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 id="2147483891" r:id="rId2"/>
    <p:sldMasterId id="2147484028" r:id="rId3"/>
  </p:sldMasterIdLst>
  <p:notesMasterIdLst>
    <p:notesMasterId r:id="rId85"/>
  </p:notesMasterIdLst>
  <p:handoutMasterIdLst>
    <p:handoutMasterId r:id="rId86"/>
  </p:handoutMasterIdLst>
  <p:sldIdLst>
    <p:sldId id="446" r:id="rId4"/>
    <p:sldId id="445" r:id="rId5"/>
    <p:sldId id="473" r:id="rId6"/>
    <p:sldId id="474" r:id="rId7"/>
    <p:sldId id="475" r:id="rId8"/>
    <p:sldId id="511" r:id="rId9"/>
    <p:sldId id="476" r:id="rId10"/>
    <p:sldId id="477" r:id="rId11"/>
    <p:sldId id="478" r:id="rId12"/>
    <p:sldId id="479" r:id="rId13"/>
    <p:sldId id="480" r:id="rId14"/>
    <p:sldId id="482" r:id="rId15"/>
    <p:sldId id="483" r:id="rId16"/>
    <p:sldId id="481" r:id="rId17"/>
    <p:sldId id="486" r:id="rId18"/>
    <p:sldId id="487" r:id="rId19"/>
    <p:sldId id="488" r:id="rId20"/>
    <p:sldId id="489" r:id="rId21"/>
    <p:sldId id="490" r:id="rId22"/>
    <p:sldId id="491" r:id="rId23"/>
    <p:sldId id="492" r:id="rId24"/>
    <p:sldId id="493" r:id="rId25"/>
    <p:sldId id="495" r:id="rId26"/>
    <p:sldId id="496" r:id="rId27"/>
    <p:sldId id="497" r:id="rId28"/>
    <p:sldId id="498" r:id="rId29"/>
    <p:sldId id="499" r:id="rId30"/>
    <p:sldId id="501" r:id="rId31"/>
    <p:sldId id="500" r:id="rId32"/>
    <p:sldId id="502" r:id="rId33"/>
    <p:sldId id="503" r:id="rId34"/>
    <p:sldId id="504" r:id="rId35"/>
    <p:sldId id="505" r:id="rId36"/>
    <p:sldId id="506" r:id="rId37"/>
    <p:sldId id="512" r:id="rId38"/>
    <p:sldId id="508" r:id="rId39"/>
    <p:sldId id="509" r:id="rId40"/>
    <p:sldId id="510" r:id="rId41"/>
    <p:sldId id="516" r:id="rId42"/>
    <p:sldId id="517" r:id="rId43"/>
    <p:sldId id="518" r:id="rId44"/>
    <p:sldId id="513" r:id="rId45"/>
    <p:sldId id="449" r:id="rId46"/>
    <p:sldId id="450" r:id="rId47"/>
    <p:sldId id="451" r:id="rId48"/>
    <p:sldId id="452" r:id="rId49"/>
    <p:sldId id="548" r:id="rId50"/>
    <p:sldId id="551" r:id="rId51"/>
    <p:sldId id="544" r:id="rId52"/>
    <p:sldId id="545" r:id="rId53"/>
    <p:sldId id="530" r:id="rId54"/>
    <p:sldId id="549" r:id="rId55"/>
    <p:sldId id="534" r:id="rId56"/>
    <p:sldId id="550" r:id="rId57"/>
    <p:sldId id="532" r:id="rId58"/>
    <p:sldId id="539" r:id="rId59"/>
    <p:sldId id="456" r:id="rId60"/>
    <p:sldId id="535" r:id="rId61"/>
    <p:sldId id="540" r:id="rId62"/>
    <p:sldId id="536" r:id="rId63"/>
    <p:sldId id="538" r:id="rId64"/>
    <p:sldId id="461" r:id="rId65"/>
    <p:sldId id="462" r:id="rId66"/>
    <p:sldId id="463" r:id="rId67"/>
    <p:sldId id="466" r:id="rId68"/>
    <p:sldId id="467" r:id="rId69"/>
    <p:sldId id="543" r:id="rId70"/>
    <p:sldId id="469" r:id="rId71"/>
    <p:sldId id="552" r:id="rId72"/>
    <p:sldId id="470" r:id="rId73"/>
    <p:sldId id="471" r:id="rId74"/>
    <p:sldId id="525" r:id="rId75"/>
    <p:sldId id="465" r:id="rId76"/>
    <p:sldId id="526" r:id="rId77"/>
    <p:sldId id="519" r:id="rId78"/>
    <p:sldId id="520" r:id="rId79"/>
    <p:sldId id="521" r:id="rId80"/>
    <p:sldId id="522" r:id="rId81"/>
    <p:sldId id="523" r:id="rId82"/>
    <p:sldId id="553" r:id="rId83"/>
    <p:sldId id="524" r:id="rId84"/>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5A415E-B904-AD4A-B91C-D93892DDA122}">
          <p14:sldIdLst>
            <p14:sldId id="446"/>
            <p14:sldId id="445"/>
            <p14:sldId id="473"/>
            <p14:sldId id="474"/>
            <p14:sldId id="475"/>
            <p14:sldId id="511"/>
            <p14:sldId id="476"/>
            <p14:sldId id="477"/>
            <p14:sldId id="478"/>
            <p14:sldId id="479"/>
            <p14:sldId id="480"/>
            <p14:sldId id="482"/>
            <p14:sldId id="483"/>
            <p14:sldId id="481"/>
            <p14:sldId id="486"/>
            <p14:sldId id="487"/>
            <p14:sldId id="488"/>
            <p14:sldId id="489"/>
            <p14:sldId id="490"/>
            <p14:sldId id="491"/>
            <p14:sldId id="492"/>
            <p14:sldId id="493"/>
            <p14:sldId id="495"/>
            <p14:sldId id="496"/>
            <p14:sldId id="497"/>
            <p14:sldId id="498"/>
            <p14:sldId id="499"/>
            <p14:sldId id="501"/>
            <p14:sldId id="500"/>
            <p14:sldId id="502"/>
            <p14:sldId id="503"/>
            <p14:sldId id="504"/>
            <p14:sldId id="505"/>
            <p14:sldId id="506"/>
            <p14:sldId id="512"/>
            <p14:sldId id="508"/>
            <p14:sldId id="509"/>
            <p14:sldId id="510"/>
            <p14:sldId id="516"/>
            <p14:sldId id="517"/>
            <p14:sldId id="518"/>
            <p14:sldId id="513"/>
            <p14:sldId id="449"/>
            <p14:sldId id="450"/>
            <p14:sldId id="451"/>
            <p14:sldId id="452"/>
            <p14:sldId id="548"/>
            <p14:sldId id="551"/>
            <p14:sldId id="544"/>
            <p14:sldId id="545"/>
            <p14:sldId id="530"/>
            <p14:sldId id="549"/>
            <p14:sldId id="534"/>
            <p14:sldId id="550"/>
            <p14:sldId id="532"/>
            <p14:sldId id="539"/>
            <p14:sldId id="456"/>
            <p14:sldId id="535"/>
            <p14:sldId id="540"/>
            <p14:sldId id="536"/>
            <p14:sldId id="538"/>
            <p14:sldId id="461"/>
            <p14:sldId id="462"/>
            <p14:sldId id="463"/>
            <p14:sldId id="466"/>
            <p14:sldId id="467"/>
            <p14:sldId id="543"/>
            <p14:sldId id="469"/>
            <p14:sldId id="552"/>
            <p14:sldId id="470"/>
            <p14:sldId id="471"/>
            <p14:sldId id="525"/>
            <p14:sldId id="465"/>
            <p14:sldId id="526"/>
            <p14:sldId id="519"/>
            <p14:sldId id="520"/>
            <p14:sldId id="521"/>
            <p14:sldId id="522"/>
            <p14:sldId id="523"/>
            <p14:sldId id="553"/>
            <p14:sldId id="524"/>
          </p14:sldIdLst>
        </p14:section>
        <p14:section name="Old slides / Backup" id="{944B0A36-1D73-2D4E-AD07-99B092BA95E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98"/>
    <a:srgbClr val="002D9C"/>
    <a:srgbClr val="FFFFFF"/>
    <a:srgbClr val="A6C8FF"/>
    <a:srgbClr val="0043CE"/>
    <a:srgbClr val="DFDFDF"/>
    <a:srgbClr val="054ADA"/>
    <a:srgbClr val="3D3D3D"/>
    <a:srgbClr val="E0E0E0"/>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83" autoAdjust="0"/>
    <p:restoredTop sz="96327"/>
  </p:normalViewPr>
  <p:slideViewPr>
    <p:cSldViewPr snapToGrid="0" snapToObjects="1">
      <p:cViewPr varScale="1">
        <p:scale>
          <a:sx n="129" d="100"/>
          <a:sy n="129" d="100"/>
        </p:scale>
        <p:origin x="132" y="378"/>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63" d="100"/>
          <a:sy n="63" d="100"/>
        </p:scale>
        <p:origin x="3114"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tableStyles" Target="tableStyle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Ref idx="1001">
        <a:schemeClr val="bg1"/>
      </p:bgRef>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9" name="Graphic 8">
            <a:extLst>
              <a:ext uri="{FF2B5EF4-FFF2-40B4-BE49-F238E27FC236}">
                <a16:creationId xmlns:a16="http://schemas.microsoft.com/office/drawing/2014/main" id="{3BD8C90A-F675-CD42-889E-328F3F7F48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781662"/>
            <a:ext cx="1438910" cy="13970"/>
          </a:xfrm>
          <a:prstGeom prst="rect">
            <a:avLst/>
          </a:prstGeom>
        </p:spPr>
      </p:pic>
    </p:spTree>
    <p:extLst>
      <p:ext uri="{BB962C8B-B14F-4D97-AF65-F5344CB8AC3E}">
        <p14:creationId xmlns:p14="http://schemas.microsoft.com/office/powerpoint/2010/main" val="357668002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359777"/>
          </a:xfrm>
        </p:spPr>
        <p:txBody>
          <a:bodyPr/>
          <a:lstStyle/>
          <a:p>
            <a:r>
              <a:rPr lang="en-US" dirty="0"/>
              <a:t>Click to edit Master title style (3 sizes for title text available) - with footer</a:t>
            </a:r>
          </a:p>
        </p:txBody>
      </p:sp>
      <p:pic>
        <p:nvPicPr>
          <p:cNvPr id="7" name="Picture 6">
            <a:extLst>
              <a:ext uri="{FF2B5EF4-FFF2-40B4-BE49-F238E27FC236}">
                <a16:creationId xmlns:a16="http://schemas.microsoft.com/office/drawing/2014/main" id="{42D2E41E-4947-9F4A-A22A-FAB43A2DE94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chemeClr val="accent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470614"/>
          </a:xfrm>
        </p:spPr>
        <p:txBody>
          <a:bodyPr/>
          <a:lstStyle/>
          <a:p>
            <a:r>
              <a:rPr lang="en-US" dirty="0"/>
              <a:t>Click to edit Master title style (3 sizes for title text available) – blue divider</a:t>
            </a:r>
          </a:p>
        </p:txBody>
      </p:sp>
      <p:pic>
        <p:nvPicPr>
          <p:cNvPr id="8" name="Picture 7">
            <a:extLst>
              <a:ext uri="{FF2B5EF4-FFF2-40B4-BE49-F238E27FC236}">
                <a16:creationId xmlns:a16="http://schemas.microsoft.com/office/drawing/2014/main" id="{B923E7D4-2DC2-0743-BE51-9206E131918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770909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4"/>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30210F52-CF6C-094F-952B-902FB639B4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201123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p:spPr>
        <p:txBody>
          <a:bodyPr/>
          <a:lstStyle>
            <a:lvl1pPr>
              <a:lnSpc>
                <a:spcPct val="90000"/>
              </a:lnSpc>
              <a:defRPr sz="9200"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2" name="Picture 11">
            <a:extLst>
              <a:ext uri="{FF2B5EF4-FFF2-40B4-BE49-F238E27FC236}">
                <a16:creationId xmlns:a16="http://schemas.microsoft.com/office/drawing/2014/main" id="{C1D23A3E-7144-694C-B46D-9297D4F76D2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768128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4"/>
                </a:solidFill>
              </a:defRPr>
            </a:lvl1pPr>
          </a:lstStyle>
          <a:p>
            <a:r>
              <a:rPr lang="en-US" dirty="0"/>
              <a:t>“Add quote, four line maximum.”</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Source, Date</a:t>
            </a:r>
          </a:p>
        </p:txBody>
      </p:sp>
      <p:pic>
        <p:nvPicPr>
          <p:cNvPr id="17" name="Picture 16">
            <a:extLst>
              <a:ext uri="{FF2B5EF4-FFF2-40B4-BE49-F238E27FC236}">
                <a16:creationId xmlns:a16="http://schemas.microsoft.com/office/drawing/2014/main" id="{EDB3CCE8-33C3-F24F-B4C1-88AC1A4E4BE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677631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12" name="Picture 11">
            <a:extLst>
              <a:ext uri="{FF2B5EF4-FFF2-40B4-BE49-F238E27FC236}">
                <a16:creationId xmlns:a16="http://schemas.microsoft.com/office/drawing/2014/main" id="{F57CD09D-1912-4D47-BBB5-FE17D9C3F1D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80521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FAC4EC2A-3331-2F49-83D7-3DCDA8B9B9F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73257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978F0CCF-A937-E443-A6FB-F8B14F44A44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3502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a:extLst>
              <a:ext uri="{FF2B5EF4-FFF2-40B4-BE49-F238E27FC236}">
                <a16:creationId xmlns:a16="http://schemas.microsoft.com/office/drawing/2014/main" id="{81D5E6BF-59B9-B34B-BF38-33B20B0A1BA1}"/>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56769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9ECCC668-B7CA-DF45-8599-14962B6E5CC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144916"/>
            <a:ext cx="1438910" cy="13970"/>
          </a:xfrm>
          <a:prstGeom prst="rect">
            <a:avLst/>
          </a:prstGeom>
        </p:spPr>
      </p:pic>
    </p:spTree>
    <p:extLst>
      <p:ext uri="{BB962C8B-B14F-4D97-AF65-F5344CB8AC3E}">
        <p14:creationId xmlns:p14="http://schemas.microsoft.com/office/powerpoint/2010/main" val="83750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en-US"/>
              <a:t>Click to edit Master text styles</a:t>
            </a:r>
          </a:p>
        </p:txBody>
      </p:sp>
      <p:pic>
        <p:nvPicPr>
          <p:cNvPr id="9" name="Picture 8">
            <a:extLst>
              <a:ext uri="{FF2B5EF4-FFF2-40B4-BE49-F238E27FC236}">
                <a16:creationId xmlns:a16="http://schemas.microsoft.com/office/drawing/2014/main" id="{7CD126F8-5E18-E040-A49A-773E7C50111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829141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E416F5B-7A52-2146-8678-DF09FD3E8E77}"/>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230125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4"/>
                </a:solidFill>
              </a:defRPr>
            </a:lvl1pPr>
          </a:lstStyle>
          <a:p>
            <a:pPr lvl="0"/>
            <a:r>
              <a:rPr lang="en-US" dirty="0"/>
              <a:t>4</a:t>
            </a:r>
          </a:p>
        </p:txBody>
      </p:sp>
      <p:pic>
        <p:nvPicPr>
          <p:cNvPr id="15" name="Picture 14">
            <a:extLst>
              <a:ext uri="{FF2B5EF4-FFF2-40B4-BE49-F238E27FC236}">
                <a16:creationId xmlns:a16="http://schemas.microsoft.com/office/drawing/2014/main" id="{8998DFD5-0DEB-FC4C-83C9-6DD845527BF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93800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E8846C6D-86C7-0B4C-9F26-55C25A7FBD3F}"/>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887990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D251EFC2-2F84-0640-8243-0FECE45E9233}"/>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7949044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890131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4"/>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en-US"/>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21" name="Picture 20">
            <a:extLst>
              <a:ext uri="{FF2B5EF4-FFF2-40B4-BE49-F238E27FC236}">
                <a16:creationId xmlns:a16="http://schemas.microsoft.com/office/drawing/2014/main" id="{0CB1340F-CAA9-3448-A471-45D0FDFEAC9E}"/>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52878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7" name="Picture 16">
            <a:extLst>
              <a:ext uri="{FF2B5EF4-FFF2-40B4-BE49-F238E27FC236}">
                <a16:creationId xmlns:a16="http://schemas.microsoft.com/office/drawing/2014/main" id="{92F63234-9A2E-3E47-A2F0-56DF7F671E2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983287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C8E2AC3E-DB70-B245-BFBE-2FC1EC57ABBB}"/>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960158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8" name="Graphic 7">
            <a:extLst>
              <a:ext uri="{FF2B5EF4-FFF2-40B4-BE49-F238E27FC236}">
                <a16:creationId xmlns:a16="http://schemas.microsoft.com/office/drawing/2014/main" id="{2147AFE4-9180-9643-8522-EA89FE23437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8666" y="1526959"/>
            <a:ext cx="1438910" cy="13970"/>
          </a:xfrm>
          <a:prstGeom prst="rect">
            <a:avLst/>
          </a:prstGeom>
        </p:spPr>
      </p:pic>
    </p:spTree>
    <p:extLst>
      <p:ext uri="{BB962C8B-B14F-4D97-AF65-F5344CB8AC3E}">
        <p14:creationId xmlns:p14="http://schemas.microsoft.com/office/powerpoint/2010/main" val="7031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282828"/>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2091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2F9A2B2-5103-3A4E-BA17-7C36133CC296}"/>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10629819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4 boxes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282828"/>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3D3D3D"/>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56565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F6F6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1E099F1A-F030-F54C-BEF7-B089B74D8A44}"/>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631330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9054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A6D54B52-90D8-C640-BC3C-25ADFC716E62}"/>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25785889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2"/>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282828"/>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3D3D3D"/>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56565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EAB79DFD-294C-6348-A9F4-BBFCAE1E62AD}"/>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9315466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798D5E28-FCC8-924A-86A3-246054DC76B5}"/>
              </a:ext>
            </a:extLst>
          </p:cNvPr>
          <p:cNvPicPr>
            <a:picLocks noChangeAspect="1"/>
          </p:cNvPicPr>
          <p:nvPr userDrawn="1"/>
        </p:nvPicPr>
        <p:blipFill>
          <a:blip r:embed="rId2"/>
          <a:stretch>
            <a:fillRect/>
          </a:stretch>
        </p:blipFill>
        <p:spPr>
          <a:xfrm>
            <a:off x="2883781" y="1923126"/>
            <a:ext cx="3376437" cy="1297247"/>
          </a:xfrm>
          <a:prstGeom prst="rect">
            <a:avLst/>
          </a:prstGeom>
        </p:spPr>
      </p:pic>
    </p:spTree>
    <p:extLst>
      <p:ext uri="{BB962C8B-B14F-4D97-AF65-F5344CB8AC3E}">
        <p14:creationId xmlns:p14="http://schemas.microsoft.com/office/powerpoint/2010/main" val="3260669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ith graphic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p:nvPr>
        </p:nvSpPr>
        <p:spPr>
          <a:xfrm>
            <a:off x="210312" y="201170"/>
            <a:ext cx="4133089" cy="363606"/>
          </a:xfrm>
        </p:spPr>
        <p:txBody>
          <a:bodyPr/>
          <a:lstStyle>
            <a:lvl1pPr>
              <a:defRPr/>
            </a:lvl1pPr>
          </a:lstStyle>
          <a:p>
            <a:r>
              <a:rPr lang="en-US"/>
              <a:t>Click to edit Master title style</a:t>
            </a:r>
            <a:endParaRPr lang="en-US" dirty="0"/>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pic>
        <p:nvPicPr>
          <p:cNvPr id="11" name="Picture 10">
            <a:extLst>
              <a:ext uri="{FF2B5EF4-FFF2-40B4-BE49-F238E27FC236}">
                <a16:creationId xmlns:a16="http://schemas.microsoft.com/office/drawing/2014/main" id="{7ED11481-A6FB-DE4F-A358-807E3D7CB19E}"/>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10" name="Straight Connector 9">
            <a:extLst>
              <a:ext uri="{FF2B5EF4-FFF2-40B4-BE49-F238E27FC236}">
                <a16:creationId xmlns:a16="http://schemas.microsoft.com/office/drawing/2014/main" id="{4F59B4DF-699F-B94B-BA28-ADE98C9B65A8}"/>
              </a:ext>
            </a:extLst>
          </p:cNvPr>
          <p:cNvCxnSpPr>
            <a:cxnSpLocks/>
          </p:cNvCxnSpPr>
          <p:nvPr userDrawn="1"/>
        </p:nvCxnSpPr>
        <p:spPr bwMode="auto">
          <a:xfrm>
            <a:off x="225953" y="793218"/>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39940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4851297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rgbClr val="0062FF"/>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887675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rgbClr val="0062FF"/>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7243641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705856" cy="1729232"/>
          </a:xfrm>
        </p:spPr>
        <p:txBody>
          <a:bodyPr lIns="0" rIns="0"/>
          <a:lstStyle>
            <a:lvl1pPr marL="164592" indent="-164592">
              <a:defRPr>
                <a:solidFill>
                  <a:srgbClr val="0062FF"/>
                </a:solidFill>
              </a:defRPr>
            </a:lvl1pPr>
          </a:lstStyle>
          <a:p>
            <a:r>
              <a:rPr lang="en-US" dirty="0"/>
              <a:t>“Add quote, four line maximum.”</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Source, Date</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960679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074894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8154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45482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with graphic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a:t>IBM Quantum template, two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pic>
        <p:nvPicPr>
          <p:cNvPr id="11" name="Picture 10">
            <a:extLst>
              <a:ext uri="{FF2B5EF4-FFF2-40B4-BE49-F238E27FC236}">
                <a16:creationId xmlns:a16="http://schemas.microsoft.com/office/drawing/2014/main" id="{277AD26A-F556-0148-903F-39C184671977}"/>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1D3ED234-DBE9-DF49-80FE-40A61D9D742D}"/>
              </a:ext>
            </a:extLst>
          </p:cNvPr>
          <p:cNvCxnSpPr>
            <a:cxnSpLocks/>
          </p:cNvCxnSpPr>
          <p:nvPr userDrawn="1"/>
        </p:nvCxnSpPr>
        <p:spPr bwMode="auto">
          <a:xfrm>
            <a:off x="225953" y="1153941"/>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21080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800972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dirty="0"/>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5152784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0560348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1"/>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1"/>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1"/>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1"/>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804995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7236964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0321320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01157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196729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dirty="0"/>
              <a:t>Click to edit Master text styles</a:t>
            </a:r>
          </a:p>
        </p:txBody>
      </p:sp>
    </p:spTree>
    <p:extLst>
      <p:ext uri="{BB962C8B-B14F-4D97-AF65-F5344CB8AC3E}">
        <p14:creationId xmlns:p14="http://schemas.microsoft.com/office/powerpoint/2010/main" val="19392020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122956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with graphic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222891"/>
          </a:xfrm>
        </p:spPr>
        <p:txBody>
          <a:bodyPr/>
          <a:lstStyle>
            <a:lvl1pPr>
              <a:defRPr/>
            </a:lvl1pPr>
          </a:lstStyle>
          <a:p>
            <a:r>
              <a:rPr lang="en-US" dirty="0"/>
              <a:t>IBM Quantum template on black background, three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1" name="Picture 10">
            <a:extLst>
              <a:ext uri="{FF2B5EF4-FFF2-40B4-BE49-F238E27FC236}">
                <a16:creationId xmlns:a16="http://schemas.microsoft.com/office/drawing/2014/main" id="{AD69D01F-02E8-AF42-A163-4B4ACD3F4EE1}"/>
              </a:ext>
            </a:extLst>
          </p:cNvPr>
          <p:cNvPicPr>
            <a:picLocks noChangeAspect="1"/>
          </p:cNvPicPr>
          <p:nvPr userDrawn="1"/>
        </p:nvPicPr>
        <p:blipFill>
          <a:blip r:embed="rId2"/>
          <a:stretch>
            <a:fillRect/>
          </a:stretch>
        </p:blipFill>
        <p:spPr>
          <a:xfrm>
            <a:off x="7551876" y="4526742"/>
            <a:ext cx="1605280" cy="616758"/>
          </a:xfrm>
          <a:prstGeom prst="rect">
            <a:avLst/>
          </a:prstGeom>
        </p:spPr>
      </p:pic>
      <p:cxnSp>
        <p:nvCxnSpPr>
          <p:cNvPr id="9" name="Straight Connector 8">
            <a:extLst>
              <a:ext uri="{FF2B5EF4-FFF2-40B4-BE49-F238E27FC236}">
                <a16:creationId xmlns:a16="http://schemas.microsoft.com/office/drawing/2014/main" id="{E94BEDD3-84EF-2A46-861A-4BCD41BF4585}"/>
              </a:ext>
            </a:extLst>
          </p:cNvPr>
          <p:cNvCxnSpPr>
            <a:cxnSpLocks/>
          </p:cNvCxnSpPr>
          <p:nvPr userDrawn="1"/>
        </p:nvCxnSpPr>
        <p:spPr bwMode="auto">
          <a:xfrm>
            <a:off x="225953" y="1532402"/>
            <a:ext cx="368407" cy="0"/>
          </a:xfrm>
          <a:prstGeom prst="line">
            <a:avLst/>
          </a:prstGeom>
          <a:ln w="12700">
            <a:solidFill>
              <a:schemeClr val="accent5"/>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01661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3076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6814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854986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A4A4A4"/>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6252871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4"/>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163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4598679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bg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4"/>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79898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9659235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86963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2882215" y="1922526"/>
            <a:ext cx="3379570" cy="1298448"/>
          </a:xfrm>
          <a:prstGeom prst="rect">
            <a:avLst/>
          </a:prstGeom>
        </p:spPr>
      </p:pic>
    </p:spTree>
    <p:extLst>
      <p:ext uri="{BB962C8B-B14F-4D97-AF65-F5344CB8AC3E}">
        <p14:creationId xmlns:p14="http://schemas.microsoft.com/office/powerpoint/2010/main" val="2805912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5002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1983694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8175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B7F0143D-AB56-E641-B088-9B44D64F0D1E}"/>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33239030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110000"/>
              </a:lnSpc>
              <a:defRPr/>
            </a:lvl1p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2381989F-5533-7246-A243-C86636A1FE8D}"/>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9772451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11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786767F2-1887-6E48-868B-E796CDA4DB5C}"/>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32299244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2" y="91440"/>
            <a:ext cx="6949440" cy="4404360"/>
          </a:xfrm>
        </p:spPr>
        <p:txBody>
          <a:bodyPr/>
          <a:lstStyle>
            <a:lvl1pPr>
              <a:lnSpc>
                <a:spcPts val="10200"/>
              </a:lnSpc>
              <a:defRPr sz="9200" b="0" i="0">
                <a:solidFill>
                  <a:schemeClr val="accent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03AF06E7-2C64-0946-93CC-EE6449BF8E88}"/>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3285591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01384D-CD5E-A24F-96C0-466FC23710D6}"/>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2" name="Title"/>
          <p:cNvSpPr>
            <a:spLocks noGrp="1"/>
          </p:cNvSpPr>
          <p:nvPr>
            <p:ph type="title" hasCustomPrompt="1"/>
          </p:nvPr>
        </p:nvSpPr>
        <p:spPr>
          <a:xfrm>
            <a:off x="219456" y="219456"/>
            <a:ext cx="4133088" cy="804672"/>
          </a:xfrm>
        </p:spPr>
        <p:txBody>
          <a:bodyPr/>
          <a:lstStyle>
            <a:lvl1pPr>
              <a:lnSpc>
                <a:spcPts val="2200"/>
              </a:lnSpc>
              <a:defRPr lang="en-US" sz="2000" b="0" i="0" dirty="0">
                <a:solidFill>
                  <a:schemeClr val="bg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Title with </a:t>
            </a:r>
            <a:r>
              <a:rPr lang="en-US" dirty="0" err="1"/>
              <a:t>xlg</a:t>
            </a:r>
            <a:r>
              <a:rPr lang="en-US" dirty="0"/>
              <a:t> text + optional ½ image</a:t>
            </a:r>
          </a:p>
        </p:txBody>
      </p:sp>
      <p:sp>
        <p:nvSpPr>
          <p:cNvPr id="6" name="Text Placeholder"/>
          <p:cNvSpPr>
            <a:spLocks noGrp="1"/>
          </p:cNvSpPr>
          <p:nvPr>
            <p:ph type="body" sz="quarter" idx="12" hasCustomPrompt="1"/>
          </p:nvPr>
        </p:nvSpPr>
        <p:spPr>
          <a:xfrm>
            <a:off x="137160" y="1133856"/>
            <a:ext cx="4206240" cy="3361944"/>
          </a:xfrm>
        </p:spPr>
        <p:txBody>
          <a:bodyPr/>
          <a:lstStyle>
            <a:lvl1pPr>
              <a:lnSpc>
                <a:spcPts val="10200"/>
              </a:lnSpc>
              <a:defRPr sz="9200" b="0" i="0">
                <a:solidFill>
                  <a:schemeClr val="accent1"/>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101108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3" y="201168"/>
            <a:ext cx="5562535" cy="1812983"/>
          </a:xfrm>
        </p:spPr>
        <p:txBody>
          <a:bodyPr lIns="0" rIns="0"/>
          <a:lstStyle>
            <a:lvl1pPr>
              <a:defRPr>
                <a:solidFill>
                  <a:schemeClr val="accent1"/>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A0F8814-A182-2744-B8B8-F59EC626FF1A}"/>
              </a:ext>
            </a:extLst>
          </p:cNvPr>
          <p:cNvSpPr>
            <a:spLocks noGrp="1"/>
          </p:cNvSpPr>
          <p:nvPr>
            <p:ph type="body" sz="quarter" idx="12" hasCustomPrompt="1"/>
          </p:nvPr>
        </p:nvSpPr>
        <p:spPr>
          <a:xfrm>
            <a:off x="228666" y="2247669"/>
            <a:ext cx="3082925" cy="260007"/>
          </a:xfrm>
        </p:spPr>
        <p:txBody>
          <a:bodyPr/>
          <a:lstStyle>
            <a:lvl1pPr>
              <a:defRPr lang="en-US" sz="1400" dirty="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lvl="0" indent="0" algn="l" defTabSz="685983" rtl="0" eaLnBrk="1" fontAlgn="base" latinLnBrk="0" hangingPunct="1">
              <a:lnSpc>
                <a:spcPct val="120000"/>
              </a:lnSpc>
              <a:spcBef>
                <a:spcPts val="1100"/>
              </a:spcBef>
              <a:spcAft>
                <a:spcPct val="0"/>
              </a:spcAft>
              <a:buClr>
                <a:srgbClr val="6D6E70"/>
              </a:buClr>
              <a:buSzPct val="90000"/>
              <a:buFont typeface="Wingdings" pitchFamily="2" charset="2"/>
              <a:buNone/>
            </a:pPr>
            <a:r>
              <a:rPr lang="en-US" dirty="0"/>
              <a:t>Richard P. Feynman</a:t>
            </a:r>
          </a:p>
        </p:txBody>
      </p:sp>
      <p:sp>
        <p:nvSpPr>
          <p:cNvPr id="8" name="Text Placeholder 6">
            <a:extLst>
              <a:ext uri="{FF2B5EF4-FFF2-40B4-BE49-F238E27FC236}">
                <a16:creationId xmlns:a16="http://schemas.microsoft.com/office/drawing/2014/main" id="{6ABA0E6D-711C-5241-B374-1F5062E00166}"/>
              </a:ext>
            </a:extLst>
          </p:cNvPr>
          <p:cNvSpPr>
            <a:spLocks noGrp="1"/>
          </p:cNvSpPr>
          <p:nvPr>
            <p:ph type="body" sz="quarter" idx="13" hasCustomPrompt="1"/>
          </p:nvPr>
        </p:nvSpPr>
        <p:spPr>
          <a:xfrm>
            <a:off x="247019" y="2591769"/>
            <a:ext cx="3404286" cy="260007"/>
          </a:xfrm>
        </p:spPr>
        <p:txBody>
          <a:bodyPr/>
          <a:lstStyle>
            <a:lvl1pPr>
              <a:defRPr lang="en-US" sz="1400" dirty="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lvl="0" indent="0" algn="l" defTabSz="685983" rtl="0" eaLnBrk="1" fontAlgn="base" latinLnBrk="0" hangingPunct="1">
              <a:lnSpc>
                <a:spcPct val="120000"/>
              </a:lnSpc>
              <a:spcBef>
                <a:spcPts val="1100"/>
              </a:spcBef>
              <a:spcAft>
                <a:spcPct val="0"/>
              </a:spcAft>
              <a:buClr>
                <a:srgbClr val="6D6E70"/>
              </a:buClr>
              <a:buSzPct val="90000"/>
              <a:buFont typeface="Wingdings" pitchFamily="2" charset="2"/>
              <a:buNone/>
            </a:pPr>
            <a:r>
              <a:rPr lang="en-US" sz="1400" i="1" kern="0" dirty="0"/>
              <a:t>Simulating Physics with Computers</a:t>
            </a:r>
            <a:r>
              <a:rPr lang="en-US" sz="1400" i="1" kern="0" dirty="0">
                <a:solidFill>
                  <a:srgbClr val="DCDCDC"/>
                </a:solidFill>
              </a:rPr>
              <a:t>,</a:t>
            </a:r>
            <a:endParaRPr lang="en-US" dirty="0"/>
          </a:p>
        </p:txBody>
      </p:sp>
      <p:pic>
        <p:nvPicPr>
          <p:cNvPr id="9" name="Picture 8">
            <a:extLst>
              <a:ext uri="{FF2B5EF4-FFF2-40B4-BE49-F238E27FC236}">
                <a16:creationId xmlns:a16="http://schemas.microsoft.com/office/drawing/2014/main" id="{0181C2A0-28FF-544C-A38A-0C3E2ADEFFDF}"/>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38494009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lvl1pPr>
              <a:defRPr lang="en-US" sz="2000" b="0" i="0" dirty="0">
                <a:solidFill>
                  <a:schemeClr val="bg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Title + image below</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pic>
        <p:nvPicPr>
          <p:cNvPr id="6" name="Picture 5">
            <a:extLst>
              <a:ext uri="{FF2B5EF4-FFF2-40B4-BE49-F238E27FC236}">
                <a16:creationId xmlns:a16="http://schemas.microsoft.com/office/drawing/2014/main" id="{E2667885-D4AA-D849-8716-9974F9689532}"/>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12594187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2688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a:extLst>
              <a:ext uri="{FF2B5EF4-FFF2-40B4-BE49-F238E27FC236}">
                <a16:creationId xmlns:a16="http://schemas.microsoft.com/office/drawing/2014/main" id="{4E077E17-3B69-4644-BD04-6785219BC1C0}"/>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578817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0063" y="1243584"/>
            <a:ext cx="8705269"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87FBCCDB-6F7D-4143-B2B2-332418400950}"/>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34754356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76302D95-D755-DD4F-B5C5-8BDEF2EE6343}"/>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8633446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73101" y="1216152"/>
            <a:ext cx="4142232" cy="3279648"/>
          </a:xfrm>
        </p:spPr>
        <p:txBody>
          <a:bodyPr/>
          <a:lstStyle>
            <a:lvl1pPr>
              <a:defRPr sz="1400"/>
            </a:lvl1pPr>
          </a:lstStyle>
          <a:p>
            <a:pPr lvl="0"/>
            <a:r>
              <a:rPr lang="en-US" dirty="0"/>
              <a:t>Click to edit Master text styles</a:t>
            </a:r>
          </a:p>
        </p:txBody>
      </p:sp>
      <p:pic>
        <p:nvPicPr>
          <p:cNvPr id="9" name="Picture 8">
            <a:extLst>
              <a:ext uri="{FF2B5EF4-FFF2-40B4-BE49-F238E27FC236}">
                <a16:creationId xmlns:a16="http://schemas.microsoft.com/office/drawing/2014/main" id="{F47B46EE-445F-9E4D-A11F-C25CED06033E}"/>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17491072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77456"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81379C96-5697-104D-BCEB-A81F346F3B3E}"/>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157186183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39773"/>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82312" y="1947503"/>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6374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66788" y="1285916"/>
            <a:ext cx="763296" cy="460715"/>
          </a:xfrm>
        </p:spPr>
        <p:txBody>
          <a:bodyPr/>
          <a:lstStyle>
            <a:lvl1pPr>
              <a:defRPr sz="2800"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7F50F70D-81C7-844C-A230-FFE46406B382}"/>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36213182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7AF0DD-AC0E-AC49-B155-8B15E61AE08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52891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6692E0-39D1-7645-8725-DE103EF8AF9C}"/>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EC9C8F96-A998-F94E-8120-3302C05305BD}"/>
              </a:ext>
            </a:extLst>
          </p:cNvPr>
          <p:cNvSpPr>
            <a:spLocks noGrp="1"/>
          </p:cNvSpPr>
          <p:nvPr>
            <p:ph type="body" sz="quarter" idx="15"/>
          </p:nvPr>
        </p:nvSpPr>
        <p:spPr>
          <a:xfrm>
            <a:off x="2514600" y="1243584"/>
            <a:ext cx="1847850" cy="3252216"/>
          </a:xfrm>
        </p:spPr>
        <p:txBody>
          <a:bodyPr/>
          <a:lstStyle>
            <a:lvl1pPr algn="l" rtl="0" eaLnBrk="1" fontAlgn="base" hangingPunct="1">
              <a:lnSpc>
                <a:spcPct val="120000"/>
              </a:lnSpc>
              <a:spcBef>
                <a:spcPts val="1100"/>
              </a:spcBef>
              <a:spcAft>
                <a:spcPct val="0"/>
              </a:spcAft>
              <a:defRPr lang="en-US" sz="1400" dirty="0" smtClean="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120000"/>
              </a:lnSpc>
              <a:spcBef>
                <a:spcPts val="1100"/>
              </a:spcBef>
              <a:spcAft>
                <a:spcPct val="0"/>
              </a:spcAft>
              <a:defRPr lang="en-US" sz="1400" dirty="0" smtClean="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algn="l" rtl="0" eaLnBrk="1" fontAlgn="base" hangingPunct="1">
              <a:lnSpc>
                <a:spcPct val="120000"/>
              </a:lnSpc>
              <a:spcBef>
                <a:spcPts val="1100"/>
              </a:spcBef>
              <a:spcAft>
                <a:spcPct val="0"/>
              </a:spcAft>
              <a:defRPr lang="en-US" sz="1400" dirty="0" smtClean="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algn="l" rtl="0" eaLnBrk="1" fontAlgn="base" hangingPunct="1">
              <a:lnSpc>
                <a:spcPct val="120000"/>
              </a:lnSpc>
              <a:spcBef>
                <a:spcPts val="1100"/>
              </a:spcBef>
              <a:spcAft>
                <a:spcPct val="0"/>
              </a:spcAft>
              <a:defRPr lang="en-US" sz="1400" dirty="0" smtClean="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algn="l" rtl="0" eaLnBrk="1" fontAlgn="base" hangingPunct="1">
              <a:lnSpc>
                <a:spcPct val="120000"/>
              </a:lnSpc>
              <a:spcBef>
                <a:spcPts val="1100"/>
              </a:spcBef>
              <a:spcAft>
                <a:spcPct val="0"/>
              </a:spcAft>
              <a:defRPr lang="en-US" sz="1400" dirty="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493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6" name="Text Placeholder 1"/>
          <p:cNvSpPr>
            <a:spLocks noGrp="1"/>
          </p:cNvSpPr>
          <p:nvPr>
            <p:ph type="body" sz="quarter" idx="12" hasCustomPrompt="1"/>
          </p:nvPr>
        </p:nvSpPr>
        <p:spPr>
          <a:xfrm>
            <a:off x="219456" y="188913"/>
            <a:ext cx="1837944" cy="3252216"/>
          </a:xfrm>
        </p:spPr>
        <p:txBody>
          <a:bodyPr/>
          <a:lstStyle>
            <a:lvl1pPr>
              <a:defRPr lang="en-US" sz="140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Small title, image or content on right  </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14600" y="188912"/>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6350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3" y="201168"/>
            <a:ext cx="1865622" cy="963489"/>
          </a:xfrm>
        </p:spPr>
        <p:txBody>
          <a:bodyPr/>
          <a:lstStyle>
            <a:lvl1pPr>
              <a:lnSpc>
                <a:spcPts val="3600"/>
              </a:lnSpc>
              <a:defRPr lang="en-US" sz="2000" b="0" i="0" dirty="0">
                <a:solidFill>
                  <a:schemeClr val="bg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Left panel title + description</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10028" y="1289050"/>
            <a:ext cx="1833373" cy="3206750"/>
          </a:xfrm>
        </p:spPr>
        <p:txBody>
          <a:bodyPr/>
          <a:lstStyle>
            <a:lvl1pPr>
              <a:defRPr b="0" i="0">
                <a:solidFill>
                  <a:schemeClr val="bg2"/>
                </a:solidFill>
                <a:latin typeface="IBM Plex Sans" panose="020B0503050203000203" pitchFamily="34" charset="77"/>
              </a:defRPr>
            </a:lvl1pPr>
            <a:lvl2pPr>
              <a:buClr>
                <a:schemeClr val="tx1"/>
              </a:buClr>
              <a:defRPr b="0" i="0">
                <a:solidFill>
                  <a:schemeClr val="bg2"/>
                </a:solidFill>
                <a:latin typeface="IBM Plex Sans" panose="020B0503050203000203" pitchFamily="34" charset="77"/>
              </a:defRPr>
            </a:lvl2pPr>
            <a:lvl3pPr>
              <a:buClr>
                <a:schemeClr val="tx1"/>
              </a:buClr>
              <a:defRPr b="0" i="0">
                <a:solidFill>
                  <a:schemeClr val="bg2"/>
                </a:solidFill>
                <a:latin typeface="IBM Plex Sans" panose="020B0503050203000203" pitchFamily="34" charset="77"/>
              </a:defRPr>
            </a:lvl3pPr>
            <a:lvl4pPr>
              <a:buClr>
                <a:schemeClr val="tx1"/>
              </a:buClr>
              <a:defRPr b="0" i="0">
                <a:solidFill>
                  <a:schemeClr val="bg2"/>
                </a:solidFill>
                <a:latin typeface="IBM Plex Sans" panose="020B0503050203000203" pitchFamily="34" charset="77"/>
              </a:defRPr>
            </a:lvl4pPr>
            <a:lvl5pPr>
              <a:buClr>
                <a:schemeClr val="tx1"/>
              </a:buClr>
              <a:defRPr b="0" i="0">
                <a:solidFill>
                  <a:schemeClr val="bg2"/>
                </a:solidFill>
                <a:latin typeface="IBM Plex Sans" panose="020B0503050203000203" pitchFamily="34"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09518936-1D08-9043-B2AA-2EFE798C427E}"/>
              </a:ext>
            </a:extLst>
          </p:cNvPr>
          <p:cNvSpPr>
            <a:spLocks noGrp="1"/>
          </p:cNvSpPr>
          <p:nvPr>
            <p:ph type="body" sz="quarter" idx="13"/>
          </p:nvPr>
        </p:nvSpPr>
        <p:spPr>
          <a:xfrm>
            <a:off x="219779" y="1300734"/>
            <a:ext cx="1865621" cy="1047750"/>
          </a:xfrm>
        </p:spPr>
        <p:txBody>
          <a:bodyPr/>
          <a:lstStyle/>
          <a:p>
            <a:pPr lvl="0"/>
            <a:r>
              <a:rPr lang="en-US" dirty="0"/>
              <a:t>Click to edit Master text styles</a:t>
            </a:r>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800601" y="1300734"/>
            <a:ext cx="1833373" cy="3195066"/>
          </a:xfrm>
        </p:spPr>
        <p:txBody>
          <a:bodyPr/>
          <a:lstStyle>
            <a:lvl1pPr>
              <a:lnSpc>
                <a:spcPct val="130000"/>
              </a:lnSpc>
              <a:defRPr sz="1100" b="0" i="0">
                <a:solidFill>
                  <a:schemeClr val="bg2"/>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1960" y="1300733"/>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pic>
        <p:nvPicPr>
          <p:cNvPr id="12" name="Picture 11">
            <a:extLst>
              <a:ext uri="{FF2B5EF4-FFF2-40B4-BE49-F238E27FC236}">
                <a16:creationId xmlns:a16="http://schemas.microsoft.com/office/drawing/2014/main" id="{E89AB653-E8E7-064C-8FA1-3ABC5296DA26}"/>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16415845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B0115AB1-27C3-AC4D-A425-B7DF70409763}"/>
              </a:ext>
            </a:extLst>
          </p:cNvPr>
          <p:cNvSpPr>
            <a:spLocks noGrp="1"/>
          </p:cNvSpPr>
          <p:nvPr>
            <p:ph type="body" sz="quarter" idx="13"/>
          </p:nvPr>
        </p:nvSpPr>
        <p:spPr>
          <a:xfrm>
            <a:off x="219779" y="1300734"/>
            <a:ext cx="1865621" cy="1047750"/>
          </a:xfrm>
        </p:spPr>
        <p:txBody>
          <a:bodyPr/>
          <a:lstStyle>
            <a:lvl1pPr>
              <a:defRPr>
                <a:solidFill>
                  <a:schemeClr val="bg2"/>
                </a:solidFill>
              </a:defRPr>
            </a:lvl1pPr>
          </a:lstStyle>
          <a:p>
            <a:pPr lvl="0"/>
            <a:r>
              <a:rPr lang="en-US" dirty="0"/>
              <a:t>Click to edit Master text styles</a:t>
            </a:r>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5" name="Text Placeholder 4">
            <a:extLst>
              <a:ext uri="{FF2B5EF4-FFF2-40B4-BE49-F238E27FC236}">
                <a16:creationId xmlns:a16="http://schemas.microsoft.com/office/drawing/2014/main" id="{625F6017-589F-A44C-B3F9-522245992D8A}"/>
              </a:ext>
            </a:extLst>
          </p:cNvPr>
          <p:cNvSpPr>
            <a:spLocks noGrp="1"/>
          </p:cNvSpPr>
          <p:nvPr>
            <p:ph type="body" sz="quarter" idx="16" hasCustomPrompt="1"/>
          </p:nvPr>
        </p:nvSpPr>
        <p:spPr>
          <a:xfrm>
            <a:off x="219779" y="191559"/>
            <a:ext cx="1865621" cy="1033462"/>
          </a:xfrm>
        </p:spPr>
        <p:txBody>
          <a:bodyPr/>
          <a:lstStyle>
            <a:lvl1pPr>
              <a:defRPr lang="en-US" sz="2000" b="0" i="0" dirty="0">
                <a:solidFill>
                  <a:schemeClr val="bg1"/>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10000"/>
              </a:lnSpc>
              <a:spcBef>
                <a:spcPts val="1100"/>
              </a:spcBef>
              <a:spcAft>
                <a:spcPct val="0"/>
              </a:spcAft>
              <a:buClr>
                <a:srgbClr val="6D6E70"/>
              </a:buClr>
              <a:buSzPct val="90000"/>
              <a:buFont typeface="Wingdings" pitchFamily="2" charset="2"/>
              <a:buNone/>
            </a:pPr>
            <a:r>
              <a:rPr lang="en-US" dirty="0"/>
              <a:t>Left panel title + description</a:t>
            </a:r>
          </a:p>
        </p:txBody>
      </p:sp>
    </p:spTree>
    <p:extLst>
      <p:ext uri="{BB962C8B-B14F-4D97-AF65-F5344CB8AC3E}">
        <p14:creationId xmlns:p14="http://schemas.microsoft.com/office/powerpoint/2010/main" val="406708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258177"/>
          </a:xfrm>
        </p:spPr>
        <p:txBody>
          <a:bodyPr/>
          <a:lstStyle/>
          <a:p>
            <a:r>
              <a:rPr lang="en-US" dirty="0"/>
              <a:t>Click to edit Master title style (3 sizes for title text available) - no footer</a:t>
            </a:r>
          </a:p>
        </p:txBody>
      </p:sp>
      <p:pic>
        <p:nvPicPr>
          <p:cNvPr id="5" name="Picture 4">
            <a:extLst>
              <a:ext uri="{FF2B5EF4-FFF2-40B4-BE49-F238E27FC236}">
                <a16:creationId xmlns:a16="http://schemas.microsoft.com/office/drawing/2014/main" id="{D0832194-9F9F-4A4B-847F-9B8502AF1E18}"/>
              </a:ext>
            </a:extLst>
          </p:cNvPr>
          <p:cNvPicPr>
            <a:picLocks noChangeAspect="1"/>
          </p:cNvPicPr>
          <p:nvPr userDrawn="1"/>
        </p:nvPicPr>
        <p:blipFill>
          <a:blip r:embed="rId2"/>
          <a:stretch>
            <a:fillRect/>
          </a:stretch>
        </p:blipFill>
        <p:spPr>
          <a:xfrm>
            <a:off x="7554820" y="-3220"/>
            <a:ext cx="1605280" cy="616758"/>
          </a:xfrm>
          <a:prstGeom prst="rect">
            <a:avLst/>
          </a:prstGeom>
        </p:spPr>
      </p:pic>
    </p:spTree>
    <p:extLst>
      <p:ext uri="{BB962C8B-B14F-4D97-AF65-F5344CB8AC3E}">
        <p14:creationId xmlns:p14="http://schemas.microsoft.com/office/powerpoint/2010/main" val="33280823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73101" y="1216152"/>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0064"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7C979D91-0EBF-BA47-B5E7-6983014C07D2}"/>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6858260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1842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82880" tIns="164592"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92C2DB56-A61E-5049-8533-503691457236}"/>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39527757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12996" y="0"/>
            <a:ext cx="303953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endParaRPr lang="en-US" dirty="0"/>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26535" y="0"/>
            <a:ext cx="3039531" cy="5148072"/>
          </a:xfrm>
          <a:solidFill>
            <a:srgbClr val="F3F3F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endParaRPr lang="en-US" dirty="0"/>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9" y="0"/>
            <a:ext cx="3027525" cy="5148072"/>
          </a:xfrm>
          <a:solidFill>
            <a:srgbClr val="DCDCD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endParaRPr lang="en-US" dirty="0"/>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5954DB0A-DA9D-2342-8E53-2BD2080E5A26}"/>
              </a:ext>
            </a:extLst>
          </p:cNvPr>
          <p:cNvPicPr>
            <a:picLocks noChangeAspect="1"/>
          </p:cNvPicPr>
          <p:nvPr userDrawn="1"/>
        </p:nvPicPr>
        <p:blipFill>
          <a:blip r:embed="rId2"/>
          <a:stretch>
            <a:fillRect/>
          </a:stretch>
        </p:blipFill>
        <p:spPr>
          <a:xfrm>
            <a:off x="7549414" y="0"/>
            <a:ext cx="1594586" cy="612648"/>
          </a:xfrm>
          <a:prstGeom prst="rect">
            <a:avLst/>
          </a:prstGeom>
        </p:spPr>
      </p:pic>
    </p:spTree>
    <p:extLst>
      <p:ext uri="{BB962C8B-B14F-4D97-AF65-F5344CB8AC3E}">
        <p14:creationId xmlns:p14="http://schemas.microsoft.com/office/powerpoint/2010/main" val="410763084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endParaRPr lang="en-US" dirty="0"/>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endParaRPr lang="en-US" dirty="0"/>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endParaRPr lang="en-US" dirty="0"/>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endParaRPr lang="en-US" dirty="0"/>
          </a:p>
          <a:p>
            <a:pPr lvl="0"/>
            <a:endParaRPr lang="en-US" dirty="0"/>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Quantum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D5832349-EF05-6D46-805E-E788C3D53E25}"/>
              </a:ext>
            </a:extLst>
          </p:cNvPr>
          <p:cNvPicPr>
            <a:picLocks noChangeAspect="1"/>
          </p:cNvPicPr>
          <p:nvPr userDrawn="1"/>
        </p:nvPicPr>
        <p:blipFill>
          <a:blip r:embed="rId2"/>
          <a:stretch>
            <a:fillRect/>
          </a:stretch>
        </p:blipFill>
        <p:spPr>
          <a:xfrm>
            <a:off x="7538720" y="0"/>
            <a:ext cx="1605280" cy="616758"/>
          </a:xfrm>
          <a:prstGeom prst="rect">
            <a:avLst/>
          </a:prstGeom>
        </p:spPr>
      </p:pic>
    </p:spTree>
    <p:extLst>
      <p:ext uri="{BB962C8B-B14F-4D97-AF65-F5344CB8AC3E}">
        <p14:creationId xmlns:p14="http://schemas.microsoft.com/office/powerpoint/2010/main" val="1960365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0046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2882215" y="1922526"/>
            <a:ext cx="3379570" cy="1298448"/>
          </a:xfrm>
          <a:prstGeom prst="rect">
            <a:avLst/>
          </a:prstGeom>
        </p:spPr>
      </p:pic>
    </p:spTree>
    <p:extLst>
      <p:ext uri="{BB962C8B-B14F-4D97-AF65-F5344CB8AC3E}">
        <p14:creationId xmlns:p14="http://schemas.microsoft.com/office/powerpoint/2010/main" val="33458038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Quantum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71446474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over (3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4576001" cy="1204300"/>
          </a:xfrm>
        </p:spPr>
        <p:txBody>
          <a:bodyPr/>
          <a:lstStyle>
            <a:lvl1pPr>
              <a:lnSpc>
                <a:spcPct val="90000"/>
              </a:lnSpc>
              <a:defRPr/>
            </a:lvl1pPr>
          </a:lstStyle>
          <a:p>
            <a:r>
              <a:rPr lang="en-US" dirty="0"/>
              <a:t>IBM Quantum template on white background, three line maximum</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2" name="Graphic 11">
            <a:extLst>
              <a:ext uri="{FF2B5EF4-FFF2-40B4-BE49-F238E27FC236}">
                <a16:creationId xmlns:a16="http://schemas.microsoft.com/office/drawing/2014/main" id="{8E38B00C-A17D-7245-B7BF-1018C24B1E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1" y="1573830"/>
            <a:ext cx="1308100" cy="12700"/>
          </a:xfrm>
          <a:prstGeom prst="rect">
            <a:avLst/>
          </a:prstGeom>
        </p:spPr>
      </p:pic>
    </p:spTree>
    <p:extLst>
      <p:ext uri="{BB962C8B-B14F-4D97-AF65-F5344CB8AC3E}">
        <p14:creationId xmlns:p14="http://schemas.microsoft.com/office/powerpoint/2010/main" val="23796226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theme" Target="../theme/theme3.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IBM Quantum / ©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9" r:id="rId1"/>
    <p:sldLayoutId id="2147483967" r:id="rId2"/>
    <p:sldLayoutId id="2147483968" r:id="rId3"/>
    <p:sldLayoutId id="2147484025" r:id="rId4"/>
    <p:sldLayoutId id="2147484026" r:id="rId5"/>
    <p:sldLayoutId id="2147484027" r:id="rId6"/>
    <p:sldLayoutId id="2147483981" r:id="rId7"/>
    <p:sldLayoutId id="2147483982" r:id="rId8"/>
    <p:sldLayoutId id="2147483974" r:id="rId9"/>
    <p:sldLayoutId id="2147483826" r:id="rId10"/>
    <p:sldLayoutId id="2147483975" r:id="rId11"/>
    <p:sldLayoutId id="2147483830" r:id="rId12"/>
    <p:sldLayoutId id="2147483829" r:id="rId13"/>
    <p:sldLayoutId id="2147483831" r:id="rId14"/>
    <p:sldLayoutId id="2147483842" r:id="rId15"/>
    <p:sldLayoutId id="2147483832" r:id="rId16"/>
    <p:sldLayoutId id="2147484015" r:id="rId17"/>
    <p:sldLayoutId id="2147483834" r:id="rId18"/>
    <p:sldLayoutId id="2147483976" r:id="rId19"/>
    <p:sldLayoutId id="2147483977" r:id="rId20"/>
    <p:sldLayoutId id="2147483835" r:id="rId21"/>
    <p:sldLayoutId id="2147483979" r:id="rId22"/>
    <p:sldLayoutId id="2147483836" r:id="rId23"/>
    <p:sldLayoutId id="2147483983" r:id="rId24"/>
    <p:sldLayoutId id="2147483985" r:id="rId25"/>
    <p:sldLayoutId id="2147483839" r:id="rId26"/>
    <p:sldLayoutId id="2147483847" r:id="rId27"/>
    <p:sldLayoutId id="2147483978" r:id="rId28"/>
    <p:sldLayoutId id="2147483843" r:id="rId29"/>
    <p:sldLayoutId id="2147484018" r:id="rId30"/>
    <p:sldLayoutId id="2147483845" r:id="rId31"/>
    <p:sldLayoutId id="2147484019" r:id="rId32"/>
    <p:sldLayoutId id="2147483980" r:id="rId33"/>
    <p:sldLayoutId id="2147484017" r:id="rId34"/>
    <p:sldLayoutId id="2147483848" r:id="rId35"/>
    <p:sldLayoutId id="2147484016" r:id="rId36"/>
    <p:sldLayoutId id="2147483856" r:id="rId37"/>
    <p:sldLayoutId id="2147484013" r:id="rId38"/>
    <p:sldLayoutId id="2147483857" r:id="rId39"/>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Quantum / ©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20" r:id="rId22"/>
    <p:sldLayoutId id="2147484008" r:id="rId23"/>
    <p:sldLayoutId id="2147484021" r:id="rId24"/>
    <p:sldLayoutId id="2147484024" r:id="rId25"/>
    <p:sldLayoutId id="2147484023" r:id="rId26"/>
    <p:sldLayoutId id="2147484010" r:id="rId27"/>
    <p:sldLayoutId id="2147484022" r:id="rId28"/>
    <p:sldLayoutId id="2147484011" r:id="rId29"/>
    <p:sldLayoutId id="2147484014" r:id="rId30"/>
    <p:sldLayoutId id="2147484012" r:id="rId31"/>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rgbClr val="262626"/>
                </a:solidFill>
                <a:latin typeface="IBM Plex Sans" panose="020B0503050203000203" pitchFamily="34" charset="0"/>
              </a:defRPr>
            </a:lvl1pPr>
          </a:lstStyle>
          <a:p>
            <a:r>
              <a:rPr lang="en-US"/>
              <a:t>IBM Quantum / DOC ID / Month XX, 2020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rgbClr val="262626"/>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13011995"/>
      </p:ext>
    </p:extLst>
  </p:cSld>
  <p:clrMap bg1="dk1" tx1="lt1" bg2="dk2"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Lst>
  <p:hf hdr="0" dt="0"/>
  <p:txStyles>
    <p:titleStyle>
      <a:lvl1pPr algn="l" rtl="0" eaLnBrk="1" fontAlgn="base" hangingPunct="1">
        <a:lnSpc>
          <a:spcPct val="11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44">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0.xml"/><Relationship Id="rId5" Type="http://schemas.openxmlformats.org/officeDocument/2006/relationships/image" Target="../media/image9.png"/><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tags" Target="../tags/tag25.xml"/><Relationship Id="rId21" Type="http://schemas.openxmlformats.org/officeDocument/2006/relationships/image" Target="../media/image51.png"/><Relationship Id="rId7" Type="http://schemas.openxmlformats.org/officeDocument/2006/relationships/tags" Target="../tags/tag29.xml"/><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tags" Target="../tags/tag24.xml"/><Relationship Id="rId16" Type="http://schemas.openxmlformats.org/officeDocument/2006/relationships/image" Target="../media/image48.png"/><Relationship Id="rId20" Type="http://schemas.openxmlformats.org/officeDocument/2006/relationships/image" Target="../media/image17.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43.png"/><Relationship Id="rId5" Type="http://schemas.openxmlformats.org/officeDocument/2006/relationships/tags" Target="../tags/tag27.xml"/><Relationship Id="rId15" Type="http://schemas.openxmlformats.org/officeDocument/2006/relationships/image" Target="../media/image47.png"/><Relationship Id="rId10" Type="http://schemas.openxmlformats.org/officeDocument/2006/relationships/slideLayout" Target="../slideLayouts/slideLayout49.xml"/><Relationship Id="rId19" Type="http://schemas.openxmlformats.org/officeDocument/2006/relationships/image" Target="../media/image16.png"/><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34.xml"/><Relationship Id="rId7" Type="http://schemas.openxmlformats.org/officeDocument/2006/relationships/image" Target="../media/image52.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49.xml"/><Relationship Id="rId11" Type="http://schemas.openxmlformats.org/officeDocument/2006/relationships/image" Target="../media/image32.png"/><Relationship Id="rId5" Type="http://schemas.openxmlformats.org/officeDocument/2006/relationships/tags" Target="../tags/tag36.xml"/><Relationship Id="rId10" Type="http://schemas.openxmlformats.org/officeDocument/2006/relationships/image" Target="../media/image29.png"/><Relationship Id="rId4" Type="http://schemas.openxmlformats.org/officeDocument/2006/relationships/tags" Target="../tags/tag35.xml"/><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2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4.png"/><Relationship Id="rId5" Type="http://schemas.openxmlformats.org/officeDocument/2006/relationships/image" Target="../media/image16.png"/><Relationship Id="rId4"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57.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8" Type="http://schemas.openxmlformats.org/officeDocument/2006/relationships/tags" Target="../tags/tag50.xml"/><Relationship Id="rId13" Type="http://schemas.openxmlformats.org/officeDocument/2006/relationships/image" Target="../media/image60.png"/><Relationship Id="rId3" Type="http://schemas.openxmlformats.org/officeDocument/2006/relationships/tags" Target="../tags/tag45.xml"/><Relationship Id="rId7" Type="http://schemas.openxmlformats.org/officeDocument/2006/relationships/tags" Target="../tags/tag49.xml"/><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tags" Target="../tags/tag44.xml"/><Relationship Id="rId16" Type="http://schemas.openxmlformats.org/officeDocument/2006/relationships/image" Target="../media/image63.png"/><Relationship Id="rId1" Type="http://schemas.openxmlformats.org/officeDocument/2006/relationships/tags" Target="../tags/tag43.xml"/><Relationship Id="rId6" Type="http://schemas.openxmlformats.org/officeDocument/2006/relationships/tags" Target="../tags/tag48.xml"/><Relationship Id="rId11" Type="http://schemas.openxmlformats.org/officeDocument/2006/relationships/image" Target="../media/image58.png"/><Relationship Id="rId5" Type="http://schemas.openxmlformats.org/officeDocument/2006/relationships/tags" Target="../tags/tag47.xml"/><Relationship Id="rId15" Type="http://schemas.openxmlformats.org/officeDocument/2006/relationships/image" Target="../media/image62.png"/><Relationship Id="rId10" Type="http://schemas.openxmlformats.org/officeDocument/2006/relationships/image" Target="../media/image55.png"/><Relationship Id="rId4" Type="http://schemas.openxmlformats.org/officeDocument/2006/relationships/tags" Target="../tags/tag46.xml"/><Relationship Id="rId9" Type="http://schemas.openxmlformats.org/officeDocument/2006/relationships/slideLayout" Target="../slideLayouts/slideLayout49.xml"/><Relationship Id="rId1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53.xml"/><Relationship Id="rId7" Type="http://schemas.openxmlformats.org/officeDocument/2006/relationships/image" Target="../media/image55.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49.xml"/><Relationship Id="rId11" Type="http://schemas.openxmlformats.org/officeDocument/2006/relationships/image" Target="../media/image64.png"/><Relationship Id="rId5" Type="http://schemas.openxmlformats.org/officeDocument/2006/relationships/tags" Target="../tags/tag55.xml"/><Relationship Id="rId10" Type="http://schemas.openxmlformats.org/officeDocument/2006/relationships/image" Target="../media/image63.png"/><Relationship Id="rId4" Type="http://schemas.openxmlformats.org/officeDocument/2006/relationships/tags" Target="../tags/tag54.xml"/><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60.xml"/><Relationship Id="rId7" Type="http://schemas.openxmlformats.org/officeDocument/2006/relationships/image" Target="../media/image66.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68.png"/><Relationship Id="rId5" Type="http://schemas.openxmlformats.org/officeDocument/2006/relationships/slideLayout" Target="../slideLayouts/slideLayout49.xml"/><Relationship Id="rId4" Type="http://schemas.openxmlformats.org/officeDocument/2006/relationships/tags" Target="../tags/tag61.xml"/><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64.xml"/><Relationship Id="rId7" Type="http://schemas.openxmlformats.org/officeDocument/2006/relationships/image" Target="../media/image70.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49.xml"/><Relationship Id="rId11" Type="http://schemas.openxmlformats.org/officeDocument/2006/relationships/image" Target="../media/image32.png"/><Relationship Id="rId5" Type="http://schemas.openxmlformats.org/officeDocument/2006/relationships/tags" Target="../tags/tag66.xml"/><Relationship Id="rId10" Type="http://schemas.openxmlformats.org/officeDocument/2006/relationships/image" Target="../media/image71.png"/><Relationship Id="rId4" Type="http://schemas.openxmlformats.org/officeDocument/2006/relationships/tags" Target="../tags/tag65.xml"/><Relationship Id="rId9" Type="http://schemas.openxmlformats.org/officeDocument/2006/relationships/image" Target="../media/image66.png"/></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69.xml"/><Relationship Id="rId7" Type="http://schemas.openxmlformats.org/officeDocument/2006/relationships/image" Target="../media/image70.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72.png"/><Relationship Id="rId5" Type="http://schemas.openxmlformats.org/officeDocument/2006/relationships/slideLayout" Target="../slideLayouts/slideLayout49.xml"/><Relationship Id="rId4" Type="http://schemas.openxmlformats.org/officeDocument/2006/relationships/tags" Target="../tags/tag70.xml"/><Relationship Id="rId9"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73.xml"/><Relationship Id="rId7" Type="http://schemas.openxmlformats.org/officeDocument/2006/relationships/image" Target="../media/image72.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slideLayout" Target="../slideLayouts/slideLayout49.xml"/><Relationship Id="rId11" Type="http://schemas.openxmlformats.org/officeDocument/2006/relationships/image" Target="../media/image55.png"/><Relationship Id="rId5" Type="http://schemas.openxmlformats.org/officeDocument/2006/relationships/tags" Target="../tags/tag75.xml"/><Relationship Id="rId10" Type="http://schemas.openxmlformats.org/officeDocument/2006/relationships/image" Target="../media/image66.png"/><Relationship Id="rId4" Type="http://schemas.openxmlformats.org/officeDocument/2006/relationships/tags" Target="../tags/tag74.xml"/><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80.xml"/><Relationship Id="rId7" Type="http://schemas.openxmlformats.org/officeDocument/2006/relationships/image" Target="../media/image73.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75.png"/><Relationship Id="rId5" Type="http://schemas.openxmlformats.org/officeDocument/2006/relationships/slideLayout" Target="../slideLayouts/slideLayout49.xml"/><Relationship Id="rId4" Type="http://schemas.openxmlformats.org/officeDocument/2006/relationships/tags" Target="../tags/tag81.xml"/><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7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75.png"/><Relationship Id="rId5" Type="http://schemas.openxmlformats.org/officeDocument/2006/relationships/image" Target="../media/image78.png"/><Relationship Id="rId4"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49.xml"/><Relationship Id="rId4" Type="http://schemas.openxmlformats.org/officeDocument/2006/relationships/image" Target="../media/image8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tags" Target="../tags/tag89.xml"/><Relationship Id="rId21" Type="http://schemas.openxmlformats.org/officeDocument/2006/relationships/image" Target="../media/image92.png"/><Relationship Id="rId7" Type="http://schemas.openxmlformats.org/officeDocument/2006/relationships/tags" Target="../tags/tag93.xml"/><Relationship Id="rId12" Type="http://schemas.openxmlformats.org/officeDocument/2006/relationships/slideLayout" Target="../slideLayouts/slideLayout49.xml"/><Relationship Id="rId17" Type="http://schemas.openxmlformats.org/officeDocument/2006/relationships/image" Target="../media/image88.png"/><Relationship Id="rId2" Type="http://schemas.openxmlformats.org/officeDocument/2006/relationships/tags" Target="../tags/tag88.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tags" Target="../tags/tag97.xml"/><Relationship Id="rId5" Type="http://schemas.openxmlformats.org/officeDocument/2006/relationships/tags" Target="../tags/tag91.xml"/><Relationship Id="rId15" Type="http://schemas.openxmlformats.org/officeDocument/2006/relationships/image" Target="../media/image86.png"/><Relationship Id="rId23" Type="http://schemas.openxmlformats.org/officeDocument/2006/relationships/image" Target="../media/image94.png"/><Relationship Id="rId10" Type="http://schemas.openxmlformats.org/officeDocument/2006/relationships/tags" Target="../tags/tag96.xml"/><Relationship Id="rId19" Type="http://schemas.openxmlformats.org/officeDocument/2006/relationships/image" Target="../media/image90.png"/><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image" Target="../media/image85.png"/><Relationship Id="rId22" Type="http://schemas.openxmlformats.org/officeDocument/2006/relationships/image" Target="../media/image93.png"/></Relationships>
</file>

<file path=ppt/slides/_rels/slide41.xml.rels><?xml version="1.0" encoding="UTF-8" standalone="yes"?>
<Relationships xmlns="http://schemas.openxmlformats.org/package/2006/relationships"><Relationship Id="rId13" Type="http://schemas.openxmlformats.org/officeDocument/2006/relationships/tags" Target="../tags/tag110.xml"/><Relationship Id="rId18" Type="http://schemas.openxmlformats.org/officeDocument/2006/relationships/tags" Target="../tags/tag115.xml"/><Relationship Id="rId26" Type="http://schemas.openxmlformats.org/officeDocument/2006/relationships/image" Target="../media/image100.png"/><Relationship Id="rId39" Type="http://schemas.openxmlformats.org/officeDocument/2006/relationships/image" Target="../media/image112.png"/><Relationship Id="rId21" Type="http://schemas.openxmlformats.org/officeDocument/2006/relationships/image" Target="../media/image95.png"/><Relationship Id="rId34" Type="http://schemas.openxmlformats.org/officeDocument/2006/relationships/image" Target="../media/image107.png"/><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5" Type="http://schemas.openxmlformats.org/officeDocument/2006/relationships/image" Target="../media/image99.png"/><Relationship Id="rId33" Type="http://schemas.openxmlformats.org/officeDocument/2006/relationships/image" Target="../media/image106.png"/><Relationship Id="rId38" Type="http://schemas.openxmlformats.org/officeDocument/2006/relationships/image" Target="../media/image111.png"/><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slideLayout" Target="../slideLayouts/slideLayout49.xml"/><Relationship Id="rId29" Type="http://schemas.openxmlformats.org/officeDocument/2006/relationships/image" Target="../media/image103.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24" Type="http://schemas.openxmlformats.org/officeDocument/2006/relationships/image" Target="../media/image98.png"/><Relationship Id="rId32" Type="http://schemas.openxmlformats.org/officeDocument/2006/relationships/image" Target="../media/image29.png"/><Relationship Id="rId37" Type="http://schemas.openxmlformats.org/officeDocument/2006/relationships/image" Target="../media/image110.png"/><Relationship Id="rId5" Type="http://schemas.openxmlformats.org/officeDocument/2006/relationships/tags" Target="../tags/tag102.xml"/><Relationship Id="rId15" Type="http://schemas.openxmlformats.org/officeDocument/2006/relationships/tags" Target="../tags/tag112.xml"/><Relationship Id="rId23" Type="http://schemas.openxmlformats.org/officeDocument/2006/relationships/image" Target="../media/image97.png"/><Relationship Id="rId28" Type="http://schemas.openxmlformats.org/officeDocument/2006/relationships/image" Target="../media/image102.png"/><Relationship Id="rId36" Type="http://schemas.openxmlformats.org/officeDocument/2006/relationships/image" Target="../media/image109.png"/><Relationship Id="rId10" Type="http://schemas.openxmlformats.org/officeDocument/2006/relationships/tags" Target="../tags/tag107.xml"/><Relationship Id="rId19" Type="http://schemas.openxmlformats.org/officeDocument/2006/relationships/tags" Target="../tags/tag116.xml"/><Relationship Id="rId31" Type="http://schemas.openxmlformats.org/officeDocument/2006/relationships/image" Target="../media/image105.png"/><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8.png"/><Relationship Id="rId8" Type="http://schemas.openxmlformats.org/officeDocument/2006/relationships/tags" Target="../tags/tag105.xml"/><Relationship Id="rId3" Type="http://schemas.openxmlformats.org/officeDocument/2006/relationships/tags" Target="../tags/tag100.xml"/></Relationships>
</file>

<file path=ppt/slides/_rels/slide4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49.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4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9.emf"/><Relationship Id="rId1" Type="http://schemas.openxmlformats.org/officeDocument/2006/relationships/slideLayout" Target="../slideLayouts/slideLayout49.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emf"/><Relationship Id="rId9" Type="http://schemas.openxmlformats.org/officeDocument/2006/relationships/image" Target="../media/image125.png"/><Relationship Id="rId14" Type="http://schemas.openxmlformats.org/officeDocument/2006/relationships/image" Target="../media/image130.png"/></Relationships>
</file>

<file path=ppt/slides/_rels/slide4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9.emf"/><Relationship Id="rId1" Type="http://schemas.openxmlformats.org/officeDocument/2006/relationships/slideLayout" Target="../slideLayouts/slideLayout49.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emf"/><Relationship Id="rId9" Type="http://schemas.openxmlformats.org/officeDocument/2006/relationships/image" Target="../media/image125.png"/><Relationship Id="rId14"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21.emf"/><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tags" Target="../tags/tag119.xml"/><Relationship Id="rId7" Type="http://schemas.openxmlformats.org/officeDocument/2006/relationships/image" Target="../media/image132.png"/><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31.png"/><Relationship Id="rId11" Type="http://schemas.openxmlformats.org/officeDocument/2006/relationships/image" Target="../media/image135.png"/><Relationship Id="rId5" Type="http://schemas.openxmlformats.org/officeDocument/2006/relationships/image" Target="../media/image122.emf"/><Relationship Id="rId10" Type="http://schemas.openxmlformats.org/officeDocument/2006/relationships/image" Target="../media/image134.emf"/><Relationship Id="rId4" Type="http://schemas.openxmlformats.org/officeDocument/2006/relationships/slideLayout" Target="../slideLayouts/slideLayout49.xml"/><Relationship Id="rId9" Type="http://schemas.openxmlformats.org/officeDocument/2006/relationships/image" Target="../media/image133.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9.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slideLayout" Target="../slideLayouts/slideLayout49.xml"/><Relationship Id="rId7" Type="http://schemas.openxmlformats.org/officeDocument/2006/relationships/image" Target="../media/image138.emf"/><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20.emf"/></Relationships>
</file>

<file path=ppt/slides/_rels/slide51.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slideLayout" Target="../slideLayouts/slideLayout49.xml"/><Relationship Id="rId7" Type="http://schemas.openxmlformats.org/officeDocument/2006/relationships/image" Target="../media/image141.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40.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4.png"/></Relationships>
</file>

<file path=ppt/slides/_rels/slide5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9.emf"/><Relationship Id="rId1" Type="http://schemas.openxmlformats.org/officeDocument/2006/relationships/slideLayout" Target="../slideLayouts/slideLayout49.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emf"/><Relationship Id="rId9" Type="http://schemas.openxmlformats.org/officeDocument/2006/relationships/image" Target="../media/image125.png"/><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6.emf"/><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9.emf"/><Relationship Id="rId1" Type="http://schemas.openxmlformats.org/officeDocument/2006/relationships/slideLayout" Target="../slideLayouts/slideLayout49.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emf"/><Relationship Id="rId9" Type="http://schemas.openxmlformats.org/officeDocument/2006/relationships/image" Target="../media/image125.png"/><Relationship Id="rId1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49.xml"/><Relationship Id="rId5" Type="http://schemas.openxmlformats.org/officeDocument/2006/relationships/image" Target="../media/image149.emf"/><Relationship Id="rId4" Type="http://schemas.openxmlformats.org/officeDocument/2006/relationships/image" Target="../media/image148.emf"/></Relationships>
</file>

<file path=ppt/slides/_rels/slide56.xml.rels><?xml version="1.0" encoding="UTF-8" standalone="yes"?>
<Relationships xmlns="http://schemas.openxmlformats.org/package/2006/relationships"><Relationship Id="rId8" Type="http://schemas.openxmlformats.org/officeDocument/2006/relationships/image" Target="../media/image3700.png"/><Relationship Id="rId13" Type="http://schemas.openxmlformats.org/officeDocument/2006/relationships/image" Target="../media/image420.png"/><Relationship Id="rId7" Type="http://schemas.openxmlformats.org/officeDocument/2006/relationships/image" Target="../media/image3600.png"/><Relationship Id="rId12" Type="http://schemas.openxmlformats.org/officeDocument/2006/relationships/image" Target="../media/image410.png"/><Relationship Id="rId17" Type="http://schemas.openxmlformats.org/officeDocument/2006/relationships/image" Target="../media/image116.emf"/><Relationship Id="rId16" Type="http://schemas.openxmlformats.org/officeDocument/2006/relationships/image" Target="../media/image150.emf"/><Relationship Id="rId1" Type="http://schemas.openxmlformats.org/officeDocument/2006/relationships/slideLayout" Target="../slideLayouts/slideLayout49.xml"/><Relationship Id="rId6" Type="http://schemas.openxmlformats.org/officeDocument/2006/relationships/image" Target="../media/image3500.png"/><Relationship Id="rId11" Type="http://schemas.openxmlformats.org/officeDocument/2006/relationships/image" Target="../media/image4000.png"/><Relationship Id="rId15" Type="http://schemas.openxmlformats.org/officeDocument/2006/relationships/image" Target="../media/image4400.png"/><Relationship Id="rId10" Type="http://schemas.openxmlformats.org/officeDocument/2006/relationships/image" Target="../media/image3900.png"/><Relationship Id="rId9" Type="http://schemas.openxmlformats.org/officeDocument/2006/relationships/image" Target="../media/image3800.png"/><Relationship Id="rId14" Type="http://schemas.openxmlformats.org/officeDocument/2006/relationships/image" Target="../media/image4300.png"/></Relationships>
</file>

<file path=ppt/slides/_rels/slide57.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2.png"/><Relationship Id="rId18" Type="http://schemas.openxmlformats.org/officeDocument/2006/relationships/image" Target="../media/image152.emf"/><Relationship Id="rId21" Type="http://schemas.openxmlformats.org/officeDocument/2006/relationships/image" Target="../media/image120.emf"/><Relationship Id="rId7" Type="http://schemas.openxmlformats.org/officeDocument/2006/relationships/image" Target="../media/image360.png"/><Relationship Id="rId12" Type="http://schemas.openxmlformats.org/officeDocument/2006/relationships/image" Target="../media/image41.png"/><Relationship Id="rId17" Type="http://schemas.openxmlformats.org/officeDocument/2006/relationships/image" Target="../media/image154.png"/><Relationship Id="rId16" Type="http://schemas.openxmlformats.org/officeDocument/2006/relationships/image" Target="../media/image151.emf"/><Relationship Id="rId20" Type="http://schemas.openxmlformats.org/officeDocument/2006/relationships/image" Target="../media/image119.emf"/><Relationship Id="rId1" Type="http://schemas.openxmlformats.org/officeDocument/2006/relationships/slideLayout" Target="../slideLayouts/slideLayout49.xml"/><Relationship Id="rId6" Type="http://schemas.openxmlformats.org/officeDocument/2006/relationships/image" Target="../media/image350.png"/><Relationship Id="rId11" Type="http://schemas.openxmlformats.org/officeDocument/2006/relationships/image" Target="../media/image400.png"/><Relationship Id="rId15" Type="http://schemas.openxmlformats.org/officeDocument/2006/relationships/image" Target="../media/image440.png"/><Relationship Id="rId10" Type="http://schemas.openxmlformats.org/officeDocument/2006/relationships/image" Target="../media/image390.png"/><Relationship Id="rId19" Type="http://schemas.openxmlformats.org/officeDocument/2006/relationships/image" Target="../media/image116.emf"/><Relationship Id="rId9" Type="http://schemas.openxmlformats.org/officeDocument/2006/relationships/image" Target="../media/image380.png"/><Relationship Id="rId14" Type="http://schemas.openxmlformats.org/officeDocument/2006/relationships/image" Target="../media/image430.png"/></Relationships>
</file>

<file path=ppt/slides/_rels/slide58.xml.rels><?xml version="1.0" encoding="UTF-8" standalone="yes"?>
<Relationships xmlns="http://schemas.openxmlformats.org/package/2006/relationships"><Relationship Id="rId3" Type="http://schemas.openxmlformats.org/officeDocument/2006/relationships/image" Target="../media/image115.emf"/><Relationship Id="rId7" Type="http://schemas.openxmlformats.org/officeDocument/2006/relationships/image" Target="../media/image145.png"/><Relationship Id="rId2" Type="http://schemas.openxmlformats.org/officeDocument/2006/relationships/image" Target="../media/image114.emf"/><Relationship Id="rId1" Type="http://schemas.openxmlformats.org/officeDocument/2006/relationships/slideLayout" Target="../slideLayouts/slideLayout49.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59.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slideLayout" Target="../slideLayouts/slideLayout49.xml"/><Relationship Id="rId5" Type="http://schemas.openxmlformats.org/officeDocument/2006/relationships/image" Target="../media/image156.emf"/><Relationship Id="rId4" Type="http://schemas.openxmlformats.org/officeDocument/2006/relationships/image" Target="../media/image155.emf"/></Relationships>
</file>

<file path=ppt/slides/_rels/slide6.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tags" Target="../tags/tag5.xml"/><Relationship Id="rId21" Type="http://schemas.openxmlformats.org/officeDocument/2006/relationships/image" Target="../media/image20.png"/><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tags" Target="../tags/tag4.xml"/><Relationship Id="rId16" Type="http://schemas.microsoft.com/office/2007/relationships/hdphoto" Target="../media/hdphoto1.wdp"/><Relationship Id="rId20" Type="http://schemas.openxmlformats.org/officeDocument/2006/relationships/image" Target="../media/image19.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image" Target="../media/image23.png"/><Relationship Id="rId5" Type="http://schemas.openxmlformats.org/officeDocument/2006/relationships/tags" Target="../tags/tag7.xml"/><Relationship Id="rId15" Type="http://schemas.openxmlformats.org/officeDocument/2006/relationships/image" Target="../media/image15.png"/><Relationship Id="rId23" Type="http://schemas.openxmlformats.org/officeDocument/2006/relationships/image" Target="../media/image22.png"/><Relationship Id="rId10" Type="http://schemas.openxmlformats.org/officeDocument/2006/relationships/tags" Target="../tags/tag12.xml"/><Relationship Id="rId19" Type="http://schemas.openxmlformats.org/officeDocument/2006/relationships/image" Target="../media/image18.pn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49.xml"/><Relationship Id="rId22" Type="http://schemas.openxmlformats.org/officeDocument/2006/relationships/image" Target="../media/image21.png"/><Relationship Id="rId27" Type="http://schemas.openxmlformats.org/officeDocument/2006/relationships/image" Target="../media/image26.png"/></Relationships>
</file>

<file path=ppt/slides/_rels/slide60.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158.emf"/><Relationship Id="rId21" Type="http://schemas.openxmlformats.org/officeDocument/2006/relationships/image" Target="../media/image159.emf"/><Relationship Id="rId7" Type="http://schemas.openxmlformats.org/officeDocument/2006/relationships/image" Target="../media/image185.png"/><Relationship Id="rId12" Type="http://schemas.openxmlformats.org/officeDocument/2006/relationships/image" Target="../media/image190.png"/><Relationship Id="rId17" Type="http://schemas.openxmlformats.org/officeDocument/2006/relationships/image" Target="../media/image195.png"/><Relationship Id="rId2" Type="http://schemas.openxmlformats.org/officeDocument/2006/relationships/image" Target="../media/image157.emf"/><Relationship Id="rId16" Type="http://schemas.openxmlformats.org/officeDocument/2006/relationships/image" Target="../media/image194.png"/><Relationship Id="rId20" Type="http://schemas.openxmlformats.org/officeDocument/2006/relationships/image" Target="../media/image198.png"/><Relationship Id="rId1" Type="http://schemas.openxmlformats.org/officeDocument/2006/relationships/slideLayout" Target="../slideLayouts/slideLayout49.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97.png"/><Relationship Id="rId4" Type="http://schemas.openxmlformats.org/officeDocument/2006/relationships/image" Target="../media/image162.png"/><Relationship Id="rId9" Type="http://schemas.openxmlformats.org/officeDocument/2006/relationships/image" Target="../media/image187.png"/><Relationship Id="rId14" Type="http://schemas.openxmlformats.org/officeDocument/2006/relationships/image" Target="../media/image192.png"/><Relationship Id="rId22" Type="http://schemas.openxmlformats.org/officeDocument/2006/relationships/image" Target="../media/image160.emf"/></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49.xml"/><Relationship Id="rId1" Type="http://schemas.openxmlformats.org/officeDocument/2006/relationships/tags" Target="../tags/tag124.xml"/><Relationship Id="rId4" Type="http://schemas.openxmlformats.org/officeDocument/2006/relationships/image" Target="../media/image1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127.xml"/><Relationship Id="rId7" Type="http://schemas.openxmlformats.org/officeDocument/2006/relationships/image" Target="../media/image164.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49.xml"/><Relationship Id="rId11" Type="http://schemas.openxmlformats.org/officeDocument/2006/relationships/image" Target="../media/image168.png"/><Relationship Id="rId5" Type="http://schemas.openxmlformats.org/officeDocument/2006/relationships/tags" Target="../tags/tag129.xml"/><Relationship Id="rId10" Type="http://schemas.openxmlformats.org/officeDocument/2006/relationships/image" Target="../media/image167.png"/><Relationship Id="rId4" Type="http://schemas.openxmlformats.org/officeDocument/2006/relationships/tags" Target="../tags/tag128.xml"/><Relationship Id="rId9" Type="http://schemas.openxmlformats.org/officeDocument/2006/relationships/image" Target="../media/image166.png"/></Relationships>
</file>

<file path=ppt/slides/_rels/slide64.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3.png"/><Relationship Id="rId3" Type="http://schemas.openxmlformats.org/officeDocument/2006/relationships/tags" Target="../tags/tag132.xml"/><Relationship Id="rId7" Type="http://schemas.openxmlformats.org/officeDocument/2006/relationships/slideLayout" Target="../slideLayouts/slideLayout49.xml"/><Relationship Id="rId12" Type="http://schemas.openxmlformats.org/officeDocument/2006/relationships/image" Target="../media/image164.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72.png"/><Relationship Id="rId5" Type="http://schemas.openxmlformats.org/officeDocument/2006/relationships/tags" Target="../tags/tag134.xml"/><Relationship Id="rId10" Type="http://schemas.openxmlformats.org/officeDocument/2006/relationships/image" Target="../media/image171.png"/><Relationship Id="rId4" Type="http://schemas.openxmlformats.org/officeDocument/2006/relationships/tags" Target="../tags/tag133.xml"/><Relationship Id="rId9" Type="http://schemas.openxmlformats.org/officeDocument/2006/relationships/image" Target="../media/image170.png"/><Relationship Id="rId14" Type="http://schemas.openxmlformats.org/officeDocument/2006/relationships/image" Target="../media/image174.emf"/></Relationships>
</file>

<file path=ppt/slides/_rels/slide6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tags" Target="../tags/tag138.xml"/><Relationship Id="rId7" Type="http://schemas.openxmlformats.org/officeDocument/2006/relationships/image" Target="../media/image177.pn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slideLayout" Target="../slideLayouts/slideLayout49.xml"/><Relationship Id="rId7" Type="http://schemas.openxmlformats.org/officeDocument/2006/relationships/image" Target="../media/image181.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6.png"/></Relationships>
</file>

<file path=ppt/slides/_rels/slide67.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slideLayout" Target="../slideLayouts/slideLayout49.xml"/><Relationship Id="rId1" Type="http://schemas.openxmlformats.org/officeDocument/2006/relationships/tags" Target="../tags/tag141.xml"/><Relationship Id="rId6" Type="http://schemas.openxmlformats.org/officeDocument/2006/relationships/image" Target="../media/image200.emf"/><Relationship Id="rId5" Type="http://schemas.openxmlformats.org/officeDocument/2006/relationships/image" Target="../media/image199.png"/><Relationship Id="rId4" Type="http://schemas.openxmlformats.org/officeDocument/2006/relationships/image" Target="../media/image184.emf"/></Relationships>
</file>

<file path=ppt/slides/_rels/slide68.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199.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201.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slideLayout" Target="../slideLayouts/slideLayout49.xml"/><Relationship Id="rId5" Type="http://schemas.openxmlformats.org/officeDocument/2006/relationships/tags" Target="../tags/tag146.xml"/><Relationship Id="rId15" Type="http://schemas.openxmlformats.org/officeDocument/2006/relationships/image" Target="../media/image203.emf"/><Relationship Id="rId10" Type="http://schemas.openxmlformats.org/officeDocument/2006/relationships/tags" Target="../tags/tag151.xml"/><Relationship Id="rId4" Type="http://schemas.openxmlformats.org/officeDocument/2006/relationships/tags" Target="../tags/tag145.xml"/><Relationship Id="rId9" Type="http://schemas.openxmlformats.org/officeDocument/2006/relationships/tags" Target="../tags/tag150.xml"/><Relationship Id="rId14" Type="http://schemas.openxmlformats.org/officeDocument/2006/relationships/image" Target="../media/image202.emf"/></Relationships>
</file>

<file path=ppt/slides/_rels/slide69.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image" Target="../media/image199.pn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image" Target="../media/image201.png"/><Relationship Id="rId2" Type="http://schemas.openxmlformats.org/officeDocument/2006/relationships/tags" Target="../tags/tag153.xml"/><Relationship Id="rId16" Type="http://schemas.openxmlformats.org/officeDocument/2006/relationships/image" Target="../media/image204.emf"/><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slideLayout" Target="../slideLayouts/slideLayout49.xml"/><Relationship Id="rId5" Type="http://schemas.openxmlformats.org/officeDocument/2006/relationships/tags" Target="../tags/tag156.xml"/><Relationship Id="rId15" Type="http://schemas.openxmlformats.org/officeDocument/2006/relationships/image" Target="../media/image203.emf"/><Relationship Id="rId10" Type="http://schemas.openxmlformats.org/officeDocument/2006/relationships/tags" Target="../tags/tag161.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image" Target="../media/image202.emf"/></Relationships>
</file>

<file path=ppt/slides/_rels/slide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image" Target="../media/image205.png"/><Relationship Id="rId18" Type="http://schemas.openxmlformats.org/officeDocument/2006/relationships/image" Target="../media/image204.emf"/><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slideLayout" Target="../slideLayouts/slideLayout49.xml"/><Relationship Id="rId17" Type="http://schemas.openxmlformats.org/officeDocument/2006/relationships/image" Target="../media/image203.emf"/><Relationship Id="rId2" Type="http://schemas.openxmlformats.org/officeDocument/2006/relationships/tags" Target="../tags/tag163.xml"/><Relationship Id="rId16" Type="http://schemas.openxmlformats.org/officeDocument/2006/relationships/image" Target="../media/image202.emf"/><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tags" Target="../tags/tag172.xml"/><Relationship Id="rId5" Type="http://schemas.openxmlformats.org/officeDocument/2006/relationships/tags" Target="../tags/tag166.xml"/><Relationship Id="rId15" Type="http://schemas.openxmlformats.org/officeDocument/2006/relationships/image" Target="../media/image199.png"/><Relationship Id="rId10" Type="http://schemas.openxmlformats.org/officeDocument/2006/relationships/tags" Target="../tags/tag171.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image" Target="../media/image201.png"/></Relationships>
</file>

<file path=ppt/slides/_rels/slide71.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image" Target="../media/image206.png"/><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image" Target="../media/image199.png"/><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image" Target="../media/image201.png"/><Relationship Id="rId5" Type="http://schemas.openxmlformats.org/officeDocument/2006/relationships/tags" Target="../tags/tag177.xml"/><Relationship Id="rId10" Type="http://schemas.openxmlformats.org/officeDocument/2006/relationships/slideLayout" Target="../slideLayouts/slideLayout49.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image" Target="../media/image2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21.xml"/><Relationship Id="rId7" Type="http://schemas.openxmlformats.org/officeDocument/2006/relationships/image" Target="../media/image31.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0.png"/><Relationship Id="rId5" Type="http://schemas.openxmlformats.org/officeDocument/2006/relationships/slideLayout" Target="../slideLayouts/slideLayout49.xml"/><Relationship Id="rId4" Type="http://schemas.openxmlformats.org/officeDocument/2006/relationships/tags" Target="../tags/tag22.xml"/><Relationship Id="rId9" Type="http://schemas.openxmlformats.org/officeDocument/2006/relationships/image" Target="../media/image33.png"/></Relationships>
</file>

<file path=ppt/slides/_rels/slide8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9.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DC98799E-F168-4534-9B18-C80462B3EFB0}"/>
              </a:ext>
            </a:extLst>
          </p:cNvPr>
          <p:cNvSpPr txBox="1">
            <a:spLocks/>
          </p:cNvSpPr>
          <p:nvPr/>
        </p:nvSpPr>
        <p:spPr>
          <a:xfrm>
            <a:off x="210312" y="201168"/>
            <a:ext cx="4142232" cy="1222891"/>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dirty="0"/>
              <a:t>Introduction to Quantum Machine Learning for Supervised Learning</a:t>
            </a:r>
            <a:endParaRPr lang="en-US" kern="0" dirty="0"/>
          </a:p>
        </p:txBody>
      </p:sp>
      <p:pic>
        <p:nvPicPr>
          <p:cNvPr id="8" name="Graphic 7">
            <a:extLst>
              <a:ext uri="{FF2B5EF4-FFF2-40B4-BE49-F238E27FC236}">
                <a16:creationId xmlns:a16="http://schemas.microsoft.com/office/drawing/2014/main" id="{F74DFB7B-DD63-4859-8159-34F85B24A4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66" y="1526959"/>
            <a:ext cx="1438910" cy="13970"/>
          </a:xfrm>
          <a:prstGeom prst="rect">
            <a:avLst/>
          </a:prstGeom>
        </p:spPr>
      </p:pic>
      <p:pic>
        <p:nvPicPr>
          <p:cNvPr id="12" name="Picture 11">
            <a:extLst>
              <a:ext uri="{FF2B5EF4-FFF2-40B4-BE49-F238E27FC236}">
                <a16:creationId xmlns:a16="http://schemas.microsoft.com/office/drawing/2014/main" id="{31DF5A7F-E391-44E3-9557-8E25F2498BE7}"/>
              </a:ext>
            </a:extLst>
          </p:cNvPr>
          <p:cNvPicPr>
            <a:picLocks/>
          </p:cNvPicPr>
          <p:nvPr/>
        </p:nvPicPr>
        <p:blipFill>
          <a:blip r:embed="rId4"/>
          <a:stretch>
            <a:fillRect/>
          </a:stretch>
        </p:blipFill>
        <p:spPr>
          <a:xfrm>
            <a:off x="7534656" y="4530852"/>
            <a:ext cx="1609344" cy="612648"/>
          </a:xfrm>
          <a:prstGeom prst="rect">
            <a:avLst/>
          </a:prstGeom>
        </p:spPr>
      </p:pic>
      <p:sp>
        <p:nvSpPr>
          <p:cNvPr id="15" name="Footer Placeholder 1">
            <a:extLst>
              <a:ext uri="{FF2B5EF4-FFF2-40B4-BE49-F238E27FC236}">
                <a16:creationId xmlns:a16="http://schemas.microsoft.com/office/drawing/2014/main" id="{B4940A9C-E089-4E9C-82B2-79E8C24C35E9}"/>
              </a:ext>
            </a:extLst>
          </p:cNvPr>
          <p:cNvSpPr txBox="1">
            <a:spLocks/>
          </p:cNvSpPr>
          <p:nvPr/>
        </p:nvSpPr>
        <p:spPr>
          <a:xfrm>
            <a:off x="228666" y="4787900"/>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tx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IBM Plex Sans" panose="020B0503050203000203" pitchFamily="34" charset="0"/>
                <a:ea typeface="+mn-ea"/>
                <a:cs typeface="+mn-cs"/>
              </a:rPr>
              <a:t>IBM Quantum / © 2021 IBM Corporation</a:t>
            </a:r>
            <a:endParaRPr kumimoji="0" lang="en-US" sz="6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endParaRPr>
          </a:p>
        </p:txBody>
      </p:sp>
      <p:sp>
        <p:nvSpPr>
          <p:cNvPr id="18" name="Text Placeholder 3">
            <a:extLst>
              <a:ext uri="{FF2B5EF4-FFF2-40B4-BE49-F238E27FC236}">
                <a16:creationId xmlns:a16="http://schemas.microsoft.com/office/drawing/2014/main" id="{C5D4906C-917E-4B8A-9797-B0736503494E}"/>
              </a:ext>
            </a:extLst>
          </p:cNvPr>
          <p:cNvSpPr txBox="1">
            <a:spLocks/>
          </p:cNvSpPr>
          <p:nvPr/>
        </p:nvSpPr>
        <p:spPr>
          <a:xfrm>
            <a:off x="216662" y="1754892"/>
            <a:ext cx="4135463" cy="247330"/>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1400" b="0" i="0" u="none" strike="noStrike" kern="0" cap="none" spc="0" normalizeH="0" baseline="0" noProof="0" dirty="0">
                <a:ln>
                  <a:noFill/>
                </a:ln>
                <a:solidFill>
                  <a:schemeClr val="bg1"/>
                </a:solidFill>
                <a:effectLst/>
                <a:uLnTx/>
                <a:uFillTx/>
                <a:latin typeface="IBM Plex Sans" panose="020B0503050203000203" pitchFamily="34" charset="0"/>
              </a:rPr>
              <a:t>Anton Dekusar</a:t>
            </a:r>
          </a:p>
        </p:txBody>
      </p:sp>
      <p:sp>
        <p:nvSpPr>
          <p:cNvPr id="19" name="Text Placeholder 4">
            <a:extLst>
              <a:ext uri="{FF2B5EF4-FFF2-40B4-BE49-F238E27FC236}">
                <a16:creationId xmlns:a16="http://schemas.microsoft.com/office/drawing/2014/main" id="{E111FE71-EB21-447A-9403-8BDEA9E68F11}"/>
              </a:ext>
            </a:extLst>
          </p:cNvPr>
          <p:cNvSpPr txBox="1">
            <a:spLocks/>
          </p:cNvSpPr>
          <p:nvPr/>
        </p:nvSpPr>
        <p:spPr>
          <a:xfrm>
            <a:off x="216661" y="2021302"/>
            <a:ext cx="4131973" cy="251396"/>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10000"/>
              </a:lnSpc>
              <a:spcBef>
                <a:spcPts val="1100"/>
              </a:spcBef>
              <a:spcAft>
                <a:spcPct val="0"/>
              </a:spcAft>
              <a:buClr>
                <a:srgbClr val="6D6E70"/>
              </a:buClr>
              <a:buSzPct val="90000"/>
              <a:buFont typeface="Wingdings" pitchFamily="2" charset="2"/>
              <a:buNone/>
              <a:tabLst/>
              <a:defRPr/>
            </a:pPr>
            <a:r>
              <a:rPr kumimoji="0" lang="en-US" sz="1400" b="0" i="0" u="none" strike="noStrike" kern="0" cap="none" spc="0" normalizeH="0" baseline="0" noProof="0" dirty="0">
                <a:ln>
                  <a:noFill/>
                </a:ln>
                <a:solidFill>
                  <a:schemeClr val="bg1"/>
                </a:solidFill>
                <a:effectLst/>
                <a:uLnTx/>
                <a:uFillTx/>
                <a:latin typeface="IBM Plex Sans" panose="020B0503050203000203" pitchFamily="34" charset="0"/>
              </a:rPr>
              <a:t>Julien </a:t>
            </a:r>
            <a:r>
              <a:rPr kumimoji="0" lang="en-US" sz="1400" b="0" i="0" u="none" strike="noStrike" kern="0" cap="none" spc="0" normalizeH="0" baseline="0" noProof="0" dirty="0" err="1">
                <a:ln>
                  <a:noFill/>
                </a:ln>
                <a:solidFill>
                  <a:schemeClr val="bg1"/>
                </a:solidFill>
                <a:effectLst/>
                <a:uLnTx/>
                <a:uFillTx/>
                <a:latin typeface="IBM Plex Sans" panose="020B0503050203000203" pitchFamily="34" charset="0"/>
              </a:rPr>
              <a:t>Gacon</a:t>
            </a:r>
            <a:endParaRPr kumimoji="0" lang="en-IE" sz="1400" b="0" i="0" u="none" strike="noStrike" kern="0" cap="none" spc="0" normalizeH="0" baseline="0" noProof="0" dirty="0">
              <a:ln>
                <a:noFill/>
              </a:ln>
              <a:solidFill>
                <a:schemeClr val="bg1"/>
              </a:solidFill>
              <a:effectLst/>
              <a:uLnTx/>
              <a:uFillTx/>
              <a:latin typeface="IBM Plex Sans" panose="020B0503050203000203" pitchFamily="34" charset="0"/>
            </a:endParaRPr>
          </a:p>
        </p:txBody>
      </p:sp>
      <p:pic>
        <p:nvPicPr>
          <p:cNvPr id="20" name="Picture 19">
            <a:extLst>
              <a:ext uri="{FF2B5EF4-FFF2-40B4-BE49-F238E27FC236}">
                <a16:creationId xmlns:a16="http://schemas.microsoft.com/office/drawing/2014/main" id="{54F30FED-FE3F-44B3-BB03-3C5C9ABC6177}"/>
              </a:ext>
            </a:extLst>
          </p:cNvPr>
          <p:cNvPicPr>
            <a:picLocks noChangeAspect="1"/>
          </p:cNvPicPr>
          <p:nvPr/>
        </p:nvPicPr>
        <p:blipFill rotWithShape="1">
          <a:blip r:embed="rId5"/>
          <a:srcRect r="20300"/>
          <a:stretch/>
        </p:blipFill>
        <p:spPr>
          <a:xfrm>
            <a:off x="1856210" y="22188"/>
            <a:ext cx="7287790" cy="5143500"/>
          </a:xfrm>
          <a:prstGeom prst="rect">
            <a:avLst/>
          </a:prstGeom>
        </p:spPr>
      </p:pic>
    </p:spTree>
    <p:extLst>
      <p:ext uri="{BB962C8B-B14F-4D97-AF65-F5344CB8AC3E}">
        <p14:creationId xmlns:p14="http://schemas.microsoft.com/office/powerpoint/2010/main" val="1218364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EDDE-D826-42CD-9224-45700DE48A9F}"/>
              </a:ext>
            </a:extLst>
          </p:cNvPr>
          <p:cNvSpPr>
            <a:spLocks noGrp="1"/>
          </p:cNvSpPr>
          <p:nvPr>
            <p:ph type="title"/>
          </p:nvPr>
        </p:nvSpPr>
        <p:spPr/>
        <p:txBody>
          <a:bodyPr/>
          <a:lstStyle/>
          <a:p>
            <a:r>
              <a:rPr lang="en-US" dirty="0"/>
              <a:t>Machine Learning Examples</a:t>
            </a:r>
            <a:endParaRPr lang="en-IE" dirty="0"/>
          </a:p>
        </p:txBody>
      </p:sp>
      <p:sp>
        <p:nvSpPr>
          <p:cNvPr id="3" name="Text Placeholder 2">
            <a:extLst>
              <a:ext uri="{FF2B5EF4-FFF2-40B4-BE49-F238E27FC236}">
                <a16:creationId xmlns:a16="http://schemas.microsoft.com/office/drawing/2014/main" id="{AF5E068C-676C-49DA-9614-55401D08CD63}"/>
              </a:ext>
            </a:extLst>
          </p:cNvPr>
          <p:cNvSpPr>
            <a:spLocks noGrp="1"/>
          </p:cNvSpPr>
          <p:nvPr>
            <p:ph type="body" sz="quarter" idx="12"/>
          </p:nvPr>
        </p:nvSpPr>
        <p:spPr>
          <a:xfrm>
            <a:off x="219457" y="1243584"/>
            <a:ext cx="2218944" cy="556863"/>
          </a:xfrm>
        </p:spPr>
        <p:txBody>
          <a:bodyPr/>
          <a:lstStyle/>
          <a:p>
            <a:r>
              <a:rPr lang="en-US" dirty="0"/>
              <a:t>Classification</a:t>
            </a:r>
            <a:endParaRPr lang="en-IE" dirty="0"/>
          </a:p>
        </p:txBody>
      </p:sp>
      <p:sp>
        <p:nvSpPr>
          <p:cNvPr id="4" name="Footer Placeholder 3">
            <a:extLst>
              <a:ext uri="{FF2B5EF4-FFF2-40B4-BE49-F238E27FC236}">
                <a16:creationId xmlns:a16="http://schemas.microsoft.com/office/drawing/2014/main" id="{5CFF4173-FB2E-4814-92D1-98F0048A82B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A26932C-8051-4FCB-BF9B-0BB8A1DE80AF}"/>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28" name="TextBox 27">
            <a:extLst>
              <a:ext uri="{FF2B5EF4-FFF2-40B4-BE49-F238E27FC236}">
                <a16:creationId xmlns:a16="http://schemas.microsoft.com/office/drawing/2014/main" id="{69786BA2-09EE-4865-9478-D1EBDAEA31D5}"/>
              </a:ext>
            </a:extLst>
          </p:cNvPr>
          <p:cNvSpPr txBox="1"/>
          <p:nvPr/>
        </p:nvSpPr>
        <p:spPr>
          <a:xfrm>
            <a:off x="5006646" y="2731230"/>
            <a:ext cx="2707697" cy="460319"/>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Learn patterns from data and classify new data</a:t>
            </a:r>
          </a:p>
        </p:txBody>
      </p:sp>
      <p:pic>
        <p:nvPicPr>
          <p:cNvPr id="29" name="Picture 4" descr="MNIST database - Wikipedia">
            <a:extLst>
              <a:ext uri="{FF2B5EF4-FFF2-40B4-BE49-F238E27FC236}">
                <a16:creationId xmlns:a16="http://schemas.microsoft.com/office/drawing/2014/main" id="{20C4324D-9946-495A-9B5C-07325E664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43" y="1626006"/>
            <a:ext cx="4577443" cy="278191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AF1A463-6F9F-40E0-96A1-3496C387E671}"/>
              </a:ext>
            </a:extLst>
          </p:cNvPr>
          <p:cNvSpPr txBox="1"/>
          <p:nvPr/>
        </p:nvSpPr>
        <p:spPr>
          <a:xfrm>
            <a:off x="4709886" y="1023213"/>
            <a:ext cx="2707697" cy="223331"/>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MNIST Dataset</a:t>
            </a:r>
          </a:p>
        </p:txBody>
      </p:sp>
      <p:sp>
        <p:nvSpPr>
          <p:cNvPr id="6" name="Arrow: Bent 5">
            <a:extLst>
              <a:ext uri="{FF2B5EF4-FFF2-40B4-BE49-F238E27FC236}">
                <a16:creationId xmlns:a16="http://schemas.microsoft.com/office/drawing/2014/main" id="{31C58D61-A429-4E82-9774-B0E19F6B323B}"/>
              </a:ext>
            </a:extLst>
          </p:cNvPr>
          <p:cNvSpPr/>
          <p:nvPr/>
        </p:nvSpPr>
        <p:spPr bwMode="auto">
          <a:xfrm rot="16200000" flipH="1">
            <a:off x="4498269" y="935147"/>
            <a:ext cx="486593" cy="764552"/>
          </a:xfrm>
          <a:prstGeom prst="bentArrow">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347167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EDDE-D826-42CD-9224-45700DE48A9F}"/>
              </a:ext>
            </a:extLst>
          </p:cNvPr>
          <p:cNvSpPr>
            <a:spLocks noGrp="1"/>
          </p:cNvSpPr>
          <p:nvPr>
            <p:ph type="title"/>
          </p:nvPr>
        </p:nvSpPr>
        <p:spPr/>
        <p:txBody>
          <a:bodyPr/>
          <a:lstStyle/>
          <a:p>
            <a:r>
              <a:rPr lang="en-US" dirty="0"/>
              <a:t>Machine Learning Examples</a:t>
            </a:r>
            <a:endParaRPr lang="en-IE" dirty="0"/>
          </a:p>
        </p:txBody>
      </p:sp>
      <p:sp>
        <p:nvSpPr>
          <p:cNvPr id="3" name="Text Placeholder 2">
            <a:extLst>
              <a:ext uri="{FF2B5EF4-FFF2-40B4-BE49-F238E27FC236}">
                <a16:creationId xmlns:a16="http://schemas.microsoft.com/office/drawing/2014/main" id="{AF5E068C-676C-49DA-9614-55401D08CD63}"/>
              </a:ext>
            </a:extLst>
          </p:cNvPr>
          <p:cNvSpPr>
            <a:spLocks noGrp="1"/>
          </p:cNvSpPr>
          <p:nvPr>
            <p:ph type="body" sz="quarter" idx="12"/>
          </p:nvPr>
        </p:nvSpPr>
        <p:spPr>
          <a:xfrm>
            <a:off x="219457" y="1243584"/>
            <a:ext cx="2218944" cy="556863"/>
          </a:xfrm>
        </p:spPr>
        <p:txBody>
          <a:bodyPr/>
          <a:lstStyle/>
          <a:p>
            <a:r>
              <a:rPr lang="en-US" dirty="0"/>
              <a:t>Regression</a:t>
            </a:r>
            <a:endParaRPr lang="en-IE" dirty="0"/>
          </a:p>
        </p:txBody>
      </p:sp>
      <p:sp>
        <p:nvSpPr>
          <p:cNvPr id="4" name="Footer Placeholder 3">
            <a:extLst>
              <a:ext uri="{FF2B5EF4-FFF2-40B4-BE49-F238E27FC236}">
                <a16:creationId xmlns:a16="http://schemas.microsoft.com/office/drawing/2014/main" id="{5CFF4173-FB2E-4814-92D1-98F0048A82B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A26932C-8051-4FCB-BF9B-0BB8A1DE80AF}"/>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10" name="TextBox 9">
            <a:extLst>
              <a:ext uri="{FF2B5EF4-FFF2-40B4-BE49-F238E27FC236}">
                <a16:creationId xmlns:a16="http://schemas.microsoft.com/office/drawing/2014/main" id="{610276D7-5B23-4BEC-B982-C8FD8981078F}"/>
              </a:ext>
            </a:extLst>
          </p:cNvPr>
          <p:cNvSpPr txBox="1"/>
          <p:nvPr/>
        </p:nvSpPr>
        <p:spPr>
          <a:xfrm>
            <a:off x="5217886" y="2506570"/>
            <a:ext cx="3418260" cy="460319"/>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Predicting values based on relevant information</a:t>
            </a:r>
          </a:p>
        </p:txBody>
      </p:sp>
      <p:pic>
        <p:nvPicPr>
          <p:cNvPr id="11" name="Picture 6" descr="Weather Forecast Thread (snow, warm, temperatures, days) - Temperature,  sun, sunlight, rain, hurricanes, tornadoes, climate, forecasts, humidity,  heat, snow... - Page 612 - City-Data Forum">
            <a:extLst>
              <a:ext uri="{FF2B5EF4-FFF2-40B4-BE49-F238E27FC236}">
                <a16:creationId xmlns:a16="http://schemas.microsoft.com/office/drawing/2014/main" id="{28498CF3-5429-482E-AC68-44701084E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11" y="1879498"/>
            <a:ext cx="5007575" cy="151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875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EDDE-D826-42CD-9224-45700DE48A9F}"/>
              </a:ext>
            </a:extLst>
          </p:cNvPr>
          <p:cNvSpPr>
            <a:spLocks noGrp="1"/>
          </p:cNvSpPr>
          <p:nvPr>
            <p:ph type="title"/>
          </p:nvPr>
        </p:nvSpPr>
        <p:spPr/>
        <p:txBody>
          <a:bodyPr/>
          <a:lstStyle/>
          <a:p>
            <a:r>
              <a:rPr lang="en-US" dirty="0"/>
              <a:t>Machine Learning Examples</a:t>
            </a:r>
            <a:endParaRPr lang="en-IE" dirty="0"/>
          </a:p>
        </p:txBody>
      </p:sp>
      <p:sp>
        <p:nvSpPr>
          <p:cNvPr id="3" name="Text Placeholder 2">
            <a:extLst>
              <a:ext uri="{FF2B5EF4-FFF2-40B4-BE49-F238E27FC236}">
                <a16:creationId xmlns:a16="http://schemas.microsoft.com/office/drawing/2014/main" id="{AF5E068C-676C-49DA-9614-55401D08CD63}"/>
              </a:ext>
            </a:extLst>
          </p:cNvPr>
          <p:cNvSpPr>
            <a:spLocks noGrp="1"/>
          </p:cNvSpPr>
          <p:nvPr>
            <p:ph type="body" sz="quarter" idx="12"/>
          </p:nvPr>
        </p:nvSpPr>
        <p:spPr>
          <a:xfrm>
            <a:off x="219457" y="1243584"/>
            <a:ext cx="2218944" cy="556863"/>
          </a:xfrm>
        </p:spPr>
        <p:txBody>
          <a:bodyPr/>
          <a:lstStyle/>
          <a:p>
            <a:r>
              <a:rPr lang="en-US" dirty="0"/>
              <a:t>Clustering</a:t>
            </a:r>
            <a:endParaRPr lang="en-IE" dirty="0"/>
          </a:p>
        </p:txBody>
      </p:sp>
      <p:sp>
        <p:nvSpPr>
          <p:cNvPr id="4" name="Footer Placeholder 3">
            <a:extLst>
              <a:ext uri="{FF2B5EF4-FFF2-40B4-BE49-F238E27FC236}">
                <a16:creationId xmlns:a16="http://schemas.microsoft.com/office/drawing/2014/main" id="{5CFF4173-FB2E-4814-92D1-98F0048A82B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A26932C-8051-4FCB-BF9B-0BB8A1DE80AF}"/>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8" name="Picture 4" descr="Social Media Research: tools, techniques and outputs.">
            <a:extLst>
              <a:ext uri="{FF2B5EF4-FFF2-40B4-BE49-F238E27FC236}">
                <a16:creationId xmlns:a16="http://schemas.microsoft.com/office/drawing/2014/main" id="{D4A620C3-5E64-4012-AC28-0E151F7AF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88" y="1655243"/>
            <a:ext cx="4788494" cy="29881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B0F7498-FCB9-49EF-9F62-40444BCF35A2}"/>
              </a:ext>
            </a:extLst>
          </p:cNvPr>
          <p:cNvSpPr txBox="1"/>
          <p:nvPr/>
        </p:nvSpPr>
        <p:spPr>
          <a:xfrm>
            <a:off x="5675009" y="2809380"/>
            <a:ext cx="1997342" cy="460319"/>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Identify consumers with </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similar behavior</a:t>
            </a:r>
          </a:p>
        </p:txBody>
      </p:sp>
      <p:sp>
        <p:nvSpPr>
          <p:cNvPr id="12" name="Rectangle 11">
            <a:extLst>
              <a:ext uri="{FF2B5EF4-FFF2-40B4-BE49-F238E27FC236}">
                <a16:creationId xmlns:a16="http://schemas.microsoft.com/office/drawing/2014/main" id="{9448B366-135C-4F29-BE87-55FE74CBA7BA}"/>
              </a:ext>
            </a:extLst>
          </p:cNvPr>
          <p:cNvSpPr/>
          <p:nvPr/>
        </p:nvSpPr>
        <p:spPr bwMode="auto">
          <a:xfrm>
            <a:off x="228666" y="1655243"/>
            <a:ext cx="5007798" cy="2899770"/>
          </a:xfrm>
          <a:prstGeom prst="rect">
            <a:avLst/>
          </a:prstGeom>
          <a:no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3" name="Oval 12">
            <a:extLst>
              <a:ext uri="{FF2B5EF4-FFF2-40B4-BE49-F238E27FC236}">
                <a16:creationId xmlns:a16="http://schemas.microsoft.com/office/drawing/2014/main" id="{7F32B16A-1C26-430D-8D27-619D71F24419}"/>
              </a:ext>
            </a:extLst>
          </p:cNvPr>
          <p:cNvSpPr/>
          <p:nvPr/>
        </p:nvSpPr>
        <p:spPr bwMode="auto">
          <a:xfrm>
            <a:off x="2497582" y="1777586"/>
            <a:ext cx="1339850" cy="1276763"/>
          </a:xfrm>
          <a:prstGeom prst="ellipse">
            <a:avLst/>
          </a:prstGeom>
          <a:noFill/>
          <a:ln w="19050">
            <a:solidFill>
              <a:srgbClr val="FA75A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solidFill>
                  <a:srgbClr val="EE538B"/>
                </a:solidFill>
              </a:ln>
              <a:solidFill>
                <a:schemeClr val="bg1"/>
              </a:solidFill>
              <a:effectLst/>
              <a:latin typeface="IBM Plex Sans" panose="020B0503050203000203" pitchFamily="34" charset="0"/>
            </a:endParaRPr>
          </a:p>
        </p:txBody>
      </p:sp>
      <p:sp>
        <p:nvSpPr>
          <p:cNvPr id="14" name="Oval 13">
            <a:extLst>
              <a:ext uri="{FF2B5EF4-FFF2-40B4-BE49-F238E27FC236}">
                <a16:creationId xmlns:a16="http://schemas.microsoft.com/office/drawing/2014/main" id="{7F60ECAC-D8FB-4508-B6A2-CB03219D7AE0}"/>
              </a:ext>
            </a:extLst>
          </p:cNvPr>
          <p:cNvSpPr/>
          <p:nvPr/>
        </p:nvSpPr>
        <p:spPr bwMode="auto">
          <a:xfrm>
            <a:off x="3113532" y="3278250"/>
            <a:ext cx="1339850" cy="1276763"/>
          </a:xfrm>
          <a:prstGeom prst="ellipse">
            <a:avLst/>
          </a:prstGeom>
          <a:noFill/>
          <a:ln w="19050">
            <a:solidFill>
              <a:srgbClr val="0062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solidFill>
                  <a:srgbClr val="EE538B"/>
                </a:solid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52F02610-2226-40A5-933B-F01933D38DA5}"/>
              </a:ext>
            </a:extLst>
          </p:cNvPr>
          <p:cNvSpPr/>
          <p:nvPr/>
        </p:nvSpPr>
        <p:spPr bwMode="auto">
          <a:xfrm>
            <a:off x="1529822" y="3427552"/>
            <a:ext cx="995666" cy="978158"/>
          </a:xfrm>
          <a:prstGeom prst="ellipse">
            <a:avLst/>
          </a:prstGeom>
          <a:noFill/>
          <a:ln w="19050">
            <a:solidFill>
              <a:srgbClr val="BB8E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solidFill>
                  <a:srgbClr val="EE538B"/>
                </a:solid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4147965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FB6-8064-4ABA-9737-E86EE92234CC}"/>
              </a:ext>
            </a:extLst>
          </p:cNvPr>
          <p:cNvSpPr>
            <a:spLocks noGrp="1"/>
          </p:cNvSpPr>
          <p:nvPr>
            <p:ph type="title"/>
          </p:nvPr>
        </p:nvSpPr>
        <p:spPr/>
        <p:txBody>
          <a:bodyPr/>
          <a:lstStyle/>
          <a:p>
            <a:r>
              <a:rPr lang="en-US" dirty="0"/>
              <a:t>Machine Learning Examples</a:t>
            </a:r>
            <a:endParaRPr lang="en-IE" dirty="0"/>
          </a:p>
        </p:txBody>
      </p:sp>
      <p:sp>
        <p:nvSpPr>
          <p:cNvPr id="3" name="Text Placeholder 2">
            <a:extLst>
              <a:ext uri="{FF2B5EF4-FFF2-40B4-BE49-F238E27FC236}">
                <a16:creationId xmlns:a16="http://schemas.microsoft.com/office/drawing/2014/main" id="{24B5E2B3-57D5-4E65-B15C-9120400D7F3F}"/>
              </a:ext>
            </a:extLst>
          </p:cNvPr>
          <p:cNvSpPr>
            <a:spLocks noGrp="1"/>
          </p:cNvSpPr>
          <p:nvPr>
            <p:ph type="body" sz="quarter" idx="12"/>
          </p:nvPr>
        </p:nvSpPr>
        <p:spPr>
          <a:xfrm>
            <a:off x="219457" y="1243584"/>
            <a:ext cx="2301494" cy="804672"/>
          </a:xfrm>
        </p:spPr>
        <p:txBody>
          <a:bodyPr/>
          <a:lstStyle/>
          <a:p>
            <a:r>
              <a:rPr lang="en-US" dirty="0"/>
              <a:t>Generate data</a:t>
            </a:r>
            <a:endParaRPr lang="en-IE" dirty="0"/>
          </a:p>
        </p:txBody>
      </p:sp>
      <p:sp>
        <p:nvSpPr>
          <p:cNvPr id="4" name="Footer Placeholder 3">
            <a:extLst>
              <a:ext uri="{FF2B5EF4-FFF2-40B4-BE49-F238E27FC236}">
                <a16:creationId xmlns:a16="http://schemas.microsoft.com/office/drawing/2014/main" id="{DAFEE433-8BA4-4983-8136-762A35112EB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98E75349-482F-4869-A193-146D999F2A84}"/>
              </a:ext>
            </a:extLst>
          </p:cNvPr>
          <p:cNvSpPr>
            <a:spLocks noGrp="1"/>
          </p:cNvSpPr>
          <p:nvPr>
            <p:ph type="sldNum" sz="quarter" idx="11"/>
          </p:nvPr>
        </p:nvSpPr>
        <p:spPr/>
        <p:txBody>
          <a:bodyPr/>
          <a:lstStyle/>
          <a:p>
            <a:fld id="{59395FB3-9C97-154F-86B2-7E381B951268}" type="slidenum">
              <a:rPr lang="en-US" smtClean="0"/>
              <a:pPr/>
              <a:t>13</a:t>
            </a:fld>
            <a:endParaRPr lang="en-US" dirty="0"/>
          </a:p>
        </p:txBody>
      </p:sp>
      <p:pic>
        <p:nvPicPr>
          <p:cNvPr id="6" name="Picture 2" descr="GANs from scratch.. Generative adversarial networks(GANs)… | by Sivasurya  Santhanam | Towards Data Science">
            <a:extLst>
              <a:ext uri="{FF2B5EF4-FFF2-40B4-BE49-F238E27FC236}">
                <a16:creationId xmlns:a16="http://schemas.microsoft.com/office/drawing/2014/main" id="{975F6B61-7F86-4042-9447-E330B71CB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17" y="1719284"/>
            <a:ext cx="5865679" cy="26130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9C3076F-D0E7-4485-A20E-80BDA49B0EE7}"/>
              </a:ext>
            </a:extLst>
          </p:cNvPr>
          <p:cNvSpPr/>
          <p:nvPr/>
        </p:nvSpPr>
        <p:spPr bwMode="auto">
          <a:xfrm>
            <a:off x="258316" y="1719284"/>
            <a:ext cx="5865679" cy="2613078"/>
          </a:xfrm>
          <a:prstGeom prst="rect">
            <a:avLst/>
          </a:prstGeom>
          <a:no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8" name="TextBox 7">
            <a:extLst>
              <a:ext uri="{FF2B5EF4-FFF2-40B4-BE49-F238E27FC236}">
                <a16:creationId xmlns:a16="http://schemas.microsoft.com/office/drawing/2014/main" id="{2F3D2CD4-AE6B-4DE1-A276-C36FC3B3EDBC}"/>
              </a:ext>
            </a:extLst>
          </p:cNvPr>
          <p:cNvSpPr txBox="1"/>
          <p:nvPr/>
        </p:nvSpPr>
        <p:spPr>
          <a:xfrm>
            <a:off x="6200126" y="2671500"/>
            <a:ext cx="2715206" cy="460319"/>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Learn patterns or structure from data and reproduce them</a:t>
            </a:r>
          </a:p>
        </p:txBody>
      </p:sp>
    </p:spTree>
    <p:extLst>
      <p:ext uri="{BB962C8B-B14F-4D97-AF65-F5344CB8AC3E}">
        <p14:creationId xmlns:p14="http://schemas.microsoft.com/office/powerpoint/2010/main" val="893587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CC27-25D7-4815-91C5-96FCB72060E2}"/>
              </a:ext>
            </a:extLst>
          </p:cNvPr>
          <p:cNvSpPr>
            <a:spLocks noGrp="1"/>
          </p:cNvSpPr>
          <p:nvPr>
            <p:ph type="title"/>
          </p:nvPr>
        </p:nvSpPr>
        <p:spPr/>
        <p:txBody>
          <a:bodyPr/>
          <a:lstStyle/>
          <a:p>
            <a:r>
              <a:rPr lang="en-US" dirty="0"/>
              <a:t>Supervised Learning</a:t>
            </a:r>
            <a:endParaRPr lang="en-IE" dirty="0"/>
          </a:p>
        </p:txBody>
      </p:sp>
      <p:sp>
        <p:nvSpPr>
          <p:cNvPr id="3" name="Text Placeholder 2">
            <a:extLst>
              <a:ext uri="{FF2B5EF4-FFF2-40B4-BE49-F238E27FC236}">
                <a16:creationId xmlns:a16="http://schemas.microsoft.com/office/drawing/2014/main" id="{E3D585C2-10F2-42BC-BF6B-7C40B4DD3738}"/>
              </a:ext>
            </a:extLst>
          </p:cNvPr>
          <p:cNvSpPr>
            <a:spLocks noGrp="1"/>
          </p:cNvSpPr>
          <p:nvPr>
            <p:ph type="body" sz="quarter" idx="12"/>
          </p:nvPr>
        </p:nvSpPr>
        <p:spPr>
          <a:xfrm>
            <a:off x="219456" y="1243584"/>
            <a:ext cx="8705269" cy="667766"/>
          </a:xfrm>
        </p:spPr>
        <p:txBody>
          <a:bodyPr/>
          <a:lstStyle/>
          <a:p>
            <a:r>
              <a:rPr lang="en-US" sz="1400" dirty="0"/>
              <a:t>Function approximation and optimization</a:t>
            </a:r>
            <a:endParaRPr lang="en-IE" dirty="0"/>
          </a:p>
        </p:txBody>
      </p:sp>
      <p:sp>
        <p:nvSpPr>
          <p:cNvPr id="4" name="Footer Placeholder 3">
            <a:extLst>
              <a:ext uri="{FF2B5EF4-FFF2-40B4-BE49-F238E27FC236}">
                <a16:creationId xmlns:a16="http://schemas.microsoft.com/office/drawing/2014/main" id="{9EBF48FD-EF54-42FC-A262-437993EB691B}"/>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33A1790-CF3E-4626-8962-29DF23D20C7A}"/>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7" name="Text Placeholder 11">
            <a:extLst>
              <a:ext uri="{FF2B5EF4-FFF2-40B4-BE49-F238E27FC236}">
                <a16:creationId xmlns:a16="http://schemas.microsoft.com/office/drawing/2014/main" id="{EAA7942E-DCFA-4392-8F39-E5E3938A7CD6}"/>
              </a:ext>
            </a:extLst>
          </p:cNvPr>
          <p:cNvSpPr txBox="1">
            <a:spLocks/>
          </p:cNvSpPr>
          <p:nvPr/>
        </p:nvSpPr>
        <p:spPr>
          <a:xfrm>
            <a:off x="219455" y="1610982"/>
            <a:ext cx="4114735" cy="583380"/>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915299" indent="-285750" algn="l" rtl="0" eaLnBrk="1" fontAlgn="base" hangingPunct="1">
              <a:lnSpc>
                <a:spcPct val="110000"/>
              </a:lnSpc>
              <a:spcBef>
                <a:spcPts val="1100"/>
              </a:spcBef>
              <a:spcAft>
                <a:spcPct val="0"/>
              </a:spcAft>
              <a:buClr>
                <a:schemeClr val="bg1"/>
              </a:buClr>
              <a:buSzPct val="80000"/>
              <a:buFont typeface=".AppleSystemUIFont" charset="-120"/>
              <a:buChar char="»"/>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914400"/>
            <a:r>
              <a:rPr lang="en-US" sz="1800" kern="0" dirty="0">
                <a:solidFill>
                  <a:schemeClr val="tx1"/>
                </a:solidFill>
              </a:rPr>
              <a:t>Supervised setting</a:t>
            </a:r>
          </a:p>
        </p:txBody>
      </p:sp>
      <p:pic>
        <p:nvPicPr>
          <p:cNvPr id="8" name="Picture 4" descr="6,413 Lots Of Dogs Stock Photos, Pictures &amp; Royalty-Free Images - iStock">
            <a:extLst>
              <a:ext uri="{FF2B5EF4-FFF2-40B4-BE49-F238E27FC236}">
                <a16:creationId xmlns:a16="http://schemas.microsoft.com/office/drawing/2014/main" id="{4E1831A2-73CC-4178-AD0F-C4E341D4E2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9549" y="2099437"/>
            <a:ext cx="2351418" cy="15676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I almost became that &quot;Crazy Cat Lady&quot; - Home Alone Pet Cottages">
            <a:extLst>
              <a:ext uri="{FF2B5EF4-FFF2-40B4-BE49-F238E27FC236}">
                <a16:creationId xmlns:a16="http://schemas.microsoft.com/office/drawing/2014/main" id="{72B47A2D-9F95-43D0-858A-E35668B4D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3" r="4279"/>
          <a:stretch/>
        </p:blipFill>
        <p:spPr bwMode="auto">
          <a:xfrm>
            <a:off x="746760" y="2099437"/>
            <a:ext cx="2636520" cy="15676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85D81BB-89B4-41EE-BC67-A4D643A75172}"/>
              </a:ext>
            </a:extLst>
          </p:cNvPr>
          <p:cNvSpPr txBox="1"/>
          <p:nvPr/>
        </p:nvSpPr>
        <p:spPr>
          <a:xfrm>
            <a:off x="4411981" y="2771577"/>
            <a:ext cx="213200"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VS</a:t>
            </a:r>
          </a:p>
        </p:txBody>
      </p:sp>
    </p:spTree>
    <p:extLst>
      <p:ext uri="{BB962C8B-B14F-4D97-AF65-F5344CB8AC3E}">
        <p14:creationId xmlns:p14="http://schemas.microsoft.com/office/powerpoint/2010/main" val="65762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7E6F-813A-4838-BBAA-8BDD84AEA7A3}"/>
              </a:ext>
            </a:extLst>
          </p:cNvPr>
          <p:cNvSpPr>
            <a:spLocks noGrp="1"/>
          </p:cNvSpPr>
          <p:nvPr>
            <p:ph type="title"/>
          </p:nvPr>
        </p:nvSpPr>
        <p:spPr/>
        <p:txBody>
          <a:bodyPr/>
          <a:lstStyle/>
          <a:p>
            <a:r>
              <a:rPr lang="en-IE" dirty="0"/>
              <a:t>Supervised Setting: Data</a:t>
            </a:r>
          </a:p>
        </p:txBody>
      </p:sp>
      <p:sp>
        <p:nvSpPr>
          <p:cNvPr id="3" name="Text Placeholder 2">
            <a:extLst>
              <a:ext uri="{FF2B5EF4-FFF2-40B4-BE49-F238E27FC236}">
                <a16:creationId xmlns:a16="http://schemas.microsoft.com/office/drawing/2014/main" id="{26A34AB2-AF76-4233-88EB-75A90AAB6FB8}"/>
              </a:ext>
            </a:extLst>
          </p:cNvPr>
          <p:cNvSpPr>
            <a:spLocks noGrp="1"/>
          </p:cNvSpPr>
          <p:nvPr>
            <p:ph type="body" sz="quarter" idx="12"/>
          </p:nvPr>
        </p:nvSpPr>
        <p:spPr>
          <a:xfrm>
            <a:off x="219456" y="1243584"/>
            <a:ext cx="8705269" cy="750316"/>
          </a:xfrm>
        </p:spPr>
        <p:txBody>
          <a:bodyPr/>
          <a:lstStyle/>
          <a:p>
            <a:r>
              <a:rPr lang="en-US" dirty="0"/>
              <a:t>Classify whether it is a cat or dog using certain features of animals</a:t>
            </a:r>
            <a:endParaRPr lang="en-IE" dirty="0"/>
          </a:p>
        </p:txBody>
      </p:sp>
      <p:sp>
        <p:nvSpPr>
          <p:cNvPr id="4" name="Footer Placeholder 3">
            <a:extLst>
              <a:ext uri="{FF2B5EF4-FFF2-40B4-BE49-F238E27FC236}">
                <a16:creationId xmlns:a16="http://schemas.microsoft.com/office/drawing/2014/main" id="{1881C4D8-1D62-462E-9C0B-FC3774FDCED2}"/>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86648654-280A-42B6-AF4B-F06C70434590}"/>
              </a:ext>
            </a:extLst>
          </p:cNvP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27" name="Picture 26" descr="\documentclass{article}&#10;\usepackage{amsmath}&#10;\pagestyle{empty}&#10;\begin{document}&#10;&#10;$\{(\mathbf{x}_1, y_1), ..., (\mathbf{x}_N, y_N)\}$&#10;&#10;&#10;\end{document}" title="IguanaTex Bitmap Display">
            <a:extLst>
              <a:ext uri="{FF2B5EF4-FFF2-40B4-BE49-F238E27FC236}">
                <a16:creationId xmlns:a16="http://schemas.microsoft.com/office/drawing/2014/main" id="{32E93B92-6168-4F47-91F8-6C5197554432}"/>
              </a:ext>
            </a:extLst>
          </p:cNvPr>
          <p:cNvPicPr>
            <a:picLocks noChangeAspect="1"/>
          </p:cNvPicPr>
          <p:nvPr>
            <p:custDataLst>
              <p:tags r:id="rId1"/>
            </p:custDataLst>
          </p:nvPr>
        </p:nvPicPr>
        <p:blipFill>
          <a:blip r:embed="rId11"/>
          <a:stretch>
            <a:fillRect/>
          </a:stretch>
        </p:blipFill>
        <p:spPr>
          <a:xfrm>
            <a:off x="1590246" y="1673968"/>
            <a:ext cx="1950476" cy="203581"/>
          </a:xfrm>
          <a:prstGeom prst="rect">
            <a:avLst/>
          </a:prstGeom>
        </p:spPr>
      </p:pic>
      <p:pic>
        <p:nvPicPr>
          <p:cNvPr id="29" name="Picture 28" descr="\documentclass{article}&#10;\usepackage{amsmath}&#10;\pagestyle{empty}&#10;\begin{document}&#10;&#10;$&#10;\mathbf{x}_i = \begin{bmatrix}&#10;    x_{i, 1} \\&#10;    x_{i, 2} \\&#10;    \vdots \\&#10; x_{i, k}&#10;\end{bmatrix}&#10;$&#10;&#10;\end{document}" title="IguanaTex Bitmap Display">
            <a:extLst>
              <a:ext uri="{FF2B5EF4-FFF2-40B4-BE49-F238E27FC236}">
                <a16:creationId xmlns:a16="http://schemas.microsoft.com/office/drawing/2014/main" id="{33B67498-B3E3-4E13-BDA4-471308A6BEC3}"/>
              </a:ext>
            </a:extLst>
          </p:cNvPr>
          <p:cNvPicPr>
            <a:picLocks noChangeAspect="1"/>
          </p:cNvPicPr>
          <p:nvPr>
            <p:custDataLst>
              <p:tags r:id="rId2"/>
            </p:custDataLst>
          </p:nvPr>
        </p:nvPicPr>
        <p:blipFill>
          <a:blip r:embed="rId12"/>
          <a:stretch>
            <a:fillRect/>
          </a:stretch>
        </p:blipFill>
        <p:spPr>
          <a:xfrm>
            <a:off x="317021" y="3122730"/>
            <a:ext cx="920000" cy="1024000"/>
          </a:xfrm>
          <a:prstGeom prst="rect">
            <a:avLst/>
          </a:prstGeom>
        </p:spPr>
      </p:pic>
      <p:pic>
        <p:nvPicPr>
          <p:cNvPr id="8" name="Picture 7" descr="\documentclass{article}&#10;\usepackage{amsmath}&#10;\pagestyle{empty}&#10;\begin{document}&#10;&#10;$y_i = 1$&#10;&#10;&#10;\end{document}" title="IguanaTex Bitmap Display">
            <a:extLst>
              <a:ext uri="{FF2B5EF4-FFF2-40B4-BE49-F238E27FC236}">
                <a16:creationId xmlns:a16="http://schemas.microsoft.com/office/drawing/2014/main" id="{742E9F90-84A5-4D94-B47B-7A5E3E0E6BB0}"/>
              </a:ext>
            </a:extLst>
          </p:cNvPr>
          <p:cNvPicPr>
            <a:picLocks noChangeAspect="1"/>
          </p:cNvPicPr>
          <p:nvPr>
            <p:custDataLst>
              <p:tags r:id="rId3"/>
            </p:custDataLst>
          </p:nvPr>
        </p:nvPicPr>
        <p:blipFill>
          <a:blip r:embed="rId13"/>
          <a:stretch>
            <a:fillRect/>
          </a:stretch>
        </p:blipFill>
        <p:spPr>
          <a:xfrm>
            <a:off x="1392596" y="3546959"/>
            <a:ext cx="516876" cy="175543"/>
          </a:xfrm>
          <a:prstGeom prst="rect">
            <a:avLst/>
          </a:prstGeom>
        </p:spPr>
      </p:pic>
      <p:sp>
        <p:nvSpPr>
          <p:cNvPr id="9" name="TextBox 8">
            <a:extLst>
              <a:ext uri="{FF2B5EF4-FFF2-40B4-BE49-F238E27FC236}">
                <a16:creationId xmlns:a16="http://schemas.microsoft.com/office/drawing/2014/main" id="{D24AB532-005D-4A6C-8985-021A28FC52DC}"/>
              </a:ext>
            </a:extLst>
          </p:cNvPr>
          <p:cNvSpPr txBox="1"/>
          <p:nvPr/>
        </p:nvSpPr>
        <p:spPr>
          <a:xfrm>
            <a:off x="524647" y="1673968"/>
            <a:ext cx="969817" cy="223331"/>
          </a:xfrm>
          <a:prstGeom prst="rect">
            <a:avLst/>
          </a:prstGeom>
          <a:noFill/>
        </p:spPr>
        <p:txBody>
          <a:bodyPr wrap="none" lIns="0" tIns="0" rIns="0" bIns="0" rtlCol="0">
            <a:spAutoFit/>
          </a:bodyPr>
          <a:lstStyle/>
          <a:p>
            <a:pPr marL="342900" indent="-342900" algn="l">
              <a:lnSpc>
                <a:spcPct val="110000"/>
              </a:lnSpc>
              <a:spcBef>
                <a:spcPts val="1100"/>
              </a:spcBef>
              <a:buFont typeface="+mj-lt"/>
              <a:buAutoNum type="arabicPeriod"/>
            </a:pPr>
            <a:r>
              <a:rPr lang="en-IE" sz="1400" dirty="0">
                <a:solidFill>
                  <a:schemeClr val="bg1"/>
                </a:solidFill>
                <a:latin typeface="IBM Plex Sans" charset="0"/>
                <a:ea typeface="IBM Plex Sans" charset="0"/>
                <a:cs typeface="IBM Plex Sans" charset="0"/>
              </a:rPr>
              <a:t>Dataset</a:t>
            </a:r>
          </a:p>
        </p:txBody>
      </p:sp>
      <p:sp>
        <p:nvSpPr>
          <p:cNvPr id="10" name="TextBox 9">
            <a:extLst>
              <a:ext uri="{FF2B5EF4-FFF2-40B4-BE49-F238E27FC236}">
                <a16:creationId xmlns:a16="http://schemas.microsoft.com/office/drawing/2014/main" id="{6AB87B2D-9D92-4BFF-B327-80699D9B8051}"/>
              </a:ext>
            </a:extLst>
          </p:cNvPr>
          <p:cNvSpPr txBox="1"/>
          <p:nvPr/>
        </p:nvSpPr>
        <p:spPr>
          <a:xfrm>
            <a:off x="2011018" y="2285206"/>
            <a:ext cx="711733"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Features</a:t>
            </a:r>
          </a:p>
        </p:txBody>
      </p:sp>
      <p:sp>
        <p:nvSpPr>
          <p:cNvPr id="11" name="TextBox 10">
            <a:extLst>
              <a:ext uri="{FF2B5EF4-FFF2-40B4-BE49-F238E27FC236}">
                <a16:creationId xmlns:a16="http://schemas.microsoft.com/office/drawing/2014/main" id="{8B5FCA87-E68D-409B-82F9-7E3CE2E3EF4D}"/>
              </a:ext>
            </a:extLst>
          </p:cNvPr>
          <p:cNvSpPr txBox="1"/>
          <p:nvPr/>
        </p:nvSpPr>
        <p:spPr>
          <a:xfrm>
            <a:off x="2270728" y="2005272"/>
            <a:ext cx="524182"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Labels</a:t>
            </a:r>
          </a:p>
        </p:txBody>
      </p:sp>
      <p:pic>
        <p:nvPicPr>
          <p:cNvPr id="12" name="Picture 11" descr="Shape&#10;&#10;Description automatically generated with low confidence">
            <a:extLst>
              <a:ext uri="{FF2B5EF4-FFF2-40B4-BE49-F238E27FC236}">
                <a16:creationId xmlns:a16="http://schemas.microsoft.com/office/drawing/2014/main" id="{31E3C91C-C176-4251-96FA-C5862BC4C3E9}"/>
              </a:ext>
            </a:extLst>
          </p:cNvPr>
          <p:cNvPicPr>
            <a:picLocks noChangeAspect="1"/>
          </p:cNvPicPr>
          <p:nvPr/>
        </p:nvPicPr>
        <p:blipFill rotWithShape="1">
          <a:blip r:embed="rId14"/>
          <a:srcRect r="32669" b="70854"/>
          <a:stretch/>
        </p:blipFill>
        <p:spPr>
          <a:xfrm>
            <a:off x="870264" y="2601640"/>
            <a:ext cx="407272" cy="302914"/>
          </a:xfrm>
          <a:prstGeom prst="rect">
            <a:avLst/>
          </a:prstGeom>
        </p:spPr>
      </p:pic>
      <p:pic>
        <p:nvPicPr>
          <p:cNvPr id="13" name="Picture 12" descr="Shape, circle&#10;&#10;Description automatically generated">
            <a:extLst>
              <a:ext uri="{FF2B5EF4-FFF2-40B4-BE49-F238E27FC236}">
                <a16:creationId xmlns:a16="http://schemas.microsoft.com/office/drawing/2014/main" id="{AFB57848-AF25-4EEA-B655-79DC26452028}"/>
              </a:ext>
            </a:extLst>
          </p:cNvPr>
          <p:cNvPicPr>
            <a:picLocks noChangeAspect="1"/>
          </p:cNvPicPr>
          <p:nvPr/>
        </p:nvPicPr>
        <p:blipFill>
          <a:blip r:embed="rId15"/>
          <a:stretch>
            <a:fillRect/>
          </a:stretch>
        </p:blipFill>
        <p:spPr>
          <a:xfrm flipH="1">
            <a:off x="3019763" y="2588641"/>
            <a:ext cx="368138" cy="345247"/>
          </a:xfrm>
          <a:prstGeom prst="rect">
            <a:avLst/>
          </a:prstGeom>
        </p:spPr>
      </p:pic>
      <p:pic>
        <p:nvPicPr>
          <p:cNvPr id="31" name="Picture 30" descr="\documentclass{article}&#10;\usepackage{amsmath}&#10;\pagestyle{empty}&#10;\begin{document}&#10;&#10;$&#10;\mathbf{x}_j = \begin{bmatrix}&#10;    x_{j, 1} \\&#10;    x_{j, 2} \\&#10;    \vdots \\&#10; x_{j, k}&#10;\end{bmatrix}&#10;$&#10;&#10;\end{document}" title="IguanaTex Bitmap Display">
            <a:extLst>
              <a:ext uri="{FF2B5EF4-FFF2-40B4-BE49-F238E27FC236}">
                <a16:creationId xmlns:a16="http://schemas.microsoft.com/office/drawing/2014/main" id="{C9EF892D-6731-40D8-9B38-45B00FF3AA76}"/>
              </a:ext>
            </a:extLst>
          </p:cNvPr>
          <p:cNvPicPr>
            <a:picLocks noChangeAspect="1"/>
          </p:cNvPicPr>
          <p:nvPr>
            <p:custDataLst>
              <p:tags r:id="rId4"/>
            </p:custDataLst>
          </p:nvPr>
        </p:nvPicPr>
        <p:blipFill>
          <a:blip r:embed="rId16"/>
          <a:stretch>
            <a:fillRect/>
          </a:stretch>
        </p:blipFill>
        <p:spPr>
          <a:xfrm>
            <a:off x="2480168" y="3122730"/>
            <a:ext cx="945142" cy="1024000"/>
          </a:xfrm>
          <a:prstGeom prst="rect">
            <a:avLst/>
          </a:prstGeom>
        </p:spPr>
      </p:pic>
      <p:pic>
        <p:nvPicPr>
          <p:cNvPr id="15" name="Picture 14" descr="\documentclass{article}&#10;\usepackage{amsmath}&#10;\pagestyle{empty}&#10;\begin{document}&#10;&#10;$y_j = -1$&#10;&#10;&#10;\end{document}" title="IguanaTex Bitmap Display">
            <a:extLst>
              <a:ext uri="{FF2B5EF4-FFF2-40B4-BE49-F238E27FC236}">
                <a16:creationId xmlns:a16="http://schemas.microsoft.com/office/drawing/2014/main" id="{6E0BFCCF-C54B-4C49-B48B-6FA37A7E310D}"/>
              </a:ext>
            </a:extLst>
          </p:cNvPr>
          <p:cNvPicPr>
            <a:picLocks noChangeAspect="1"/>
          </p:cNvPicPr>
          <p:nvPr>
            <p:custDataLst>
              <p:tags r:id="rId5"/>
            </p:custDataLst>
          </p:nvPr>
        </p:nvPicPr>
        <p:blipFill>
          <a:blip r:embed="rId17"/>
          <a:stretch>
            <a:fillRect/>
          </a:stretch>
        </p:blipFill>
        <p:spPr>
          <a:xfrm>
            <a:off x="3599477" y="3537816"/>
            <a:ext cx="692419" cy="193829"/>
          </a:xfrm>
          <a:prstGeom prst="rect">
            <a:avLst/>
          </a:prstGeom>
        </p:spPr>
      </p:pic>
      <p:sp>
        <p:nvSpPr>
          <p:cNvPr id="16" name="Arrow: Bent 15">
            <a:extLst>
              <a:ext uri="{FF2B5EF4-FFF2-40B4-BE49-F238E27FC236}">
                <a16:creationId xmlns:a16="http://schemas.microsoft.com/office/drawing/2014/main" id="{76FF8BCF-0F72-4816-ACBE-AA2F782C56DB}"/>
              </a:ext>
            </a:extLst>
          </p:cNvPr>
          <p:cNvSpPr/>
          <p:nvPr/>
        </p:nvSpPr>
        <p:spPr bwMode="auto">
          <a:xfrm rot="16200000">
            <a:off x="2013122" y="1925045"/>
            <a:ext cx="233468" cy="237676"/>
          </a:xfrm>
          <a:prstGeom prst="bentArrow">
            <a:avLst>
              <a:gd name="adj1" fmla="val 31119"/>
              <a:gd name="adj2" fmla="val 42339"/>
              <a:gd name="adj3" fmla="val 29079"/>
              <a:gd name="adj4" fmla="val 43750"/>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7" name="Arrow: Bent 16">
            <a:extLst>
              <a:ext uri="{FF2B5EF4-FFF2-40B4-BE49-F238E27FC236}">
                <a16:creationId xmlns:a16="http://schemas.microsoft.com/office/drawing/2014/main" id="{A75ADB91-F9DB-4452-B0CC-FEC67FE91570}"/>
              </a:ext>
            </a:extLst>
          </p:cNvPr>
          <p:cNvSpPr/>
          <p:nvPr/>
        </p:nvSpPr>
        <p:spPr bwMode="auto">
          <a:xfrm rot="16200000">
            <a:off x="1594548" y="2052951"/>
            <a:ext cx="520238" cy="268634"/>
          </a:xfrm>
          <a:prstGeom prst="bentArrow">
            <a:avLst>
              <a:gd name="adj1" fmla="val 31119"/>
              <a:gd name="adj2" fmla="val 42339"/>
              <a:gd name="adj3" fmla="val 25000"/>
              <a:gd name="adj4" fmla="val 43750"/>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8" name="TextBox 17">
            <a:extLst>
              <a:ext uri="{FF2B5EF4-FFF2-40B4-BE49-F238E27FC236}">
                <a16:creationId xmlns:a16="http://schemas.microsoft.com/office/drawing/2014/main" id="{FB92407E-5A23-45ED-BA53-577FA91873AD}"/>
              </a:ext>
            </a:extLst>
          </p:cNvPr>
          <p:cNvSpPr txBox="1"/>
          <p:nvPr/>
        </p:nvSpPr>
        <p:spPr>
          <a:xfrm>
            <a:off x="524646" y="4365017"/>
            <a:ext cx="5103961"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There are        features in the dataset, e.g. weight, tail length, etc</a:t>
            </a:r>
          </a:p>
        </p:txBody>
      </p:sp>
      <p:pic>
        <p:nvPicPr>
          <p:cNvPr id="33" name="Picture 32" descr="\documentclass{article}&#10;\usepackage{amsmath}&#10;\pagestyle{empty}&#10;\begin{document}&#10;&#10;$k$&#10;&#10;&#10;\end{document}" title="IguanaTex Bitmap Display">
            <a:extLst>
              <a:ext uri="{FF2B5EF4-FFF2-40B4-BE49-F238E27FC236}">
                <a16:creationId xmlns:a16="http://schemas.microsoft.com/office/drawing/2014/main" id="{E3A2FF6A-96B2-4AB1-85CF-D863C8B5B1C4}"/>
              </a:ext>
            </a:extLst>
          </p:cNvPr>
          <p:cNvPicPr>
            <a:picLocks noChangeAspect="1"/>
          </p:cNvPicPr>
          <p:nvPr>
            <p:custDataLst>
              <p:tags r:id="rId6"/>
            </p:custDataLst>
          </p:nvPr>
        </p:nvPicPr>
        <p:blipFill>
          <a:blip r:embed="rId18"/>
          <a:stretch>
            <a:fillRect/>
          </a:stretch>
        </p:blipFill>
        <p:spPr>
          <a:xfrm>
            <a:off x="1413197" y="4391302"/>
            <a:ext cx="92648" cy="142629"/>
          </a:xfrm>
          <a:prstGeom prst="rect">
            <a:avLst/>
          </a:prstGeom>
        </p:spPr>
      </p:pic>
      <p:sp>
        <p:nvSpPr>
          <p:cNvPr id="21" name="TextBox 20">
            <a:extLst>
              <a:ext uri="{FF2B5EF4-FFF2-40B4-BE49-F238E27FC236}">
                <a16:creationId xmlns:a16="http://schemas.microsoft.com/office/drawing/2014/main" id="{E43617CD-9DD2-439E-975B-1719F12A52D2}"/>
              </a:ext>
            </a:extLst>
          </p:cNvPr>
          <p:cNvSpPr txBox="1"/>
          <p:nvPr/>
        </p:nvSpPr>
        <p:spPr>
          <a:xfrm>
            <a:off x="5635896" y="1673968"/>
            <a:ext cx="2983458" cy="838371"/>
          </a:xfrm>
          <a:prstGeom prst="rect">
            <a:avLst/>
          </a:prstGeom>
          <a:noFill/>
        </p:spPr>
        <p:txBody>
          <a:bodyPr wrap="squar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Split the dataset into the training and test datasets</a:t>
            </a:r>
          </a:p>
          <a:p>
            <a:pPr algn="l">
              <a:lnSpc>
                <a:spcPct val="110000"/>
              </a:lnSpc>
              <a:spcBef>
                <a:spcPts val="1100"/>
              </a:spcBef>
            </a:pPr>
            <a:endParaRPr lang="en-IE" sz="1400" dirty="0">
              <a:solidFill>
                <a:schemeClr val="bg1"/>
              </a:solidFill>
              <a:latin typeface="IBM Plex Sans" charset="0"/>
              <a:ea typeface="IBM Plex Sans" charset="0"/>
              <a:cs typeface="IBM Plex Sans" charset="0"/>
            </a:endParaRPr>
          </a:p>
        </p:txBody>
      </p:sp>
      <p:sp>
        <p:nvSpPr>
          <p:cNvPr id="22" name="Rectangle 21">
            <a:extLst>
              <a:ext uri="{FF2B5EF4-FFF2-40B4-BE49-F238E27FC236}">
                <a16:creationId xmlns:a16="http://schemas.microsoft.com/office/drawing/2014/main" id="{3F1E13FD-573E-4E87-A0E9-FB79D9C5E5CB}"/>
              </a:ext>
            </a:extLst>
          </p:cNvPr>
          <p:cNvSpPr/>
          <p:nvPr/>
        </p:nvSpPr>
        <p:spPr bwMode="auto">
          <a:xfrm>
            <a:off x="6015511" y="2448705"/>
            <a:ext cx="1071089" cy="16740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3" name="Rectangle 22">
            <a:extLst>
              <a:ext uri="{FF2B5EF4-FFF2-40B4-BE49-F238E27FC236}">
                <a16:creationId xmlns:a16="http://schemas.microsoft.com/office/drawing/2014/main" id="{ED03DF33-A9ED-4E77-B215-6DE9A2098EB9}"/>
              </a:ext>
            </a:extLst>
          </p:cNvPr>
          <p:cNvSpPr/>
          <p:nvPr/>
        </p:nvSpPr>
        <p:spPr bwMode="auto">
          <a:xfrm>
            <a:off x="6015511" y="4124285"/>
            <a:ext cx="1071089" cy="417600"/>
          </a:xfrm>
          <a:prstGeom prst="rect">
            <a:avLst/>
          </a:prstGeom>
          <a:solidFill>
            <a:schemeClr val="accent1">
              <a:lumMod val="75000"/>
            </a:schemeClr>
          </a:solidFill>
          <a:ln w="19050">
            <a:solidFill>
              <a:schemeClr val="accent1">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4" name="TextBox 23">
            <a:extLst>
              <a:ext uri="{FF2B5EF4-FFF2-40B4-BE49-F238E27FC236}">
                <a16:creationId xmlns:a16="http://schemas.microsoft.com/office/drawing/2014/main" id="{A79696C2-A753-4FEA-89F0-9E0AEF131DEB}"/>
              </a:ext>
            </a:extLst>
          </p:cNvPr>
          <p:cNvSpPr txBox="1"/>
          <p:nvPr/>
        </p:nvSpPr>
        <p:spPr>
          <a:xfrm>
            <a:off x="7310396" y="2899399"/>
            <a:ext cx="1423467" cy="697307"/>
          </a:xfrm>
          <a:prstGeom prst="rect">
            <a:avLst/>
          </a:prstGeom>
          <a:noFill/>
        </p:spPr>
        <p:txBody>
          <a:bodyPr wrap="squar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80% Training dataset of the size      samples</a:t>
            </a:r>
          </a:p>
        </p:txBody>
      </p:sp>
      <p:sp>
        <p:nvSpPr>
          <p:cNvPr id="25" name="TextBox 24">
            <a:extLst>
              <a:ext uri="{FF2B5EF4-FFF2-40B4-BE49-F238E27FC236}">
                <a16:creationId xmlns:a16="http://schemas.microsoft.com/office/drawing/2014/main" id="{61600629-D225-4005-82CE-E6D81DAB81EC}"/>
              </a:ext>
            </a:extLst>
          </p:cNvPr>
          <p:cNvSpPr txBox="1"/>
          <p:nvPr/>
        </p:nvSpPr>
        <p:spPr>
          <a:xfrm>
            <a:off x="7310397" y="3981882"/>
            <a:ext cx="1372804" cy="697307"/>
          </a:xfrm>
          <a:prstGeom prst="rect">
            <a:avLst/>
          </a:prstGeom>
          <a:noFill/>
        </p:spPr>
        <p:txBody>
          <a:bodyPr wrap="squar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20% Test dataset of the size       samples</a:t>
            </a:r>
          </a:p>
        </p:txBody>
      </p:sp>
      <p:pic>
        <p:nvPicPr>
          <p:cNvPr id="35" name="Picture 34" descr="\documentclass{article}&#10;\usepackage{amsmath}&#10;\pagestyle{empty}&#10;\begin{document}&#10;&#10;&#10;$n$&#10;&#10;\end{document}" title="IguanaTex Bitmap Display">
            <a:extLst>
              <a:ext uri="{FF2B5EF4-FFF2-40B4-BE49-F238E27FC236}">
                <a16:creationId xmlns:a16="http://schemas.microsoft.com/office/drawing/2014/main" id="{07AD6330-477C-49D3-9CDE-0B6AAE57E878}"/>
              </a:ext>
            </a:extLst>
          </p:cNvPr>
          <p:cNvPicPr>
            <a:picLocks noChangeAspect="1"/>
          </p:cNvPicPr>
          <p:nvPr>
            <p:custDataLst>
              <p:tags r:id="rId7"/>
            </p:custDataLst>
          </p:nvPr>
        </p:nvPicPr>
        <p:blipFill>
          <a:blip r:embed="rId19"/>
          <a:stretch>
            <a:fillRect/>
          </a:stretch>
        </p:blipFill>
        <p:spPr>
          <a:xfrm>
            <a:off x="7686577" y="3455530"/>
            <a:ext cx="110933" cy="91429"/>
          </a:xfrm>
          <a:prstGeom prst="rect">
            <a:avLst/>
          </a:prstGeom>
        </p:spPr>
      </p:pic>
      <p:pic>
        <p:nvPicPr>
          <p:cNvPr id="41" name="Picture 40" descr="\documentclass{article}&#10;\usepackage{amsmath}&#10;\pagestyle{empty}&#10;\begin{document}&#10;&#10;&#10;$m$&#10;&#10;\end{document}" title="IguanaTex Bitmap Display">
            <a:extLst>
              <a:ext uri="{FF2B5EF4-FFF2-40B4-BE49-F238E27FC236}">
                <a16:creationId xmlns:a16="http://schemas.microsoft.com/office/drawing/2014/main" id="{0E637321-90BB-4A1F-8288-D80F1B15F731}"/>
              </a:ext>
            </a:extLst>
          </p:cNvPr>
          <p:cNvPicPr>
            <a:picLocks noChangeAspect="1"/>
          </p:cNvPicPr>
          <p:nvPr>
            <p:custDataLst>
              <p:tags r:id="rId8"/>
            </p:custDataLst>
          </p:nvPr>
        </p:nvPicPr>
        <p:blipFill>
          <a:blip r:embed="rId20"/>
          <a:stretch>
            <a:fillRect/>
          </a:stretch>
        </p:blipFill>
        <p:spPr>
          <a:xfrm>
            <a:off x="7692045" y="4542990"/>
            <a:ext cx="167009" cy="91429"/>
          </a:xfrm>
          <a:prstGeom prst="rect">
            <a:avLst/>
          </a:prstGeom>
        </p:spPr>
      </p:pic>
      <p:pic>
        <p:nvPicPr>
          <p:cNvPr id="43" name="Picture 42" descr="\documentclass{article}&#10;\usepackage{amsmath}&#10;\pagestyle{empty}&#10;\begin{document}&#10;&#10;&#10;$N = n + m$&#10;&#10;\end{document}" title="IguanaTex Bitmap Display">
            <a:extLst>
              <a:ext uri="{FF2B5EF4-FFF2-40B4-BE49-F238E27FC236}">
                <a16:creationId xmlns:a16="http://schemas.microsoft.com/office/drawing/2014/main" id="{E3490D4E-334B-4B4D-AEF4-78029483936A}"/>
              </a:ext>
            </a:extLst>
          </p:cNvPr>
          <p:cNvPicPr>
            <a:picLocks noChangeAspect="1"/>
          </p:cNvPicPr>
          <p:nvPr>
            <p:custDataLst>
              <p:tags r:id="rId9"/>
            </p:custDataLst>
          </p:nvPr>
        </p:nvPicPr>
        <p:blipFill>
          <a:blip r:embed="rId21"/>
          <a:stretch>
            <a:fillRect/>
          </a:stretch>
        </p:blipFill>
        <p:spPr>
          <a:xfrm>
            <a:off x="6056731" y="4710490"/>
            <a:ext cx="988648" cy="154819"/>
          </a:xfrm>
          <a:prstGeom prst="rect">
            <a:avLst/>
          </a:prstGeom>
        </p:spPr>
      </p:pic>
    </p:spTree>
    <p:extLst>
      <p:ext uri="{BB962C8B-B14F-4D97-AF65-F5344CB8AC3E}">
        <p14:creationId xmlns:p14="http://schemas.microsoft.com/office/powerpoint/2010/main" val="200280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32D3B-5B14-4FDA-A4AB-6D5E94DDD083}"/>
              </a:ext>
            </a:extLst>
          </p:cNvPr>
          <p:cNvSpPr>
            <a:spLocks noGrp="1"/>
          </p:cNvSpPr>
          <p:nvPr>
            <p:ph type="title"/>
          </p:nvPr>
        </p:nvSpPr>
        <p:spPr/>
        <p:txBody>
          <a:bodyPr/>
          <a:lstStyle/>
          <a:p>
            <a:r>
              <a:rPr lang="en-IE" dirty="0"/>
              <a:t>Supervised Setting: Model</a:t>
            </a:r>
          </a:p>
        </p:txBody>
      </p:sp>
      <p:sp>
        <p:nvSpPr>
          <p:cNvPr id="3" name="Text Placeholder 2">
            <a:extLst>
              <a:ext uri="{FF2B5EF4-FFF2-40B4-BE49-F238E27FC236}">
                <a16:creationId xmlns:a16="http://schemas.microsoft.com/office/drawing/2014/main" id="{9311CEBA-D0BE-4338-97D1-F145A6956EEF}"/>
              </a:ext>
            </a:extLst>
          </p:cNvPr>
          <p:cNvSpPr>
            <a:spLocks noGrp="1"/>
          </p:cNvSpPr>
          <p:nvPr>
            <p:ph type="body" sz="quarter" idx="12"/>
          </p:nvPr>
        </p:nvSpPr>
        <p:spPr/>
        <p:txBody>
          <a:bodyPr/>
          <a:lstStyle/>
          <a:p>
            <a:r>
              <a:rPr lang="en-US" dirty="0"/>
              <a:t>Classify whether it is a cat or dog using certain features of animals</a:t>
            </a:r>
            <a:endParaRPr lang="en-IE" dirty="0"/>
          </a:p>
        </p:txBody>
      </p:sp>
      <p:sp>
        <p:nvSpPr>
          <p:cNvPr id="4" name="Footer Placeholder 3">
            <a:extLst>
              <a:ext uri="{FF2B5EF4-FFF2-40B4-BE49-F238E27FC236}">
                <a16:creationId xmlns:a16="http://schemas.microsoft.com/office/drawing/2014/main" id="{BFC21642-0E19-482E-B9A2-860953C6D43D}"/>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941938E7-CA63-45D9-B13B-81F9785221D4}"/>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6" name="TextBox 5">
            <a:extLst>
              <a:ext uri="{FF2B5EF4-FFF2-40B4-BE49-F238E27FC236}">
                <a16:creationId xmlns:a16="http://schemas.microsoft.com/office/drawing/2014/main" id="{96F1F27F-F7A5-49E7-B12B-4B0FAE64CF32}"/>
              </a:ext>
            </a:extLst>
          </p:cNvPr>
          <p:cNvSpPr txBox="1"/>
          <p:nvPr/>
        </p:nvSpPr>
        <p:spPr>
          <a:xfrm>
            <a:off x="524647" y="1673968"/>
            <a:ext cx="1393010" cy="223331"/>
          </a:xfrm>
          <a:prstGeom prst="rect">
            <a:avLst/>
          </a:prstGeom>
          <a:noFill/>
        </p:spPr>
        <p:txBody>
          <a:bodyPr wrap="none" lIns="0" tIns="0" rIns="0" bIns="0" rtlCol="0">
            <a:spAutoFit/>
          </a:bodyPr>
          <a:lstStyle/>
          <a:p>
            <a:pPr marL="342900" indent="-342900" algn="l">
              <a:lnSpc>
                <a:spcPct val="110000"/>
              </a:lnSpc>
              <a:spcBef>
                <a:spcPts val="1100"/>
              </a:spcBef>
              <a:buFont typeface="+mj-lt"/>
              <a:buAutoNum type="arabicPeriod" startAt="2"/>
            </a:pPr>
            <a:r>
              <a:rPr lang="en-IE" sz="1400" dirty="0">
                <a:solidFill>
                  <a:schemeClr val="bg1"/>
                </a:solidFill>
                <a:latin typeface="IBM Plex Sans" charset="0"/>
                <a:ea typeface="IBM Plex Sans" charset="0"/>
                <a:cs typeface="IBM Plex Sans" charset="0"/>
              </a:rPr>
              <a:t>Linear model</a:t>
            </a:r>
          </a:p>
        </p:txBody>
      </p:sp>
      <p:sp>
        <p:nvSpPr>
          <p:cNvPr id="9" name="TextBox 8">
            <a:extLst>
              <a:ext uri="{FF2B5EF4-FFF2-40B4-BE49-F238E27FC236}">
                <a16:creationId xmlns:a16="http://schemas.microsoft.com/office/drawing/2014/main" id="{6AA720D9-E527-45BE-AF00-FF5A7091BFCD}"/>
              </a:ext>
            </a:extLst>
          </p:cNvPr>
          <p:cNvSpPr txBox="1"/>
          <p:nvPr/>
        </p:nvSpPr>
        <p:spPr>
          <a:xfrm>
            <a:off x="869236" y="2362911"/>
            <a:ext cx="5751575"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Dimensionality of the vectors                , where        is the number features</a:t>
            </a:r>
            <a:endParaRPr lang="en-IE" sz="1400" dirty="0" err="1">
              <a:solidFill>
                <a:schemeClr val="bg1"/>
              </a:solidFill>
              <a:latin typeface="IBM Plex Sans" charset="0"/>
              <a:ea typeface="IBM Plex Sans" charset="0"/>
              <a:cs typeface="IBM Plex Sans" charset="0"/>
            </a:endParaRPr>
          </a:p>
        </p:txBody>
      </p:sp>
      <p:pic>
        <p:nvPicPr>
          <p:cNvPr id="34" name="Picture 33" descr="\documentclass{article}&#10;\usepackage{amsmath}&#10;\pagestyle{empty}&#10;\begin{document}&#10;&#10;&#10;$d = k$&#10;&#10;\end{document}" title="IguanaTex Bitmap Display">
            <a:extLst>
              <a:ext uri="{FF2B5EF4-FFF2-40B4-BE49-F238E27FC236}">
                <a16:creationId xmlns:a16="http://schemas.microsoft.com/office/drawing/2014/main" id="{F3B388B0-4227-4649-9EEE-2DB5A74E1FC3}"/>
              </a:ext>
            </a:extLst>
          </p:cNvPr>
          <p:cNvPicPr>
            <a:picLocks noChangeAspect="1"/>
          </p:cNvPicPr>
          <p:nvPr>
            <p:custDataLst>
              <p:tags r:id="rId1"/>
            </p:custDataLst>
          </p:nvPr>
        </p:nvPicPr>
        <p:blipFill>
          <a:blip r:embed="rId7"/>
          <a:stretch>
            <a:fillRect/>
          </a:stretch>
        </p:blipFill>
        <p:spPr>
          <a:xfrm>
            <a:off x="3301905" y="2390173"/>
            <a:ext cx="471771" cy="142629"/>
          </a:xfrm>
          <a:prstGeom prst="rect">
            <a:avLst/>
          </a:prstGeom>
        </p:spPr>
      </p:pic>
      <p:pic>
        <p:nvPicPr>
          <p:cNvPr id="36" name="Picture 35" descr="\documentclass{article}&#10;\usepackage{amsmath}&#10;\pagestyle{empty}&#10;\begin{document}&#10;&#10;$k$&#10;&#10;&#10;\end{document}" title="IguanaTex Bitmap Display">
            <a:extLst>
              <a:ext uri="{FF2B5EF4-FFF2-40B4-BE49-F238E27FC236}">
                <a16:creationId xmlns:a16="http://schemas.microsoft.com/office/drawing/2014/main" id="{4710C110-735A-47A2-BA96-484989EE1793}"/>
              </a:ext>
            </a:extLst>
          </p:cNvPr>
          <p:cNvPicPr>
            <a:picLocks noChangeAspect="1"/>
          </p:cNvPicPr>
          <p:nvPr>
            <p:custDataLst>
              <p:tags r:id="rId2"/>
            </p:custDataLst>
          </p:nvPr>
        </p:nvPicPr>
        <p:blipFill>
          <a:blip r:embed="rId8"/>
          <a:stretch>
            <a:fillRect/>
          </a:stretch>
        </p:blipFill>
        <p:spPr>
          <a:xfrm>
            <a:off x="4537725" y="2390973"/>
            <a:ext cx="92648" cy="142629"/>
          </a:xfrm>
          <a:prstGeom prst="rect">
            <a:avLst/>
          </a:prstGeom>
        </p:spPr>
      </p:pic>
      <p:pic>
        <p:nvPicPr>
          <p:cNvPr id="30" name="Picture 29" descr="\documentclass{article}&#10;\usepackage{amsmath}&#10;\pagestyle{empty}&#10;\begin{document}&#10;&#10;&#10;$\hat{y} = f(\mathbf{x}, \Theta) = \Theta^T \cdot \mathbf{x}$&#10;&#10;&#10;\end{document}" title="IguanaTex Bitmap Display">
            <a:extLst>
              <a:ext uri="{FF2B5EF4-FFF2-40B4-BE49-F238E27FC236}">
                <a16:creationId xmlns:a16="http://schemas.microsoft.com/office/drawing/2014/main" id="{2EC3DA54-4345-4C7D-90AA-5D0A55D2A9C6}"/>
              </a:ext>
            </a:extLst>
          </p:cNvPr>
          <p:cNvPicPr>
            <a:picLocks noChangeAspect="1"/>
          </p:cNvPicPr>
          <p:nvPr>
            <p:custDataLst>
              <p:tags r:id="rId3"/>
            </p:custDataLst>
          </p:nvPr>
        </p:nvPicPr>
        <p:blipFill>
          <a:blip r:embed="rId9"/>
          <a:stretch>
            <a:fillRect/>
          </a:stretch>
        </p:blipFill>
        <p:spPr>
          <a:xfrm>
            <a:off x="869236" y="2023392"/>
            <a:ext cx="1840762" cy="220647"/>
          </a:xfrm>
          <a:prstGeom prst="rect">
            <a:avLst/>
          </a:prstGeom>
        </p:spPr>
      </p:pic>
      <p:sp>
        <p:nvSpPr>
          <p:cNvPr id="27" name="TextBox 26">
            <a:extLst>
              <a:ext uri="{FF2B5EF4-FFF2-40B4-BE49-F238E27FC236}">
                <a16:creationId xmlns:a16="http://schemas.microsoft.com/office/drawing/2014/main" id="{E766B6FF-0812-4718-8E15-744F86E4D738}"/>
              </a:ext>
            </a:extLst>
          </p:cNvPr>
          <p:cNvSpPr txBox="1"/>
          <p:nvPr/>
        </p:nvSpPr>
        <p:spPr>
          <a:xfrm>
            <a:off x="869236" y="2968852"/>
            <a:ext cx="7182564" cy="618898"/>
          </a:xfrm>
          <a:prstGeom prst="rect">
            <a:avLst/>
          </a:prstGeom>
          <a:noFill/>
        </p:spPr>
        <p:txBody>
          <a:bodyPr wrap="square" lIns="0" tIns="0" rIns="0" bIns="0" rtlCol="0">
            <a:no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We can estimate     , a predicted label, by feeding a sample from the dataset and compare the predicted value versus ground truth value     from the dataset.</a:t>
            </a:r>
            <a:endParaRPr lang="en-IE" sz="1400" dirty="0" err="1">
              <a:solidFill>
                <a:schemeClr val="bg1"/>
              </a:solidFill>
              <a:latin typeface="IBM Plex Sans" charset="0"/>
              <a:ea typeface="IBM Plex Sans" charset="0"/>
              <a:cs typeface="IBM Plex Sans" charset="0"/>
            </a:endParaRPr>
          </a:p>
        </p:txBody>
      </p:sp>
      <p:pic>
        <p:nvPicPr>
          <p:cNvPr id="28" name="Picture 27" descr="IguanaTex Bitmap Display&#10;&#10;\documentclass{article}&#10;\usepackage{amsmath}&#10;\pagestyle{empty}&#10;\begin{document}&#10;&#10;$\hat{y}$&#10;&#10;&#10;\end{document}">
            <a:extLst>
              <a:ext uri="{FF2B5EF4-FFF2-40B4-BE49-F238E27FC236}">
                <a16:creationId xmlns:a16="http://schemas.microsoft.com/office/drawing/2014/main" id="{160D92ED-3EFB-403D-841C-CD0B0DF8039B}"/>
              </a:ext>
            </a:extLst>
          </p:cNvPr>
          <p:cNvPicPr>
            <a:picLocks noChangeAspect="1"/>
          </p:cNvPicPr>
          <p:nvPr>
            <p:custDataLst>
              <p:tags r:id="rId4"/>
            </p:custDataLst>
          </p:nvPr>
        </p:nvPicPr>
        <p:blipFill>
          <a:blip r:embed="rId10"/>
          <a:stretch>
            <a:fillRect/>
          </a:stretch>
        </p:blipFill>
        <p:spPr>
          <a:xfrm>
            <a:off x="2295210" y="2997937"/>
            <a:ext cx="95086" cy="181638"/>
          </a:xfrm>
          <a:prstGeom prst="rect">
            <a:avLst/>
          </a:prstGeom>
        </p:spPr>
      </p:pic>
      <p:pic>
        <p:nvPicPr>
          <p:cNvPr id="32" name="Picture 31" descr="\documentclass{article}&#10;\usepackage{amsmath}&#10;\pagestyle{empty}&#10;\begin{document}&#10;&#10;$y$&#10;&#10;&#10;\end{document}" title="IguanaTex Bitmap Display">
            <a:extLst>
              <a:ext uri="{FF2B5EF4-FFF2-40B4-BE49-F238E27FC236}">
                <a16:creationId xmlns:a16="http://schemas.microsoft.com/office/drawing/2014/main" id="{A78195CC-A666-495D-8632-FA74C95BF49C}"/>
              </a:ext>
            </a:extLst>
          </p:cNvPr>
          <p:cNvPicPr>
            <a:picLocks noChangeAspect="1"/>
          </p:cNvPicPr>
          <p:nvPr>
            <p:custDataLst>
              <p:tags r:id="rId5"/>
            </p:custDataLst>
          </p:nvPr>
        </p:nvPicPr>
        <p:blipFill>
          <a:blip r:embed="rId11"/>
          <a:stretch>
            <a:fillRect/>
          </a:stretch>
        </p:blipFill>
        <p:spPr>
          <a:xfrm>
            <a:off x="4541600" y="3282601"/>
            <a:ext cx="95086" cy="130438"/>
          </a:xfrm>
          <a:prstGeom prst="rect">
            <a:avLst/>
          </a:prstGeom>
        </p:spPr>
      </p:pic>
    </p:spTree>
    <p:extLst>
      <p:ext uri="{BB962C8B-B14F-4D97-AF65-F5344CB8AC3E}">
        <p14:creationId xmlns:p14="http://schemas.microsoft.com/office/powerpoint/2010/main" val="434379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BB79E-9E4C-46CA-88E0-B4834299F42B}"/>
              </a:ext>
            </a:extLst>
          </p:cNvPr>
          <p:cNvSpPr>
            <a:spLocks noGrp="1"/>
          </p:cNvSpPr>
          <p:nvPr>
            <p:ph type="title"/>
          </p:nvPr>
        </p:nvSpPr>
        <p:spPr/>
        <p:txBody>
          <a:bodyPr/>
          <a:lstStyle/>
          <a:p>
            <a:r>
              <a:rPr lang="en-IE" dirty="0"/>
              <a:t>Supervised Setting: Cost</a:t>
            </a:r>
          </a:p>
        </p:txBody>
      </p:sp>
      <p:sp>
        <p:nvSpPr>
          <p:cNvPr id="3" name="Text Placeholder 2">
            <a:extLst>
              <a:ext uri="{FF2B5EF4-FFF2-40B4-BE49-F238E27FC236}">
                <a16:creationId xmlns:a16="http://schemas.microsoft.com/office/drawing/2014/main" id="{AFF7EB02-1E4C-411B-A616-A849014B00B2}"/>
              </a:ext>
            </a:extLst>
          </p:cNvPr>
          <p:cNvSpPr>
            <a:spLocks noGrp="1"/>
          </p:cNvSpPr>
          <p:nvPr>
            <p:ph type="body" sz="quarter" idx="12"/>
          </p:nvPr>
        </p:nvSpPr>
        <p:spPr/>
        <p:txBody>
          <a:bodyPr/>
          <a:lstStyle/>
          <a:p>
            <a:r>
              <a:rPr lang="en-US" dirty="0"/>
              <a:t>Classify whether it is a cat or dog using certain features of animals</a:t>
            </a:r>
            <a:endParaRPr lang="en-IE" dirty="0"/>
          </a:p>
        </p:txBody>
      </p:sp>
      <p:sp>
        <p:nvSpPr>
          <p:cNvPr id="4" name="Footer Placeholder 3">
            <a:extLst>
              <a:ext uri="{FF2B5EF4-FFF2-40B4-BE49-F238E27FC236}">
                <a16:creationId xmlns:a16="http://schemas.microsoft.com/office/drawing/2014/main" id="{A36D0654-38FA-42BD-87E4-D79E89AF6DA3}"/>
              </a:ext>
            </a:extLst>
          </p:cNvPr>
          <p:cNvSpPr>
            <a:spLocks noGrp="1"/>
          </p:cNvSpPr>
          <p:nvPr>
            <p:ph type="ftr" sz="quarter" idx="10"/>
          </p:nvPr>
        </p:nvSpPr>
        <p:spPr/>
        <p:txBody>
          <a:bodyPr/>
          <a:lstStyle/>
          <a:p>
            <a:r>
              <a:rPr lang="en-US" dirty="0"/>
              <a:t>IBM Quantum / © 2021 IBM Corporation</a:t>
            </a:r>
          </a:p>
        </p:txBody>
      </p:sp>
      <p:sp>
        <p:nvSpPr>
          <p:cNvPr id="5" name="Slide Number Placeholder 4">
            <a:extLst>
              <a:ext uri="{FF2B5EF4-FFF2-40B4-BE49-F238E27FC236}">
                <a16:creationId xmlns:a16="http://schemas.microsoft.com/office/drawing/2014/main" id="{E32F98A4-8A92-45C3-9CE1-FEF91FB11AAB}"/>
              </a:ext>
            </a:extLst>
          </p:cNvPr>
          <p:cNvSpPr>
            <a:spLocks noGrp="1"/>
          </p:cNvSpPr>
          <p:nvPr>
            <p:ph type="sldNum" sz="quarter" idx="11"/>
          </p:nvPr>
        </p:nvSpPr>
        <p:spPr/>
        <p:txBody>
          <a:bodyPr/>
          <a:lstStyle/>
          <a:p>
            <a:fld id="{59395FB3-9C97-154F-86B2-7E381B951268}" type="slidenum">
              <a:rPr lang="en-US" smtClean="0"/>
              <a:pPr/>
              <a:t>17</a:t>
            </a:fld>
            <a:endParaRPr lang="en-US" dirty="0"/>
          </a:p>
        </p:txBody>
      </p:sp>
      <p:sp>
        <p:nvSpPr>
          <p:cNvPr id="6" name="TextBox 5">
            <a:extLst>
              <a:ext uri="{FF2B5EF4-FFF2-40B4-BE49-F238E27FC236}">
                <a16:creationId xmlns:a16="http://schemas.microsoft.com/office/drawing/2014/main" id="{36731AAE-D0C4-48DC-947A-D5DA2B99A3F2}"/>
              </a:ext>
            </a:extLst>
          </p:cNvPr>
          <p:cNvSpPr txBox="1"/>
          <p:nvPr/>
        </p:nvSpPr>
        <p:spPr>
          <a:xfrm>
            <a:off x="524647" y="1673968"/>
            <a:ext cx="5716308" cy="223331"/>
          </a:xfrm>
          <a:prstGeom prst="rect">
            <a:avLst/>
          </a:prstGeom>
          <a:noFill/>
        </p:spPr>
        <p:txBody>
          <a:bodyPr wrap="none" lIns="0" tIns="0" rIns="0" bIns="0" rtlCol="0">
            <a:spAutoFit/>
          </a:bodyPr>
          <a:lstStyle/>
          <a:p>
            <a:pPr marL="342900" indent="-342900" algn="l">
              <a:lnSpc>
                <a:spcPct val="110000"/>
              </a:lnSpc>
              <a:spcBef>
                <a:spcPts val="1100"/>
              </a:spcBef>
              <a:buFont typeface="+mj-lt"/>
              <a:buAutoNum type="arabicPeriod" startAt="3"/>
            </a:pPr>
            <a:r>
              <a:rPr lang="en-US" sz="1400" dirty="0">
                <a:solidFill>
                  <a:schemeClr val="bg1"/>
                </a:solidFill>
                <a:latin typeface="IBM Plex Sans" charset="0"/>
                <a:ea typeface="IBM Plex Sans" charset="0"/>
                <a:cs typeface="IBM Plex Sans" charset="0"/>
              </a:rPr>
              <a:t>For the       samples in the </a:t>
            </a:r>
            <a:r>
              <a:rPr lang="en-US" sz="1400" i="1" dirty="0">
                <a:solidFill>
                  <a:schemeClr val="bg1"/>
                </a:solidFill>
                <a:latin typeface="IBM Plex Sans" charset="0"/>
                <a:ea typeface="IBM Plex Sans" charset="0"/>
                <a:cs typeface="IBM Plex Sans" charset="0"/>
              </a:rPr>
              <a:t>training</a:t>
            </a:r>
            <a:r>
              <a:rPr lang="en-US" sz="1400" dirty="0">
                <a:solidFill>
                  <a:schemeClr val="bg1"/>
                </a:solidFill>
                <a:latin typeface="IBM Plex Sans" charset="0"/>
                <a:ea typeface="IBM Plex Sans" charset="0"/>
                <a:cs typeface="IBM Plex Sans" charset="0"/>
              </a:rPr>
              <a:t> dataset we may compute cost as</a:t>
            </a:r>
            <a:endParaRPr lang="en-IE" sz="1400" dirty="0">
              <a:solidFill>
                <a:schemeClr val="bg1"/>
              </a:solidFill>
              <a:latin typeface="IBM Plex Sans" charset="0"/>
              <a:ea typeface="IBM Plex Sans" charset="0"/>
              <a:cs typeface="IBM Plex Sans" charset="0"/>
            </a:endParaRPr>
          </a:p>
        </p:txBody>
      </p:sp>
      <p:pic>
        <p:nvPicPr>
          <p:cNvPr id="23" name="Picture 22" descr="\documentclass{article}&#10;\usepackage{amsmath}&#10;\pagestyle{empty}&#10;\begin{document}&#10;&#10;&#10;$n$&#10;&#10;\end{document}" title="IguanaTex Bitmap Display">
            <a:extLst>
              <a:ext uri="{FF2B5EF4-FFF2-40B4-BE49-F238E27FC236}">
                <a16:creationId xmlns:a16="http://schemas.microsoft.com/office/drawing/2014/main" id="{2DB7B47A-9602-4E0B-B71F-ADC638761D8D}"/>
              </a:ext>
            </a:extLst>
          </p:cNvPr>
          <p:cNvPicPr>
            <a:picLocks noChangeAspect="1"/>
          </p:cNvPicPr>
          <p:nvPr>
            <p:custDataLst>
              <p:tags r:id="rId1"/>
            </p:custDataLst>
          </p:nvPr>
        </p:nvPicPr>
        <p:blipFill>
          <a:blip r:embed="rId5"/>
          <a:stretch>
            <a:fillRect/>
          </a:stretch>
        </p:blipFill>
        <p:spPr>
          <a:xfrm>
            <a:off x="1536426" y="1751196"/>
            <a:ext cx="110934" cy="91428"/>
          </a:xfrm>
          <a:prstGeom prst="rect">
            <a:avLst/>
          </a:prstGeom>
        </p:spPr>
      </p:pic>
      <p:pic>
        <p:nvPicPr>
          <p:cNvPr id="25" name="Picture 24" descr="\documentclass{article}&#10;\usepackage{amsmath}&#10;\pagestyle{empty}&#10;\begin{document}&#10;&#10;$C = \frac{1}{n}\sum_{i=1}^n (\hat{y}_i - y_i)^2$&#10;&#10;&#10;\end{document}" title="IguanaTex Bitmap Display">
            <a:extLst>
              <a:ext uri="{FF2B5EF4-FFF2-40B4-BE49-F238E27FC236}">
                <a16:creationId xmlns:a16="http://schemas.microsoft.com/office/drawing/2014/main" id="{F7671D0A-A43C-4C9F-B81A-49AA0BD0FB3D}"/>
              </a:ext>
            </a:extLst>
          </p:cNvPr>
          <p:cNvPicPr>
            <a:picLocks noChangeAspect="1"/>
          </p:cNvPicPr>
          <p:nvPr>
            <p:custDataLst>
              <p:tags r:id="rId2"/>
            </p:custDataLst>
          </p:nvPr>
        </p:nvPicPr>
        <p:blipFill>
          <a:blip r:embed="rId6"/>
          <a:stretch>
            <a:fillRect/>
          </a:stretch>
        </p:blipFill>
        <p:spPr>
          <a:xfrm>
            <a:off x="2982112" y="2042862"/>
            <a:ext cx="1898057" cy="245028"/>
          </a:xfrm>
          <a:prstGeom prst="rect">
            <a:avLst/>
          </a:prstGeom>
        </p:spPr>
      </p:pic>
      <p:sp>
        <p:nvSpPr>
          <p:cNvPr id="18" name="TextBox 17">
            <a:extLst>
              <a:ext uri="{FF2B5EF4-FFF2-40B4-BE49-F238E27FC236}">
                <a16:creationId xmlns:a16="http://schemas.microsoft.com/office/drawing/2014/main" id="{440A0DD5-17F5-4043-A28A-F08493F2317F}"/>
              </a:ext>
            </a:extLst>
          </p:cNvPr>
          <p:cNvSpPr txBox="1"/>
          <p:nvPr/>
        </p:nvSpPr>
        <p:spPr>
          <a:xfrm>
            <a:off x="869236" y="2524638"/>
            <a:ext cx="5174493"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And we want to minimize the cost function to have a good model </a:t>
            </a:r>
            <a:endParaRPr lang="en-IE" sz="1400" dirty="0" err="1">
              <a:solidFill>
                <a:schemeClr val="bg1"/>
              </a:solidFill>
              <a:latin typeface="IBM Plex Sans" charset="0"/>
              <a:ea typeface="IBM Plex Sans" charset="0"/>
              <a:cs typeface="IBM Plex Sans" charset="0"/>
            </a:endParaRPr>
          </a:p>
        </p:txBody>
      </p:sp>
      <p:pic>
        <p:nvPicPr>
          <p:cNvPr id="21" name="Picture 20" descr="\documentclass{article}&#10;\usepackage{amsmath}&#10;\pagestyle{empty}&#10;\begin{document}&#10;&#10;&#10;$f(\mathbf{x}, \Theta)$&#10;&#10;&#10;\end{document}" title="IguanaTex Bitmap Display">
            <a:extLst>
              <a:ext uri="{FF2B5EF4-FFF2-40B4-BE49-F238E27FC236}">
                <a16:creationId xmlns:a16="http://schemas.microsoft.com/office/drawing/2014/main" id="{58297488-A6AF-4B03-B17B-E62B99F736C5}"/>
              </a:ext>
            </a:extLst>
          </p:cNvPr>
          <p:cNvPicPr>
            <a:picLocks noChangeAspect="1"/>
          </p:cNvPicPr>
          <p:nvPr>
            <p:custDataLst>
              <p:tags r:id="rId3"/>
            </p:custDataLst>
          </p:nvPr>
        </p:nvPicPr>
        <p:blipFill>
          <a:blip r:embed="rId7"/>
          <a:stretch>
            <a:fillRect/>
          </a:stretch>
        </p:blipFill>
        <p:spPr>
          <a:xfrm>
            <a:off x="6067636" y="2534522"/>
            <a:ext cx="618057" cy="203580"/>
          </a:xfrm>
          <a:prstGeom prst="rect">
            <a:avLst/>
          </a:prstGeom>
        </p:spPr>
      </p:pic>
    </p:spTree>
    <p:extLst>
      <p:ext uri="{BB962C8B-B14F-4D97-AF65-F5344CB8AC3E}">
        <p14:creationId xmlns:p14="http://schemas.microsoft.com/office/powerpoint/2010/main" val="2858083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67F8-DC25-47BB-AF9E-32A01E59ADF0}"/>
              </a:ext>
            </a:extLst>
          </p:cNvPr>
          <p:cNvSpPr>
            <a:spLocks noGrp="1"/>
          </p:cNvSpPr>
          <p:nvPr>
            <p:ph type="title"/>
          </p:nvPr>
        </p:nvSpPr>
        <p:spPr/>
        <p:txBody>
          <a:bodyPr/>
          <a:lstStyle/>
          <a:p>
            <a:r>
              <a:rPr lang="en-US" dirty="0"/>
              <a:t>How do we optimize our model</a:t>
            </a:r>
            <a:endParaRPr lang="en-IE" dirty="0"/>
          </a:p>
        </p:txBody>
      </p:sp>
      <p:sp>
        <p:nvSpPr>
          <p:cNvPr id="4" name="Footer Placeholder 3">
            <a:extLst>
              <a:ext uri="{FF2B5EF4-FFF2-40B4-BE49-F238E27FC236}">
                <a16:creationId xmlns:a16="http://schemas.microsoft.com/office/drawing/2014/main" id="{F4105552-E1DD-4B13-8D5D-A264FC27D06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A52974E8-E8A8-4DBE-B728-F24AF20C20E5}"/>
              </a:ext>
            </a:extLst>
          </p:cNvPr>
          <p:cNvSpPr>
            <a:spLocks noGrp="1"/>
          </p:cNvSpPr>
          <p:nvPr>
            <p:ph type="sldNum" sz="quarter" idx="11"/>
          </p:nvPr>
        </p:nvSpPr>
        <p:spPr/>
        <p:txBody>
          <a:bodyPr/>
          <a:lstStyle/>
          <a:p>
            <a:fld id="{59395FB3-9C97-154F-86B2-7E381B951268}" type="slidenum">
              <a:rPr lang="en-US" smtClean="0"/>
              <a:pPr/>
              <a:t>18</a:t>
            </a:fld>
            <a:endParaRPr lang="en-US" dirty="0"/>
          </a:p>
        </p:txBody>
      </p:sp>
      <p:cxnSp>
        <p:nvCxnSpPr>
          <p:cNvPr id="6" name="Straight Arrow Connector 5">
            <a:extLst>
              <a:ext uri="{FF2B5EF4-FFF2-40B4-BE49-F238E27FC236}">
                <a16:creationId xmlns:a16="http://schemas.microsoft.com/office/drawing/2014/main" id="{36FC0621-CF80-4BEE-9067-E76A221C76B1}"/>
              </a:ext>
            </a:extLst>
          </p:cNvPr>
          <p:cNvCxnSpPr>
            <a:cxnSpLocks/>
          </p:cNvCxnSpPr>
          <p:nvPr/>
        </p:nvCxnSpPr>
        <p:spPr bwMode="auto">
          <a:xfrm flipV="1">
            <a:off x="1423851" y="978203"/>
            <a:ext cx="0" cy="2786743"/>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B314EC83-C2D5-4933-939F-415CBF542DFC}"/>
              </a:ext>
            </a:extLst>
          </p:cNvPr>
          <p:cNvCxnSpPr>
            <a:cxnSpLocks/>
          </p:cNvCxnSpPr>
          <p:nvPr/>
        </p:nvCxnSpPr>
        <p:spPr bwMode="auto">
          <a:xfrm>
            <a:off x="1428813" y="3267105"/>
            <a:ext cx="4704924"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 name="Freeform 11">
            <a:extLst>
              <a:ext uri="{FF2B5EF4-FFF2-40B4-BE49-F238E27FC236}">
                <a16:creationId xmlns:a16="http://schemas.microsoft.com/office/drawing/2014/main" id="{6795E540-462F-4A50-BA32-73CE198FA0FF}"/>
              </a:ext>
            </a:extLst>
          </p:cNvPr>
          <p:cNvSpPr/>
          <p:nvPr/>
        </p:nvSpPr>
        <p:spPr bwMode="auto">
          <a:xfrm>
            <a:off x="1428813" y="1409249"/>
            <a:ext cx="4644321" cy="2857891"/>
          </a:xfrm>
          <a:custGeom>
            <a:avLst/>
            <a:gdLst>
              <a:gd name="connsiteX0" fmla="*/ 0 w 4847772"/>
              <a:gd name="connsiteY0" fmla="*/ 1772438 h 2900367"/>
              <a:gd name="connsiteX1" fmla="*/ 667658 w 4847772"/>
              <a:gd name="connsiteY1" fmla="*/ 23466 h 2900367"/>
              <a:gd name="connsiteX2" fmla="*/ 1676400 w 4847772"/>
              <a:gd name="connsiteY2" fmla="*/ 2897295 h 2900367"/>
              <a:gd name="connsiteX3" fmla="*/ 2757715 w 4847772"/>
              <a:gd name="connsiteY3" fmla="*/ 604038 h 2900367"/>
              <a:gd name="connsiteX4" fmla="*/ 4318000 w 4847772"/>
              <a:gd name="connsiteY4" fmla="*/ 1874038 h 2900367"/>
              <a:gd name="connsiteX5" fmla="*/ 4847772 w 4847772"/>
              <a:gd name="connsiteY5" fmla="*/ 763695 h 29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7772" h="2900367">
                <a:moveTo>
                  <a:pt x="0" y="1772438"/>
                </a:moveTo>
                <a:cubicBezTo>
                  <a:pt x="194129" y="804214"/>
                  <a:pt x="388258" y="-164010"/>
                  <a:pt x="667658" y="23466"/>
                </a:cubicBezTo>
                <a:cubicBezTo>
                  <a:pt x="947058" y="210942"/>
                  <a:pt x="1328057" y="2800533"/>
                  <a:pt x="1676400" y="2897295"/>
                </a:cubicBezTo>
                <a:cubicBezTo>
                  <a:pt x="2024743" y="2994057"/>
                  <a:pt x="2317448" y="774581"/>
                  <a:pt x="2757715" y="604038"/>
                </a:cubicBezTo>
                <a:cubicBezTo>
                  <a:pt x="3197982" y="433495"/>
                  <a:pt x="3969657" y="1847428"/>
                  <a:pt x="4318000" y="1874038"/>
                </a:cubicBezTo>
                <a:cubicBezTo>
                  <a:pt x="4666343" y="1900648"/>
                  <a:pt x="4757057" y="1332171"/>
                  <a:pt x="4847772" y="763695"/>
                </a:cubicBezTo>
              </a:path>
            </a:pathLst>
          </a:cu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6451AFF5-D5BE-429F-B222-7D2CE0F97EB0}"/>
              </a:ext>
            </a:extLst>
          </p:cNvPr>
          <p:cNvSpPr txBox="1"/>
          <p:nvPr/>
        </p:nvSpPr>
        <p:spPr>
          <a:xfrm>
            <a:off x="883920" y="1155734"/>
            <a:ext cx="445635"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accent2">
                    <a:lumMod val="75000"/>
                  </a:schemeClr>
                </a:solidFill>
                <a:latin typeface="IBM Plex Sans" charset="0"/>
                <a:ea typeface="IBM Plex Sans" charset="0"/>
                <a:cs typeface="IBM Plex Sans" charset="0"/>
              </a:rPr>
              <a:t>COST</a:t>
            </a:r>
          </a:p>
        </p:txBody>
      </p:sp>
      <p:pic>
        <p:nvPicPr>
          <p:cNvPr id="11" name="Picture 10" descr="\documentclass{article}&#10;\usepackage{amsmath}&#10;\pagestyle{empty}&#10;\begin{document}&#10;&#10;$\Theta$&#10;&#10;&#10;\end{document}" title="IguanaTex Bitmap Display">
            <a:extLst>
              <a:ext uri="{FF2B5EF4-FFF2-40B4-BE49-F238E27FC236}">
                <a16:creationId xmlns:a16="http://schemas.microsoft.com/office/drawing/2014/main" id="{C0457753-8801-4F3F-BBB3-6B42764170E3}"/>
              </a:ext>
            </a:extLst>
          </p:cNvPr>
          <p:cNvPicPr>
            <a:picLocks noChangeAspect="1"/>
          </p:cNvPicPr>
          <p:nvPr>
            <p:custDataLst>
              <p:tags r:id="rId1"/>
            </p:custDataLst>
          </p:nvPr>
        </p:nvPicPr>
        <p:blipFill>
          <a:blip r:embed="rId5"/>
          <a:stretch>
            <a:fillRect/>
          </a:stretch>
        </p:blipFill>
        <p:spPr>
          <a:xfrm>
            <a:off x="5937820" y="3368520"/>
            <a:ext cx="135314" cy="147505"/>
          </a:xfrm>
          <a:prstGeom prst="rect">
            <a:avLst/>
          </a:prstGeom>
        </p:spPr>
      </p:pic>
      <p:cxnSp>
        <p:nvCxnSpPr>
          <p:cNvPr id="14" name="Straight Arrow Connector 13">
            <a:extLst>
              <a:ext uri="{FF2B5EF4-FFF2-40B4-BE49-F238E27FC236}">
                <a16:creationId xmlns:a16="http://schemas.microsoft.com/office/drawing/2014/main" id="{54EF1D7D-5941-4AAD-A73A-A4B7362407D7}"/>
              </a:ext>
            </a:extLst>
          </p:cNvPr>
          <p:cNvCxnSpPr/>
          <p:nvPr/>
        </p:nvCxnSpPr>
        <p:spPr bwMode="auto">
          <a:xfrm>
            <a:off x="3060000" y="3267105"/>
            <a:ext cx="0" cy="999067"/>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F6E9315-3F92-46F2-B591-E98CDC276F6B}"/>
              </a:ext>
            </a:extLst>
          </p:cNvPr>
          <p:cNvSpPr txBox="1"/>
          <p:nvPr/>
        </p:nvSpPr>
        <p:spPr>
          <a:xfrm>
            <a:off x="2476507" y="4323534"/>
            <a:ext cx="1512293" cy="460319"/>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Global minimum, we want to find it!</a:t>
            </a:r>
            <a:endParaRPr lang="en-IE" sz="1400" dirty="0" err="1">
              <a:solidFill>
                <a:schemeClr val="bg1"/>
              </a:solidFill>
              <a:latin typeface="IBM Plex Sans" charset="0"/>
              <a:ea typeface="IBM Plex Sans" charset="0"/>
              <a:cs typeface="IBM Plex Sans" charset="0"/>
            </a:endParaRPr>
          </a:p>
        </p:txBody>
      </p:sp>
      <p:cxnSp>
        <p:nvCxnSpPr>
          <p:cNvPr id="16" name="Straight Arrow Connector 15">
            <a:extLst>
              <a:ext uri="{FF2B5EF4-FFF2-40B4-BE49-F238E27FC236}">
                <a16:creationId xmlns:a16="http://schemas.microsoft.com/office/drawing/2014/main" id="{92F72642-BEA6-4A72-8272-EB402F83713E}"/>
              </a:ext>
            </a:extLst>
          </p:cNvPr>
          <p:cNvCxnSpPr>
            <a:cxnSpLocks/>
          </p:cNvCxnSpPr>
          <p:nvPr/>
        </p:nvCxnSpPr>
        <p:spPr bwMode="auto">
          <a:xfrm>
            <a:off x="1578000" y="2420438"/>
            <a:ext cx="0" cy="1474762"/>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6B8458C-25A4-4A6C-9C92-34C2E9B4664E}"/>
              </a:ext>
            </a:extLst>
          </p:cNvPr>
          <p:cNvCxnSpPr>
            <a:cxnSpLocks/>
          </p:cNvCxnSpPr>
          <p:nvPr/>
        </p:nvCxnSpPr>
        <p:spPr bwMode="auto">
          <a:xfrm>
            <a:off x="5172000" y="2960437"/>
            <a:ext cx="0" cy="934763"/>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21" name="Picture 20" descr="\documentclass{article}&#10;\usepackage{amsmath}&#10;\pagestyle{empty}&#10;\begin{document}&#10;&#10;$&#10;\Theta_1 = \begin{bmatrix}&#10;    0.1 \\&#10;    0.8 \\&#10;\end{bmatrix}&#10;$&#10;&#10;&#10;\end{document}" title="IguanaTex Bitmap Display">
            <a:extLst>
              <a:ext uri="{FF2B5EF4-FFF2-40B4-BE49-F238E27FC236}">
                <a16:creationId xmlns:a16="http://schemas.microsoft.com/office/drawing/2014/main" id="{84A13FC7-CAEC-4554-A713-30B35A0D1658}"/>
              </a:ext>
            </a:extLst>
          </p:cNvPr>
          <p:cNvPicPr>
            <a:picLocks noChangeAspect="1"/>
          </p:cNvPicPr>
          <p:nvPr>
            <p:custDataLst>
              <p:tags r:id="rId2"/>
            </p:custDataLst>
          </p:nvPr>
        </p:nvPicPr>
        <p:blipFill>
          <a:blip r:embed="rId6"/>
          <a:stretch>
            <a:fillRect/>
          </a:stretch>
        </p:blipFill>
        <p:spPr>
          <a:xfrm>
            <a:off x="1075087" y="3928173"/>
            <a:ext cx="928914" cy="486400"/>
          </a:xfrm>
          <a:prstGeom prst="rect">
            <a:avLst/>
          </a:prstGeom>
        </p:spPr>
      </p:pic>
      <p:pic>
        <p:nvPicPr>
          <p:cNvPr id="26" name="Picture 25" descr="\documentclass{article}&#10;\usepackage{amsmath}&#10;\pagestyle{empty}&#10;\begin{document}&#10;&#10;$&#10;\Theta_2 = \begin{bmatrix}&#10;    0.5 \\&#10;    2.0 \\&#10;\end{bmatrix}&#10;$&#10;&#10;&#10;\end{document}" title="IguanaTex Bitmap Display">
            <a:extLst>
              <a:ext uri="{FF2B5EF4-FFF2-40B4-BE49-F238E27FC236}">
                <a16:creationId xmlns:a16="http://schemas.microsoft.com/office/drawing/2014/main" id="{197020F3-4815-4050-8B5C-D13FEC8A61B9}"/>
              </a:ext>
            </a:extLst>
          </p:cNvPr>
          <p:cNvPicPr>
            <a:picLocks noChangeAspect="1"/>
          </p:cNvPicPr>
          <p:nvPr>
            <p:custDataLst>
              <p:tags r:id="rId3"/>
            </p:custDataLst>
          </p:nvPr>
        </p:nvPicPr>
        <p:blipFill>
          <a:blip r:embed="rId7"/>
          <a:stretch>
            <a:fillRect/>
          </a:stretch>
        </p:blipFill>
        <p:spPr>
          <a:xfrm>
            <a:off x="4710065" y="3928173"/>
            <a:ext cx="928914" cy="486400"/>
          </a:xfrm>
          <a:prstGeom prst="rect">
            <a:avLst/>
          </a:prstGeom>
        </p:spPr>
      </p:pic>
    </p:spTree>
    <p:extLst>
      <p:ext uri="{BB962C8B-B14F-4D97-AF65-F5344CB8AC3E}">
        <p14:creationId xmlns:p14="http://schemas.microsoft.com/office/powerpoint/2010/main" val="2819396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67F8-DC25-47BB-AF9E-32A01E59ADF0}"/>
              </a:ext>
            </a:extLst>
          </p:cNvPr>
          <p:cNvSpPr>
            <a:spLocks noGrp="1"/>
          </p:cNvSpPr>
          <p:nvPr>
            <p:ph type="title"/>
          </p:nvPr>
        </p:nvSpPr>
        <p:spPr/>
        <p:txBody>
          <a:bodyPr/>
          <a:lstStyle/>
          <a:p>
            <a:r>
              <a:rPr lang="en-US" dirty="0"/>
              <a:t>How do we optimize our model</a:t>
            </a:r>
            <a:endParaRPr lang="en-IE" dirty="0"/>
          </a:p>
        </p:txBody>
      </p:sp>
      <p:sp>
        <p:nvSpPr>
          <p:cNvPr id="4" name="Footer Placeholder 3">
            <a:extLst>
              <a:ext uri="{FF2B5EF4-FFF2-40B4-BE49-F238E27FC236}">
                <a16:creationId xmlns:a16="http://schemas.microsoft.com/office/drawing/2014/main" id="{F4105552-E1DD-4B13-8D5D-A264FC27D06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A52974E8-E8A8-4DBE-B728-F24AF20C20E5}"/>
              </a:ext>
            </a:extLst>
          </p:cNvPr>
          <p:cNvSpPr>
            <a:spLocks noGrp="1"/>
          </p:cNvSpPr>
          <p:nvPr>
            <p:ph type="sldNum" sz="quarter" idx="11"/>
          </p:nvPr>
        </p:nvSpPr>
        <p:spPr/>
        <p:txBody>
          <a:bodyPr/>
          <a:lstStyle/>
          <a:p>
            <a:fld id="{59395FB3-9C97-154F-86B2-7E381B951268}" type="slidenum">
              <a:rPr lang="en-US" smtClean="0"/>
              <a:pPr/>
              <a:t>19</a:t>
            </a:fld>
            <a:endParaRPr lang="en-US" dirty="0"/>
          </a:p>
        </p:txBody>
      </p:sp>
      <p:cxnSp>
        <p:nvCxnSpPr>
          <p:cNvPr id="6" name="Straight Arrow Connector 5">
            <a:extLst>
              <a:ext uri="{FF2B5EF4-FFF2-40B4-BE49-F238E27FC236}">
                <a16:creationId xmlns:a16="http://schemas.microsoft.com/office/drawing/2014/main" id="{36FC0621-CF80-4BEE-9067-E76A221C76B1}"/>
              </a:ext>
            </a:extLst>
          </p:cNvPr>
          <p:cNvCxnSpPr>
            <a:cxnSpLocks/>
          </p:cNvCxnSpPr>
          <p:nvPr/>
        </p:nvCxnSpPr>
        <p:spPr bwMode="auto">
          <a:xfrm flipV="1">
            <a:off x="1423851" y="978203"/>
            <a:ext cx="0" cy="2786743"/>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B314EC83-C2D5-4933-939F-415CBF542DFC}"/>
              </a:ext>
            </a:extLst>
          </p:cNvPr>
          <p:cNvCxnSpPr>
            <a:cxnSpLocks/>
          </p:cNvCxnSpPr>
          <p:nvPr/>
        </p:nvCxnSpPr>
        <p:spPr bwMode="auto">
          <a:xfrm>
            <a:off x="1428813" y="3267105"/>
            <a:ext cx="4704924"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 name="Freeform 11">
            <a:extLst>
              <a:ext uri="{FF2B5EF4-FFF2-40B4-BE49-F238E27FC236}">
                <a16:creationId xmlns:a16="http://schemas.microsoft.com/office/drawing/2014/main" id="{6795E540-462F-4A50-BA32-73CE198FA0FF}"/>
              </a:ext>
            </a:extLst>
          </p:cNvPr>
          <p:cNvSpPr/>
          <p:nvPr/>
        </p:nvSpPr>
        <p:spPr bwMode="auto">
          <a:xfrm>
            <a:off x="1428813" y="1409249"/>
            <a:ext cx="4644321" cy="2857891"/>
          </a:xfrm>
          <a:custGeom>
            <a:avLst/>
            <a:gdLst>
              <a:gd name="connsiteX0" fmla="*/ 0 w 4847772"/>
              <a:gd name="connsiteY0" fmla="*/ 1772438 h 2900367"/>
              <a:gd name="connsiteX1" fmla="*/ 667658 w 4847772"/>
              <a:gd name="connsiteY1" fmla="*/ 23466 h 2900367"/>
              <a:gd name="connsiteX2" fmla="*/ 1676400 w 4847772"/>
              <a:gd name="connsiteY2" fmla="*/ 2897295 h 2900367"/>
              <a:gd name="connsiteX3" fmla="*/ 2757715 w 4847772"/>
              <a:gd name="connsiteY3" fmla="*/ 604038 h 2900367"/>
              <a:gd name="connsiteX4" fmla="*/ 4318000 w 4847772"/>
              <a:gd name="connsiteY4" fmla="*/ 1874038 h 2900367"/>
              <a:gd name="connsiteX5" fmla="*/ 4847772 w 4847772"/>
              <a:gd name="connsiteY5" fmla="*/ 763695 h 29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7772" h="2900367">
                <a:moveTo>
                  <a:pt x="0" y="1772438"/>
                </a:moveTo>
                <a:cubicBezTo>
                  <a:pt x="194129" y="804214"/>
                  <a:pt x="388258" y="-164010"/>
                  <a:pt x="667658" y="23466"/>
                </a:cubicBezTo>
                <a:cubicBezTo>
                  <a:pt x="947058" y="210942"/>
                  <a:pt x="1328057" y="2800533"/>
                  <a:pt x="1676400" y="2897295"/>
                </a:cubicBezTo>
                <a:cubicBezTo>
                  <a:pt x="2024743" y="2994057"/>
                  <a:pt x="2317448" y="774581"/>
                  <a:pt x="2757715" y="604038"/>
                </a:cubicBezTo>
                <a:cubicBezTo>
                  <a:pt x="3197982" y="433495"/>
                  <a:pt x="3969657" y="1847428"/>
                  <a:pt x="4318000" y="1874038"/>
                </a:cubicBezTo>
                <a:cubicBezTo>
                  <a:pt x="4666343" y="1900648"/>
                  <a:pt x="4757057" y="1332171"/>
                  <a:pt x="4847772" y="763695"/>
                </a:cubicBezTo>
              </a:path>
            </a:pathLst>
          </a:cu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6451AFF5-D5BE-429F-B222-7D2CE0F97EB0}"/>
              </a:ext>
            </a:extLst>
          </p:cNvPr>
          <p:cNvSpPr txBox="1"/>
          <p:nvPr/>
        </p:nvSpPr>
        <p:spPr>
          <a:xfrm>
            <a:off x="883920" y="1155734"/>
            <a:ext cx="445635"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accent2">
                    <a:lumMod val="75000"/>
                  </a:schemeClr>
                </a:solidFill>
                <a:latin typeface="IBM Plex Sans" charset="0"/>
                <a:ea typeface="IBM Plex Sans" charset="0"/>
                <a:cs typeface="IBM Plex Sans" charset="0"/>
              </a:rPr>
              <a:t>COST</a:t>
            </a:r>
          </a:p>
        </p:txBody>
      </p:sp>
      <p:pic>
        <p:nvPicPr>
          <p:cNvPr id="11" name="Picture 10" descr="\documentclass{article}&#10;\usepackage{amsmath}&#10;\pagestyle{empty}&#10;\begin{document}&#10;&#10;$\Theta$&#10;&#10;&#10;\end{document}" title="IguanaTex Bitmap Display">
            <a:extLst>
              <a:ext uri="{FF2B5EF4-FFF2-40B4-BE49-F238E27FC236}">
                <a16:creationId xmlns:a16="http://schemas.microsoft.com/office/drawing/2014/main" id="{C0457753-8801-4F3F-BBB3-6B42764170E3}"/>
              </a:ext>
            </a:extLst>
          </p:cNvPr>
          <p:cNvPicPr>
            <a:picLocks noChangeAspect="1"/>
          </p:cNvPicPr>
          <p:nvPr>
            <p:custDataLst>
              <p:tags r:id="rId1"/>
            </p:custDataLst>
          </p:nvPr>
        </p:nvPicPr>
        <p:blipFill>
          <a:blip r:embed="rId10"/>
          <a:stretch>
            <a:fillRect/>
          </a:stretch>
        </p:blipFill>
        <p:spPr>
          <a:xfrm>
            <a:off x="5937820" y="3368520"/>
            <a:ext cx="135314" cy="147505"/>
          </a:xfrm>
          <a:prstGeom prst="rect">
            <a:avLst/>
          </a:prstGeom>
        </p:spPr>
      </p:pic>
      <p:cxnSp>
        <p:nvCxnSpPr>
          <p:cNvPr id="10" name="Straight Connector 9">
            <a:extLst>
              <a:ext uri="{FF2B5EF4-FFF2-40B4-BE49-F238E27FC236}">
                <a16:creationId xmlns:a16="http://schemas.microsoft.com/office/drawing/2014/main" id="{53BA85C1-BE55-4B06-8B21-7F58A2B4470D}"/>
              </a:ext>
            </a:extLst>
          </p:cNvPr>
          <p:cNvCxnSpPr/>
          <p:nvPr/>
        </p:nvCxnSpPr>
        <p:spPr bwMode="auto">
          <a:xfrm>
            <a:off x="1423851" y="1864800"/>
            <a:ext cx="836949" cy="0"/>
          </a:xfrm>
          <a:prstGeom prst="line">
            <a:avLst/>
          </a:prstGeom>
          <a:ln w="19050">
            <a:solidFill>
              <a:schemeClr val="bg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F84075F-9211-4CD2-ADD7-ACF82FC84D9E}"/>
              </a:ext>
            </a:extLst>
          </p:cNvPr>
          <p:cNvCxnSpPr>
            <a:cxnSpLocks/>
          </p:cNvCxnSpPr>
          <p:nvPr/>
        </p:nvCxnSpPr>
        <p:spPr bwMode="auto">
          <a:xfrm flipV="1">
            <a:off x="2270050" y="1858451"/>
            <a:ext cx="0" cy="1408654"/>
          </a:xfrm>
          <a:prstGeom prst="line">
            <a:avLst/>
          </a:prstGeom>
          <a:ln w="19050">
            <a:solidFill>
              <a:schemeClr val="bg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3" name="Picture 22" descr="\documentclass{article}&#10;\usepackage{amsmath}&#10;\pagestyle{empty}&#10;\begin{document}&#10;&#10;$\Theta_1$&#10;&#10;&#10;\end{document}" title="IguanaTex Bitmap Display">
            <a:extLst>
              <a:ext uri="{FF2B5EF4-FFF2-40B4-BE49-F238E27FC236}">
                <a16:creationId xmlns:a16="http://schemas.microsoft.com/office/drawing/2014/main" id="{CAE0D9B7-F546-4ACF-B2F5-B15C05F0B932}"/>
              </a:ext>
            </a:extLst>
          </p:cNvPr>
          <p:cNvPicPr>
            <a:picLocks noChangeAspect="1"/>
          </p:cNvPicPr>
          <p:nvPr>
            <p:custDataLst>
              <p:tags r:id="rId2"/>
            </p:custDataLst>
          </p:nvPr>
        </p:nvPicPr>
        <p:blipFill>
          <a:blip r:embed="rId11"/>
          <a:stretch>
            <a:fillRect/>
          </a:stretch>
        </p:blipFill>
        <p:spPr>
          <a:xfrm>
            <a:off x="2179366" y="3342919"/>
            <a:ext cx="213333" cy="173105"/>
          </a:xfrm>
          <a:prstGeom prst="rect">
            <a:avLst/>
          </a:prstGeom>
        </p:spPr>
      </p:pic>
      <p:pic>
        <p:nvPicPr>
          <p:cNvPr id="27" name="Picture 26" descr="\documentclass{article}&#10;\usepackage{amsmath}&#10;\pagestyle{empty}&#10;\begin{document}&#10;&#10;$C_1$&#10;&#10;&#10;\end{document}" title="IguanaTex Bitmap Display">
            <a:extLst>
              <a:ext uri="{FF2B5EF4-FFF2-40B4-BE49-F238E27FC236}">
                <a16:creationId xmlns:a16="http://schemas.microsoft.com/office/drawing/2014/main" id="{96595761-D4DB-46B8-9986-27BCAF4E0970}"/>
              </a:ext>
            </a:extLst>
          </p:cNvPr>
          <p:cNvPicPr>
            <a:picLocks noChangeAspect="1"/>
          </p:cNvPicPr>
          <p:nvPr>
            <p:custDataLst>
              <p:tags r:id="rId3"/>
            </p:custDataLst>
          </p:nvPr>
        </p:nvPicPr>
        <p:blipFill>
          <a:blip r:embed="rId12"/>
          <a:stretch>
            <a:fillRect/>
          </a:stretch>
        </p:blipFill>
        <p:spPr>
          <a:xfrm>
            <a:off x="1186868" y="1792529"/>
            <a:ext cx="202362" cy="173105"/>
          </a:xfrm>
          <a:prstGeom prst="rect">
            <a:avLst/>
          </a:prstGeom>
        </p:spPr>
      </p:pic>
      <p:cxnSp>
        <p:nvCxnSpPr>
          <p:cNvPr id="28" name="Straight Connector 27">
            <a:extLst>
              <a:ext uri="{FF2B5EF4-FFF2-40B4-BE49-F238E27FC236}">
                <a16:creationId xmlns:a16="http://schemas.microsoft.com/office/drawing/2014/main" id="{F8579684-F2E2-4547-8043-458DB251E9BF}"/>
              </a:ext>
            </a:extLst>
          </p:cNvPr>
          <p:cNvCxnSpPr>
            <a:cxnSpLocks/>
          </p:cNvCxnSpPr>
          <p:nvPr/>
        </p:nvCxnSpPr>
        <p:spPr bwMode="auto">
          <a:xfrm flipV="1">
            <a:off x="2782450" y="3267105"/>
            <a:ext cx="0" cy="497841"/>
          </a:xfrm>
          <a:prstGeom prst="line">
            <a:avLst/>
          </a:prstGeom>
          <a:ln w="19050">
            <a:solidFill>
              <a:schemeClr val="bg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32" name="Picture 31" descr="\documentclass{article}&#10;\usepackage{amsmath}&#10;\pagestyle{empty}&#10;\begin{document}&#10;&#10;$\Theta_2$&#10;&#10;&#10;\end{document}" title="IguanaTex Bitmap Display">
            <a:extLst>
              <a:ext uri="{FF2B5EF4-FFF2-40B4-BE49-F238E27FC236}">
                <a16:creationId xmlns:a16="http://schemas.microsoft.com/office/drawing/2014/main" id="{501DFFDE-3181-4ED3-A1A0-B69894DD79E9}"/>
              </a:ext>
            </a:extLst>
          </p:cNvPr>
          <p:cNvPicPr>
            <a:picLocks noChangeAspect="1"/>
          </p:cNvPicPr>
          <p:nvPr>
            <p:custDataLst>
              <p:tags r:id="rId4"/>
            </p:custDataLst>
          </p:nvPr>
        </p:nvPicPr>
        <p:blipFill>
          <a:blip r:embed="rId13"/>
          <a:stretch>
            <a:fillRect/>
          </a:stretch>
        </p:blipFill>
        <p:spPr>
          <a:xfrm>
            <a:off x="2704584" y="3037192"/>
            <a:ext cx="218209" cy="173105"/>
          </a:xfrm>
          <a:prstGeom prst="rect">
            <a:avLst/>
          </a:prstGeom>
        </p:spPr>
      </p:pic>
      <p:cxnSp>
        <p:nvCxnSpPr>
          <p:cNvPr id="33" name="Straight Connector 32">
            <a:extLst>
              <a:ext uri="{FF2B5EF4-FFF2-40B4-BE49-F238E27FC236}">
                <a16:creationId xmlns:a16="http://schemas.microsoft.com/office/drawing/2014/main" id="{91D234E8-5055-4564-9DDE-ABE31AA98F58}"/>
              </a:ext>
            </a:extLst>
          </p:cNvPr>
          <p:cNvCxnSpPr>
            <a:cxnSpLocks/>
          </p:cNvCxnSpPr>
          <p:nvPr/>
        </p:nvCxnSpPr>
        <p:spPr bwMode="auto">
          <a:xfrm flipV="1">
            <a:off x="3050050" y="3267105"/>
            <a:ext cx="0" cy="995683"/>
          </a:xfrm>
          <a:prstGeom prst="line">
            <a:avLst/>
          </a:prstGeom>
          <a:ln w="19050">
            <a:solidFill>
              <a:schemeClr val="bg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37" name="Picture 36" descr="\documentclass{article}&#10;\usepackage{amsmath}&#10;\pagestyle{empty}&#10;\begin{document}&#10;&#10;$\Theta_n$&#10;&#10;&#10;\end{document}" title="IguanaTex Bitmap Display">
            <a:extLst>
              <a:ext uri="{FF2B5EF4-FFF2-40B4-BE49-F238E27FC236}">
                <a16:creationId xmlns:a16="http://schemas.microsoft.com/office/drawing/2014/main" id="{DB7DBE11-5A6B-4BE3-B60E-D89BF6A069EA}"/>
              </a:ext>
            </a:extLst>
          </p:cNvPr>
          <p:cNvPicPr>
            <a:picLocks noChangeAspect="1"/>
          </p:cNvPicPr>
          <p:nvPr>
            <p:custDataLst>
              <p:tags r:id="rId5"/>
            </p:custDataLst>
          </p:nvPr>
        </p:nvPicPr>
        <p:blipFill>
          <a:blip r:embed="rId14"/>
          <a:stretch>
            <a:fillRect/>
          </a:stretch>
        </p:blipFill>
        <p:spPr>
          <a:xfrm>
            <a:off x="2990473" y="3045355"/>
            <a:ext cx="240152" cy="174324"/>
          </a:xfrm>
          <a:prstGeom prst="rect">
            <a:avLst/>
          </a:prstGeom>
        </p:spPr>
      </p:pic>
      <p:cxnSp>
        <p:nvCxnSpPr>
          <p:cNvPr id="39" name="Straight Arrow Connector 38">
            <a:extLst>
              <a:ext uri="{FF2B5EF4-FFF2-40B4-BE49-F238E27FC236}">
                <a16:creationId xmlns:a16="http://schemas.microsoft.com/office/drawing/2014/main" id="{3BBD94BE-41C4-4DF9-809B-509CE365E69F}"/>
              </a:ext>
            </a:extLst>
          </p:cNvPr>
          <p:cNvCxnSpPr/>
          <p:nvPr/>
        </p:nvCxnSpPr>
        <p:spPr bwMode="auto">
          <a:xfrm flipH="1" flipV="1">
            <a:off x="2049360" y="1211770"/>
            <a:ext cx="218209" cy="669600"/>
          </a:xfrm>
          <a:prstGeom prst="straightConnector1">
            <a:avLst/>
          </a:prstGeom>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4CB0B6B-4548-41BC-83E2-BBE1784F7DFD}"/>
              </a:ext>
            </a:extLst>
          </p:cNvPr>
          <p:cNvCxnSpPr>
            <a:cxnSpLocks/>
          </p:cNvCxnSpPr>
          <p:nvPr/>
        </p:nvCxnSpPr>
        <p:spPr bwMode="auto">
          <a:xfrm>
            <a:off x="2266626" y="1864800"/>
            <a:ext cx="218209" cy="669600"/>
          </a:xfrm>
          <a:prstGeom prst="straightConnector1">
            <a:avLst/>
          </a:prstGeom>
          <a:ln w="19050">
            <a:solidFill>
              <a:srgbClr val="FFA0C2"/>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556C8EF8-2683-431B-A1F4-91CEF45EFE9D}"/>
              </a:ext>
            </a:extLst>
          </p:cNvPr>
          <p:cNvSpPr txBox="1"/>
          <p:nvPr/>
        </p:nvSpPr>
        <p:spPr>
          <a:xfrm>
            <a:off x="6561684" y="1281356"/>
            <a:ext cx="2250616"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Gradient descent algorithm:</a:t>
            </a:r>
            <a:endParaRPr lang="en-IE" sz="1400" dirty="0" err="1">
              <a:solidFill>
                <a:schemeClr val="bg1"/>
              </a:solidFill>
              <a:latin typeface="IBM Plex Sans" charset="0"/>
              <a:ea typeface="IBM Plex Sans" charset="0"/>
              <a:cs typeface="IBM Plex Sans" charset="0"/>
            </a:endParaRPr>
          </a:p>
        </p:txBody>
      </p:sp>
      <p:pic>
        <p:nvPicPr>
          <p:cNvPr id="43" name="Picture 42" descr="\documentclass{article}&#10;\usepackage{amsmath}&#10;\pagestyle{empty}&#10;\begin{document}&#10;&#10;$\frac{\partial C}{\partial \theta_1}$&#10;&#10;&#10;\end{document}" title="IguanaTex Bitmap Display">
            <a:extLst>
              <a:ext uri="{FF2B5EF4-FFF2-40B4-BE49-F238E27FC236}">
                <a16:creationId xmlns:a16="http://schemas.microsoft.com/office/drawing/2014/main" id="{01B4B6F5-5E9E-4750-BB07-0D57EA2314B6}"/>
              </a:ext>
            </a:extLst>
          </p:cNvPr>
          <p:cNvPicPr>
            <a:picLocks noChangeAspect="1"/>
          </p:cNvPicPr>
          <p:nvPr>
            <p:custDataLst>
              <p:tags r:id="rId6"/>
            </p:custDataLst>
          </p:nvPr>
        </p:nvPicPr>
        <p:blipFill>
          <a:blip r:embed="rId15"/>
          <a:stretch>
            <a:fillRect/>
          </a:stretch>
        </p:blipFill>
        <p:spPr>
          <a:xfrm>
            <a:off x="2299680" y="1367180"/>
            <a:ext cx="252343" cy="271848"/>
          </a:xfrm>
          <a:prstGeom prst="rect">
            <a:avLst/>
          </a:prstGeom>
        </p:spPr>
      </p:pic>
      <p:cxnSp>
        <p:nvCxnSpPr>
          <p:cNvPr id="44" name="Straight Arrow Connector 43">
            <a:extLst>
              <a:ext uri="{FF2B5EF4-FFF2-40B4-BE49-F238E27FC236}">
                <a16:creationId xmlns:a16="http://schemas.microsoft.com/office/drawing/2014/main" id="{B1D1CE3B-2E06-4DFC-9218-7D33C7927918}"/>
              </a:ext>
            </a:extLst>
          </p:cNvPr>
          <p:cNvCxnSpPr>
            <a:cxnSpLocks/>
          </p:cNvCxnSpPr>
          <p:nvPr/>
        </p:nvCxnSpPr>
        <p:spPr bwMode="auto">
          <a:xfrm flipH="1" flipV="1">
            <a:off x="2637392" y="3425556"/>
            <a:ext cx="131556" cy="344550"/>
          </a:xfrm>
          <a:prstGeom prst="straightConnector1">
            <a:avLst/>
          </a:prstGeom>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FC796428-01CE-4E61-BC35-C2327C520135}"/>
              </a:ext>
            </a:extLst>
          </p:cNvPr>
          <p:cNvCxnSpPr>
            <a:cxnSpLocks/>
          </p:cNvCxnSpPr>
          <p:nvPr/>
        </p:nvCxnSpPr>
        <p:spPr bwMode="auto">
          <a:xfrm>
            <a:off x="2766682" y="3769122"/>
            <a:ext cx="131556" cy="344550"/>
          </a:xfrm>
          <a:prstGeom prst="straightConnector1">
            <a:avLst/>
          </a:prstGeom>
          <a:ln w="19050">
            <a:solidFill>
              <a:srgbClr val="FFA0C2"/>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54" name="Picture 53" descr="\documentclass{article}&#10;\usepackage{amsmath}&#10;\pagestyle{empty}&#10;\begin{document}&#10;&#10;$\Theta_{i+1} = \Theta_i - \eta \nabla C(\Theta_i)$&#10;&#10;&#10;\end{document}" title="IguanaTex Bitmap Display">
            <a:extLst>
              <a:ext uri="{FF2B5EF4-FFF2-40B4-BE49-F238E27FC236}">
                <a16:creationId xmlns:a16="http://schemas.microsoft.com/office/drawing/2014/main" id="{B1BF06F0-E1EE-4C0B-81BE-D6F6408F2307}"/>
              </a:ext>
            </a:extLst>
          </p:cNvPr>
          <p:cNvPicPr>
            <a:picLocks noChangeAspect="1"/>
          </p:cNvPicPr>
          <p:nvPr>
            <p:custDataLst>
              <p:tags r:id="rId7"/>
            </p:custDataLst>
          </p:nvPr>
        </p:nvPicPr>
        <p:blipFill>
          <a:blip r:embed="rId16"/>
          <a:stretch>
            <a:fillRect/>
          </a:stretch>
        </p:blipFill>
        <p:spPr>
          <a:xfrm>
            <a:off x="6561684" y="1651871"/>
            <a:ext cx="1957791" cy="203581"/>
          </a:xfrm>
          <a:prstGeom prst="rect">
            <a:avLst/>
          </a:prstGeom>
        </p:spPr>
      </p:pic>
      <p:sp>
        <p:nvSpPr>
          <p:cNvPr id="55" name="TextBox 54">
            <a:extLst>
              <a:ext uri="{FF2B5EF4-FFF2-40B4-BE49-F238E27FC236}">
                <a16:creationId xmlns:a16="http://schemas.microsoft.com/office/drawing/2014/main" id="{9C98A5E2-17B0-4C98-B2B7-25F126A507E3}"/>
              </a:ext>
            </a:extLst>
          </p:cNvPr>
          <p:cNvSpPr txBox="1"/>
          <p:nvPr/>
        </p:nvSpPr>
        <p:spPr>
          <a:xfrm>
            <a:off x="6561684" y="2090123"/>
            <a:ext cx="2289088"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where       is the learning rate</a:t>
            </a:r>
            <a:endParaRPr lang="en-IE" sz="1400" dirty="0" err="1">
              <a:solidFill>
                <a:schemeClr val="bg1"/>
              </a:solidFill>
              <a:latin typeface="IBM Plex Sans" charset="0"/>
              <a:ea typeface="IBM Plex Sans" charset="0"/>
              <a:cs typeface="IBM Plex Sans" charset="0"/>
            </a:endParaRPr>
          </a:p>
        </p:txBody>
      </p:sp>
      <p:pic>
        <p:nvPicPr>
          <p:cNvPr id="57" name="Picture 56" descr="\documentclass{article}&#10;\usepackage{amsmath}&#10;\pagestyle{empty}&#10;\begin{document}&#10;&#10;$\eta$&#10;&#10;&#10;\end{document}" title="IguanaTex Bitmap Display">
            <a:extLst>
              <a:ext uri="{FF2B5EF4-FFF2-40B4-BE49-F238E27FC236}">
                <a16:creationId xmlns:a16="http://schemas.microsoft.com/office/drawing/2014/main" id="{5149ADB2-70D3-427A-9602-976B4E82A83B}"/>
              </a:ext>
            </a:extLst>
          </p:cNvPr>
          <p:cNvPicPr>
            <a:picLocks noChangeAspect="1"/>
          </p:cNvPicPr>
          <p:nvPr>
            <p:custDataLst>
              <p:tags r:id="rId8"/>
            </p:custDataLst>
          </p:nvPr>
        </p:nvPicPr>
        <p:blipFill>
          <a:blip r:embed="rId17"/>
          <a:stretch>
            <a:fillRect/>
          </a:stretch>
        </p:blipFill>
        <p:spPr>
          <a:xfrm>
            <a:off x="7162445" y="2166698"/>
            <a:ext cx="96305" cy="132876"/>
          </a:xfrm>
          <a:prstGeom prst="rect">
            <a:avLst/>
          </a:prstGeom>
        </p:spPr>
      </p:pic>
    </p:spTree>
    <p:extLst>
      <p:ext uri="{BB962C8B-B14F-4D97-AF65-F5344CB8AC3E}">
        <p14:creationId xmlns:p14="http://schemas.microsoft.com/office/powerpoint/2010/main" val="4274551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4189-6DB1-4D92-8F53-06FADEF9FED9}"/>
              </a:ext>
            </a:extLst>
          </p:cNvPr>
          <p:cNvSpPr>
            <a:spLocks noGrp="1"/>
          </p:cNvSpPr>
          <p:nvPr>
            <p:ph type="title"/>
          </p:nvPr>
        </p:nvSpPr>
        <p:spPr/>
        <p:txBody>
          <a:bodyPr/>
          <a:lstStyle/>
          <a:p>
            <a:r>
              <a:rPr lang="en-US" dirty="0"/>
              <a:t>Table of Contents</a:t>
            </a:r>
            <a:endParaRPr lang="en-IE" dirty="0"/>
          </a:p>
        </p:txBody>
      </p:sp>
      <p:sp>
        <p:nvSpPr>
          <p:cNvPr id="3" name="Text Placeholder 2">
            <a:extLst>
              <a:ext uri="{FF2B5EF4-FFF2-40B4-BE49-F238E27FC236}">
                <a16:creationId xmlns:a16="http://schemas.microsoft.com/office/drawing/2014/main" id="{B1DAAC2B-0114-4CE5-BBE5-456B1C10E8AF}"/>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Recap of classical machine learning and neural networks</a:t>
            </a:r>
          </a:p>
          <a:p>
            <a:pPr marL="285750" indent="-285750">
              <a:buFont typeface="Arial" panose="020B0604020202020204" pitchFamily="34" charset="0"/>
              <a:buChar char="•"/>
            </a:pPr>
            <a:r>
              <a:rPr lang="en-US" dirty="0"/>
              <a:t>Introduction to quantum machine learning</a:t>
            </a:r>
          </a:p>
          <a:p>
            <a:pPr marL="285750" indent="-285750">
              <a:buFont typeface="Arial" panose="020B0604020202020204" pitchFamily="34" charset="0"/>
              <a:buChar char="•"/>
            </a:pPr>
            <a:r>
              <a:rPr lang="en-US" dirty="0" err="1"/>
              <a:t>Qiskit</a:t>
            </a:r>
            <a:r>
              <a:rPr lang="en-US" dirty="0"/>
              <a:t> Machine Learning</a:t>
            </a:r>
          </a:p>
        </p:txBody>
      </p:sp>
      <p:sp>
        <p:nvSpPr>
          <p:cNvPr id="4" name="Footer Placeholder 3">
            <a:extLst>
              <a:ext uri="{FF2B5EF4-FFF2-40B4-BE49-F238E27FC236}">
                <a16:creationId xmlns:a16="http://schemas.microsoft.com/office/drawing/2014/main" id="{69FFC638-F553-4C6F-B8A9-3858A9F4ED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E950C19-7B72-4A17-8BDB-6438AFFBF23F}"/>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Tree>
    <p:extLst>
      <p:ext uri="{BB962C8B-B14F-4D97-AF65-F5344CB8AC3E}">
        <p14:creationId xmlns:p14="http://schemas.microsoft.com/office/powerpoint/2010/main" val="2699878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67F8-DC25-47BB-AF9E-32A01E59ADF0}"/>
              </a:ext>
            </a:extLst>
          </p:cNvPr>
          <p:cNvSpPr>
            <a:spLocks noGrp="1"/>
          </p:cNvSpPr>
          <p:nvPr>
            <p:ph type="title"/>
          </p:nvPr>
        </p:nvSpPr>
        <p:spPr/>
        <p:txBody>
          <a:bodyPr/>
          <a:lstStyle/>
          <a:p>
            <a:r>
              <a:rPr lang="en-US" dirty="0"/>
              <a:t>How do we optimize our model</a:t>
            </a:r>
            <a:endParaRPr lang="en-IE" dirty="0"/>
          </a:p>
        </p:txBody>
      </p:sp>
      <p:sp>
        <p:nvSpPr>
          <p:cNvPr id="4" name="Footer Placeholder 3">
            <a:extLst>
              <a:ext uri="{FF2B5EF4-FFF2-40B4-BE49-F238E27FC236}">
                <a16:creationId xmlns:a16="http://schemas.microsoft.com/office/drawing/2014/main" id="{F4105552-E1DD-4B13-8D5D-A264FC27D06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A52974E8-E8A8-4DBE-B728-F24AF20C20E5}"/>
              </a:ext>
            </a:extLst>
          </p:cNvPr>
          <p:cNvSpPr>
            <a:spLocks noGrp="1"/>
          </p:cNvSpPr>
          <p:nvPr>
            <p:ph type="sldNum" sz="quarter" idx="11"/>
          </p:nvPr>
        </p:nvSpPr>
        <p:spPr/>
        <p:txBody>
          <a:bodyPr/>
          <a:lstStyle/>
          <a:p>
            <a:fld id="{59395FB3-9C97-154F-86B2-7E381B951268}" type="slidenum">
              <a:rPr lang="en-US" smtClean="0"/>
              <a:pPr/>
              <a:t>20</a:t>
            </a:fld>
            <a:endParaRPr lang="en-US" dirty="0"/>
          </a:p>
        </p:txBody>
      </p:sp>
      <p:cxnSp>
        <p:nvCxnSpPr>
          <p:cNvPr id="6" name="Straight Arrow Connector 5">
            <a:extLst>
              <a:ext uri="{FF2B5EF4-FFF2-40B4-BE49-F238E27FC236}">
                <a16:creationId xmlns:a16="http://schemas.microsoft.com/office/drawing/2014/main" id="{36FC0621-CF80-4BEE-9067-E76A221C76B1}"/>
              </a:ext>
            </a:extLst>
          </p:cNvPr>
          <p:cNvCxnSpPr>
            <a:cxnSpLocks/>
          </p:cNvCxnSpPr>
          <p:nvPr/>
        </p:nvCxnSpPr>
        <p:spPr bwMode="auto">
          <a:xfrm flipV="1">
            <a:off x="1423851" y="978203"/>
            <a:ext cx="0" cy="2786743"/>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B314EC83-C2D5-4933-939F-415CBF542DFC}"/>
              </a:ext>
            </a:extLst>
          </p:cNvPr>
          <p:cNvCxnSpPr>
            <a:cxnSpLocks/>
          </p:cNvCxnSpPr>
          <p:nvPr/>
        </p:nvCxnSpPr>
        <p:spPr bwMode="auto">
          <a:xfrm>
            <a:off x="1428813" y="3267105"/>
            <a:ext cx="4704924"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 name="Freeform 11">
            <a:extLst>
              <a:ext uri="{FF2B5EF4-FFF2-40B4-BE49-F238E27FC236}">
                <a16:creationId xmlns:a16="http://schemas.microsoft.com/office/drawing/2014/main" id="{6795E540-462F-4A50-BA32-73CE198FA0FF}"/>
              </a:ext>
            </a:extLst>
          </p:cNvPr>
          <p:cNvSpPr/>
          <p:nvPr/>
        </p:nvSpPr>
        <p:spPr bwMode="auto">
          <a:xfrm>
            <a:off x="1428813" y="1409249"/>
            <a:ext cx="4644321" cy="2857891"/>
          </a:xfrm>
          <a:custGeom>
            <a:avLst/>
            <a:gdLst>
              <a:gd name="connsiteX0" fmla="*/ 0 w 4847772"/>
              <a:gd name="connsiteY0" fmla="*/ 1772438 h 2900367"/>
              <a:gd name="connsiteX1" fmla="*/ 667658 w 4847772"/>
              <a:gd name="connsiteY1" fmla="*/ 23466 h 2900367"/>
              <a:gd name="connsiteX2" fmla="*/ 1676400 w 4847772"/>
              <a:gd name="connsiteY2" fmla="*/ 2897295 h 2900367"/>
              <a:gd name="connsiteX3" fmla="*/ 2757715 w 4847772"/>
              <a:gd name="connsiteY3" fmla="*/ 604038 h 2900367"/>
              <a:gd name="connsiteX4" fmla="*/ 4318000 w 4847772"/>
              <a:gd name="connsiteY4" fmla="*/ 1874038 h 2900367"/>
              <a:gd name="connsiteX5" fmla="*/ 4847772 w 4847772"/>
              <a:gd name="connsiteY5" fmla="*/ 763695 h 2900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7772" h="2900367">
                <a:moveTo>
                  <a:pt x="0" y="1772438"/>
                </a:moveTo>
                <a:cubicBezTo>
                  <a:pt x="194129" y="804214"/>
                  <a:pt x="388258" y="-164010"/>
                  <a:pt x="667658" y="23466"/>
                </a:cubicBezTo>
                <a:cubicBezTo>
                  <a:pt x="947058" y="210942"/>
                  <a:pt x="1328057" y="2800533"/>
                  <a:pt x="1676400" y="2897295"/>
                </a:cubicBezTo>
                <a:cubicBezTo>
                  <a:pt x="2024743" y="2994057"/>
                  <a:pt x="2317448" y="774581"/>
                  <a:pt x="2757715" y="604038"/>
                </a:cubicBezTo>
                <a:cubicBezTo>
                  <a:pt x="3197982" y="433495"/>
                  <a:pt x="3969657" y="1847428"/>
                  <a:pt x="4318000" y="1874038"/>
                </a:cubicBezTo>
                <a:cubicBezTo>
                  <a:pt x="4666343" y="1900648"/>
                  <a:pt x="4757057" y="1332171"/>
                  <a:pt x="4847772" y="763695"/>
                </a:cubicBezTo>
              </a:path>
            </a:pathLst>
          </a:cu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6451AFF5-D5BE-429F-B222-7D2CE0F97EB0}"/>
              </a:ext>
            </a:extLst>
          </p:cNvPr>
          <p:cNvSpPr txBox="1"/>
          <p:nvPr/>
        </p:nvSpPr>
        <p:spPr>
          <a:xfrm>
            <a:off x="883920" y="1155734"/>
            <a:ext cx="445635"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accent2">
                    <a:lumMod val="75000"/>
                  </a:schemeClr>
                </a:solidFill>
                <a:latin typeface="IBM Plex Sans" charset="0"/>
                <a:ea typeface="IBM Plex Sans" charset="0"/>
                <a:cs typeface="IBM Plex Sans" charset="0"/>
              </a:rPr>
              <a:t>COST</a:t>
            </a:r>
          </a:p>
        </p:txBody>
      </p:sp>
      <p:pic>
        <p:nvPicPr>
          <p:cNvPr id="11" name="Picture 10" descr="\documentclass{article}&#10;\usepackage{amsmath}&#10;\pagestyle{empty}&#10;\begin{document}&#10;&#10;$\Theta$&#10;&#10;&#10;\end{document}" title="IguanaTex Bitmap Display">
            <a:extLst>
              <a:ext uri="{FF2B5EF4-FFF2-40B4-BE49-F238E27FC236}">
                <a16:creationId xmlns:a16="http://schemas.microsoft.com/office/drawing/2014/main" id="{C0457753-8801-4F3F-BBB3-6B42764170E3}"/>
              </a:ext>
            </a:extLst>
          </p:cNvPr>
          <p:cNvPicPr>
            <a:picLocks noChangeAspect="1"/>
          </p:cNvPicPr>
          <p:nvPr>
            <p:custDataLst>
              <p:tags r:id="rId1"/>
            </p:custDataLst>
          </p:nvPr>
        </p:nvPicPr>
        <p:blipFill>
          <a:blip r:embed="rId7"/>
          <a:stretch>
            <a:fillRect/>
          </a:stretch>
        </p:blipFill>
        <p:spPr>
          <a:xfrm>
            <a:off x="5937820" y="3368520"/>
            <a:ext cx="135314" cy="147505"/>
          </a:xfrm>
          <a:prstGeom prst="rect">
            <a:avLst/>
          </a:prstGeom>
        </p:spPr>
      </p:pic>
      <p:cxnSp>
        <p:nvCxnSpPr>
          <p:cNvPr id="19" name="Straight Connector 18">
            <a:extLst>
              <a:ext uri="{FF2B5EF4-FFF2-40B4-BE49-F238E27FC236}">
                <a16:creationId xmlns:a16="http://schemas.microsoft.com/office/drawing/2014/main" id="{AF84075F-9211-4CD2-ADD7-ACF82FC84D9E}"/>
              </a:ext>
            </a:extLst>
          </p:cNvPr>
          <p:cNvCxnSpPr>
            <a:cxnSpLocks/>
          </p:cNvCxnSpPr>
          <p:nvPr/>
        </p:nvCxnSpPr>
        <p:spPr bwMode="auto">
          <a:xfrm flipV="1">
            <a:off x="4689250" y="2376606"/>
            <a:ext cx="0" cy="890499"/>
          </a:xfrm>
          <a:prstGeom prst="line">
            <a:avLst/>
          </a:prstGeom>
          <a:ln w="19050">
            <a:solidFill>
              <a:schemeClr val="bg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3" name="Picture 22" descr="\documentclass{article}&#10;\usepackage{amsmath}&#10;\pagestyle{empty}&#10;\begin{document}&#10;&#10;$\Theta_1$&#10;&#10;&#10;\end{document}" title="IguanaTex Bitmap Display">
            <a:extLst>
              <a:ext uri="{FF2B5EF4-FFF2-40B4-BE49-F238E27FC236}">
                <a16:creationId xmlns:a16="http://schemas.microsoft.com/office/drawing/2014/main" id="{CAE0D9B7-F546-4ACF-B2F5-B15C05F0B932}"/>
              </a:ext>
            </a:extLst>
          </p:cNvPr>
          <p:cNvPicPr>
            <a:picLocks noChangeAspect="1"/>
          </p:cNvPicPr>
          <p:nvPr>
            <p:custDataLst>
              <p:tags r:id="rId2"/>
            </p:custDataLst>
          </p:nvPr>
        </p:nvPicPr>
        <p:blipFill>
          <a:blip r:embed="rId8"/>
          <a:stretch>
            <a:fillRect/>
          </a:stretch>
        </p:blipFill>
        <p:spPr>
          <a:xfrm>
            <a:off x="4593600" y="3342919"/>
            <a:ext cx="213333" cy="173105"/>
          </a:xfrm>
          <a:prstGeom prst="rect">
            <a:avLst/>
          </a:prstGeom>
        </p:spPr>
      </p:pic>
      <p:pic>
        <p:nvPicPr>
          <p:cNvPr id="37" name="Picture 36" descr="\documentclass{article}&#10;\usepackage{amsmath}&#10;\pagestyle{empty}&#10;\begin{document}&#10;&#10;$\Theta_n$&#10;&#10;&#10;\end{document}" title="IguanaTex Bitmap Display">
            <a:extLst>
              <a:ext uri="{FF2B5EF4-FFF2-40B4-BE49-F238E27FC236}">
                <a16:creationId xmlns:a16="http://schemas.microsoft.com/office/drawing/2014/main" id="{DB7DBE11-5A6B-4BE3-B60E-D89BF6A069EA}"/>
              </a:ext>
            </a:extLst>
          </p:cNvPr>
          <p:cNvPicPr>
            <a:picLocks noChangeAspect="1"/>
          </p:cNvPicPr>
          <p:nvPr>
            <p:custDataLst>
              <p:tags r:id="rId3"/>
            </p:custDataLst>
          </p:nvPr>
        </p:nvPicPr>
        <p:blipFill>
          <a:blip r:embed="rId9"/>
          <a:stretch>
            <a:fillRect/>
          </a:stretch>
        </p:blipFill>
        <p:spPr>
          <a:xfrm>
            <a:off x="5534385" y="3341700"/>
            <a:ext cx="240152" cy="174324"/>
          </a:xfrm>
          <a:prstGeom prst="rect">
            <a:avLst/>
          </a:prstGeom>
        </p:spPr>
      </p:pic>
      <p:cxnSp>
        <p:nvCxnSpPr>
          <p:cNvPr id="39" name="Straight Arrow Connector 38">
            <a:extLst>
              <a:ext uri="{FF2B5EF4-FFF2-40B4-BE49-F238E27FC236}">
                <a16:creationId xmlns:a16="http://schemas.microsoft.com/office/drawing/2014/main" id="{3BBD94BE-41C4-4DF9-809B-509CE365E69F}"/>
              </a:ext>
            </a:extLst>
          </p:cNvPr>
          <p:cNvCxnSpPr>
            <a:cxnSpLocks/>
          </p:cNvCxnSpPr>
          <p:nvPr/>
        </p:nvCxnSpPr>
        <p:spPr bwMode="auto">
          <a:xfrm flipH="1" flipV="1">
            <a:off x="4399200" y="2026166"/>
            <a:ext cx="290051" cy="345408"/>
          </a:xfrm>
          <a:prstGeom prst="straightConnector1">
            <a:avLst/>
          </a:prstGeom>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556C8EF8-2683-431B-A1F4-91CEF45EFE9D}"/>
              </a:ext>
            </a:extLst>
          </p:cNvPr>
          <p:cNvSpPr txBox="1"/>
          <p:nvPr/>
        </p:nvSpPr>
        <p:spPr>
          <a:xfrm>
            <a:off x="6561684" y="1281356"/>
            <a:ext cx="2250616"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Gradient descent algorithm:</a:t>
            </a:r>
            <a:endParaRPr lang="en-IE" sz="1400" dirty="0" err="1">
              <a:solidFill>
                <a:schemeClr val="bg1"/>
              </a:solidFill>
              <a:latin typeface="IBM Plex Sans" charset="0"/>
              <a:ea typeface="IBM Plex Sans" charset="0"/>
              <a:cs typeface="IBM Plex Sans" charset="0"/>
            </a:endParaRPr>
          </a:p>
        </p:txBody>
      </p:sp>
      <p:pic>
        <p:nvPicPr>
          <p:cNvPr id="54" name="Picture 53" descr="\documentclass{article}&#10;\usepackage{amsmath}&#10;\pagestyle{empty}&#10;\begin{document}&#10;&#10;$\Theta_{i+1} = \Theta_i - \eta \nabla C(\Theta_i)$&#10;&#10;&#10;\end{document}" title="IguanaTex Bitmap Display">
            <a:extLst>
              <a:ext uri="{FF2B5EF4-FFF2-40B4-BE49-F238E27FC236}">
                <a16:creationId xmlns:a16="http://schemas.microsoft.com/office/drawing/2014/main" id="{B1BF06F0-E1EE-4C0B-81BE-D6F6408F2307}"/>
              </a:ext>
            </a:extLst>
          </p:cNvPr>
          <p:cNvPicPr>
            <a:picLocks noChangeAspect="1"/>
          </p:cNvPicPr>
          <p:nvPr>
            <p:custDataLst>
              <p:tags r:id="rId4"/>
            </p:custDataLst>
          </p:nvPr>
        </p:nvPicPr>
        <p:blipFill>
          <a:blip r:embed="rId10"/>
          <a:stretch>
            <a:fillRect/>
          </a:stretch>
        </p:blipFill>
        <p:spPr>
          <a:xfrm>
            <a:off x="6561684" y="1651871"/>
            <a:ext cx="1957791" cy="203581"/>
          </a:xfrm>
          <a:prstGeom prst="rect">
            <a:avLst/>
          </a:prstGeom>
        </p:spPr>
      </p:pic>
      <p:sp>
        <p:nvSpPr>
          <p:cNvPr id="55" name="TextBox 54">
            <a:extLst>
              <a:ext uri="{FF2B5EF4-FFF2-40B4-BE49-F238E27FC236}">
                <a16:creationId xmlns:a16="http://schemas.microsoft.com/office/drawing/2014/main" id="{9C98A5E2-17B0-4C98-B2B7-25F126A507E3}"/>
              </a:ext>
            </a:extLst>
          </p:cNvPr>
          <p:cNvSpPr txBox="1"/>
          <p:nvPr/>
        </p:nvSpPr>
        <p:spPr>
          <a:xfrm>
            <a:off x="6561684" y="2090123"/>
            <a:ext cx="2289088"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where       is the learning rate</a:t>
            </a:r>
            <a:endParaRPr lang="en-IE" sz="1400" dirty="0" err="1">
              <a:solidFill>
                <a:schemeClr val="bg1"/>
              </a:solidFill>
              <a:latin typeface="IBM Plex Sans" charset="0"/>
              <a:ea typeface="IBM Plex Sans" charset="0"/>
              <a:cs typeface="IBM Plex Sans" charset="0"/>
            </a:endParaRPr>
          </a:p>
        </p:txBody>
      </p:sp>
      <p:pic>
        <p:nvPicPr>
          <p:cNvPr id="57" name="Picture 56" descr="\documentclass{article}&#10;\usepackage{amsmath}&#10;\pagestyle{empty}&#10;\begin{document}&#10;&#10;$\eta$&#10;&#10;&#10;\end{document}" title="IguanaTex Bitmap Display">
            <a:extLst>
              <a:ext uri="{FF2B5EF4-FFF2-40B4-BE49-F238E27FC236}">
                <a16:creationId xmlns:a16="http://schemas.microsoft.com/office/drawing/2014/main" id="{5149ADB2-70D3-427A-9602-976B4E82A83B}"/>
              </a:ext>
            </a:extLst>
          </p:cNvPr>
          <p:cNvPicPr>
            <a:picLocks noChangeAspect="1"/>
          </p:cNvPicPr>
          <p:nvPr>
            <p:custDataLst>
              <p:tags r:id="rId5"/>
            </p:custDataLst>
          </p:nvPr>
        </p:nvPicPr>
        <p:blipFill>
          <a:blip r:embed="rId11"/>
          <a:stretch>
            <a:fillRect/>
          </a:stretch>
        </p:blipFill>
        <p:spPr>
          <a:xfrm>
            <a:off x="7162445" y="2166698"/>
            <a:ext cx="96305" cy="132876"/>
          </a:xfrm>
          <a:prstGeom prst="rect">
            <a:avLst/>
          </a:prstGeom>
        </p:spPr>
      </p:pic>
      <p:sp>
        <p:nvSpPr>
          <p:cNvPr id="12" name="Oval 11">
            <a:extLst>
              <a:ext uri="{FF2B5EF4-FFF2-40B4-BE49-F238E27FC236}">
                <a16:creationId xmlns:a16="http://schemas.microsoft.com/office/drawing/2014/main" id="{FB00ED6B-0EAE-46C0-837E-BE8535E1F39E}"/>
              </a:ext>
            </a:extLst>
          </p:cNvPr>
          <p:cNvSpPr/>
          <p:nvPr/>
        </p:nvSpPr>
        <p:spPr bwMode="auto">
          <a:xfrm>
            <a:off x="5568434" y="323582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3" name="TextBox 12">
            <a:extLst>
              <a:ext uri="{FF2B5EF4-FFF2-40B4-BE49-F238E27FC236}">
                <a16:creationId xmlns:a16="http://schemas.microsoft.com/office/drawing/2014/main" id="{2A767723-55F5-48C7-A009-803D694BD1F9}"/>
              </a:ext>
            </a:extLst>
          </p:cNvPr>
          <p:cNvSpPr txBox="1"/>
          <p:nvPr/>
        </p:nvSpPr>
        <p:spPr>
          <a:xfrm>
            <a:off x="5137343" y="3617438"/>
            <a:ext cx="1274388"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Local minimum</a:t>
            </a:r>
            <a:endParaRPr lang="en-IE" sz="1400" dirty="0" err="1">
              <a:solidFill>
                <a:schemeClr val="bg1"/>
              </a:solidFill>
              <a:latin typeface="IBM Plex Sans" charset="0"/>
              <a:ea typeface="IBM Plex Sans" charset="0"/>
              <a:cs typeface="IBM Plex Sans" charset="0"/>
            </a:endParaRPr>
          </a:p>
        </p:txBody>
      </p:sp>
      <p:cxnSp>
        <p:nvCxnSpPr>
          <p:cNvPr id="31" name="Straight Arrow Connector 30">
            <a:extLst>
              <a:ext uri="{FF2B5EF4-FFF2-40B4-BE49-F238E27FC236}">
                <a16:creationId xmlns:a16="http://schemas.microsoft.com/office/drawing/2014/main" id="{D30651C8-0DC6-4FCF-B5EA-DC65E2CABE7A}"/>
              </a:ext>
            </a:extLst>
          </p:cNvPr>
          <p:cNvCxnSpPr>
            <a:cxnSpLocks/>
          </p:cNvCxnSpPr>
          <p:nvPr/>
        </p:nvCxnSpPr>
        <p:spPr bwMode="auto">
          <a:xfrm>
            <a:off x="4684289" y="2371574"/>
            <a:ext cx="290051" cy="345408"/>
          </a:xfrm>
          <a:prstGeom prst="straightConnector1">
            <a:avLst/>
          </a:prstGeom>
          <a:ln w="19050">
            <a:solidFill>
              <a:srgbClr val="FFA0C2"/>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8172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FDC2-1299-4B70-A4D1-DDE0723DE9C0}"/>
              </a:ext>
            </a:extLst>
          </p:cNvPr>
          <p:cNvSpPr>
            <a:spLocks noGrp="1"/>
          </p:cNvSpPr>
          <p:nvPr>
            <p:ph type="title"/>
          </p:nvPr>
        </p:nvSpPr>
        <p:spPr/>
        <p:txBody>
          <a:bodyPr/>
          <a:lstStyle/>
          <a:p>
            <a:r>
              <a:rPr lang="en-US" dirty="0"/>
              <a:t>How do we optimize our model</a:t>
            </a:r>
            <a:endParaRPr lang="en-IE" dirty="0"/>
          </a:p>
        </p:txBody>
      </p:sp>
      <p:sp>
        <p:nvSpPr>
          <p:cNvPr id="4" name="Footer Placeholder 3">
            <a:extLst>
              <a:ext uri="{FF2B5EF4-FFF2-40B4-BE49-F238E27FC236}">
                <a16:creationId xmlns:a16="http://schemas.microsoft.com/office/drawing/2014/main" id="{249D0EA8-4B76-4CAF-8B87-3B80C985C373}"/>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C6897E0C-F4C4-4E45-AE3B-08FCAC468979}"/>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
        <p:nvSpPr>
          <p:cNvPr id="6" name="Text Placeholder 7">
            <a:extLst>
              <a:ext uri="{FF2B5EF4-FFF2-40B4-BE49-F238E27FC236}">
                <a16:creationId xmlns:a16="http://schemas.microsoft.com/office/drawing/2014/main" id="{8221DA98-E5CE-4559-85EE-D606BA3D32B1}"/>
              </a:ext>
            </a:extLst>
          </p:cNvPr>
          <p:cNvSpPr>
            <a:spLocks noGrp="1"/>
          </p:cNvSpPr>
          <p:nvPr>
            <p:ph type="body" sz="quarter" idx="12"/>
          </p:nvPr>
        </p:nvSpPr>
        <p:spPr>
          <a:xfrm>
            <a:off x="288550" y="4137657"/>
            <a:ext cx="4585584" cy="423760"/>
          </a:xfrm>
        </p:spPr>
        <p:txBody>
          <a:bodyPr/>
          <a:lstStyle/>
          <a:p>
            <a:r>
              <a:rPr lang="en-US" sz="900" dirty="0"/>
              <a:t>Image source: Li, H., Xu, Z., Taylor, G., Studer, C., &amp; Goldstein, T. (2017). Visualizing the loss landscape of neural nets. </a:t>
            </a:r>
            <a:r>
              <a:rPr lang="en-US" sz="900" dirty="0" err="1"/>
              <a:t>arXiv</a:t>
            </a:r>
            <a:r>
              <a:rPr lang="en-US" sz="900" dirty="0"/>
              <a:t> preprint arXiv:1712.09913. </a:t>
            </a:r>
          </a:p>
        </p:txBody>
      </p:sp>
      <p:pic>
        <p:nvPicPr>
          <p:cNvPr id="7" name="Picture 6" descr="A close-up of a human brain&#10;&#10;Description automatically generated with low confidence">
            <a:extLst>
              <a:ext uri="{FF2B5EF4-FFF2-40B4-BE49-F238E27FC236}">
                <a16:creationId xmlns:a16="http://schemas.microsoft.com/office/drawing/2014/main" id="{FA9CC6C5-2055-47EB-BB0D-5C61FA90E534}"/>
              </a:ext>
            </a:extLst>
          </p:cNvPr>
          <p:cNvPicPr>
            <a:picLocks noChangeAspect="1"/>
          </p:cNvPicPr>
          <p:nvPr/>
        </p:nvPicPr>
        <p:blipFill>
          <a:blip r:embed="rId2"/>
          <a:stretch>
            <a:fillRect/>
          </a:stretch>
        </p:blipFill>
        <p:spPr>
          <a:xfrm>
            <a:off x="288550" y="1172257"/>
            <a:ext cx="4585585" cy="2798983"/>
          </a:xfrm>
          <a:prstGeom prst="rect">
            <a:avLst/>
          </a:prstGeom>
        </p:spPr>
      </p:pic>
      <p:sp>
        <p:nvSpPr>
          <p:cNvPr id="8" name="Rectangle 7">
            <a:extLst>
              <a:ext uri="{FF2B5EF4-FFF2-40B4-BE49-F238E27FC236}">
                <a16:creationId xmlns:a16="http://schemas.microsoft.com/office/drawing/2014/main" id="{8E57D625-CF12-40CE-A9E6-5F18E8EE9F48}"/>
              </a:ext>
            </a:extLst>
          </p:cNvPr>
          <p:cNvSpPr/>
          <p:nvPr/>
        </p:nvSpPr>
        <p:spPr bwMode="auto">
          <a:xfrm>
            <a:off x="288551" y="1172258"/>
            <a:ext cx="4585584" cy="2812297"/>
          </a:xfrm>
          <a:prstGeom prst="rect">
            <a:avLst/>
          </a:prstGeom>
          <a:no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9" name="Text Placeholder 11">
            <a:extLst>
              <a:ext uri="{FF2B5EF4-FFF2-40B4-BE49-F238E27FC236}">
                <a16:creationId xmlns:a16="http://schemas.microsoft.com/office/drawing/2014/main" id="{A387161A-2CB3-4EEC-BFD0-F58A74BBBF18}"/>
              </a:ext>
            </a:extLst>
          </p:cNvPr>
          <p:cNvSpPr txBox="1">
            <a:spLocks/>
          </p:cNvSpPr>
          <p:nvPr/>
        </p:nvSpPr>
        <p:spPr>
          <a:xfrm>
            <a:off x="5362086" y="1350486"/>
            <a:ext cx="2638881" cy="2702319"/>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915299" indent="-285750" algn="l" rtl="0" eaLnBrk="1" fontAlgn="base" hangingPunct="1">
              <a:lnSpc>
                <a:spcPct val="110000"/>
              </a:lnSpc>
              <a:spcBef>
                <a:spcPts val="1100"/>
              </a:spcBef>
              <a:spcAft>
                <a:spcPct val="0"/>
              </a:spcAft>
              <a:buClr>
                <a:schemeClr val="bg1"/>
              </a:buClr>
              <a:buSzPct val="80000"/>
              <a:buFont typeface=".AppleSystemUIFont" charset="-120"/>
              <a:buChar char="»"/>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algn="ctr" defTabSz="914400"/>
            <a:r>
              <a:rPr lang="en-US" sz="1800" kern="0" dirty="0"/>
              <a:t>Cost function landscapes can be very complicated! </a:t>
            </a:r>
          </a:p>
          <a:p>
            <a:pPr algn="ctr" defTabSz="914400"/>
            <a:endParaRPr lang="en-US" sz="1800" kern="0" dirty="0"/>
          </a:p>
          <a:p>
            <a:pPr algn="ctr" defTabSz="914400"/>
            <a:r>
              <a:rPr lang="en-US" sz="1800" kern="0" dirty="0"/>
              <a:t>Stochastic gradient-descent methods work well to avoid local minima in practice</a:t>
            </a:r>
          </a:p>
        </p:txBody>
      </p:sp>
    </p:spTree>
    <p:extLst>
      <p:ext uri="{BB962C8B-B14F-4D97-AF65-F5344CB8AC3E}">
        <p14:creationId xmlns:p14="http://schemas.microsoft.com/office/powerpoint/2010/main" val="233905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7E23-4E1F-44BE-8885-630C2F5C193B}"/>
              </a:ext>
            </a:extLst>
          </p:cNvPr>
          <p:cNvSpPr>
            <a:spLocks noGrp="1"/>
          </p:cNvSpPr>
          <p:nvPr>
            <p:ph type="title"/>
          </p:nvPr>
        </p:nvSpPr>
        <p:spPr/>
        <p:txBody>
          <a:bodyPr/>
          <a:lstStyle/>
          <a:p>
            <a:r>
              <a:rPr lang="en-US" dirty="0"/>
              <a:t>Training the model</a:t>
            </a:r>
            <a:endParaRPr lang="en-IE" dirty="0"/>
          </a:p>
        </p:txBody>
      </p:sp>
      <p:sp>
        <p:nvSpPr>
          <p:cNvPr id="4" name="Footer Placeholder 3">
            <a:extLst>
              <a:ext uri="{FF2B5EF4-FFF2-40B4-BE49-F238E27FC236}">
                <a16:creationId xmlns:a16="http://schemas.microsoft.com/office/drawing/2014/main" id="{C1E72655-CDCC-435E-8586-9139C7717B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2E6EA72-8645-42ED-A1C0-0E46F55777C6}"/>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29" name="Rectangle 28">
            <a:extLst>
              <a:ext uri="{FF2B5EF4-FFF2-40B4-BE49-F238E27FC236}">
                <a16:creationId xmlns:a16="http://schemas.microsoft.com/office/drawing/2014/main" id="{7CC84998-8EA8-46D7-8821-BF7CCD9EFEBD}"/>
              </a:ext>
            </a:extLst>
          </p:cNvPr>
          <p:cNvSpPr/>
          <p:nvPr/>
        </p:nvSpPr>
        <p:spPr bwMode="auto">
          <a:xfrm>
            <a:off x="457167"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Training data:</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2" name="Picture 11" descr="\documentclass{article}&#10;\usepackage{amsmath}&#10;\pagestyle{empty}&#10;\begin{document}&#10;&#10;$X_{train}$&#10;&#10;&#10;\end{document}" title="IguanaTex Bitmap Display">
            <a:extLst>
              <a:ext uri="{FF2B5EF4-FFF2-40B4-BE49-F238E27FC236}">
                <a16:creationId xmlns:a16="http://schemas.microsoft.com/office/drawing/2014/main" id="{8490BD76-0050-472A-8146-D27D4D3EFAEB}"/>
              </a:ext>
            </a:extLst>
          </p:cNvPr>
          <p:cNvPicPr>
            <a:picLocks noChangeAspect="1"/>
          </p:cNvPicPr>
          <p:nvPr>
            <p:custDataLst>
              <p:tags r:id="rId1"/>
            </p:custDataLst>
          </p:nvPr>
        </p:nvPicPr>
        <p:blipFill>
          <a:blip r:embed="rId4"/>
          <a:stretch>
            <a:fillRect/>
          </a:stretch>
        </p:blipFill>
        <p:spPr>
          <a:xfrm>
            <a:off x="1190187" y="1678800"/>
            <a:ext cx="542476" cy="169448"/>
          </a:xfrm>
          <a:prstGeom prst="rect">
            <a:avLst/>
          </a:prstGeom>
        </p:spPr>
      </p:pic>
      <p:pic>
        <p:nvPicPr>
          <p:cNvPr id="56" name="Picture 55" descr="\documentclass{article}&#10;\usepackage{amsmath}&#10;\pagestyle{empty}&#10;\begin{document}&#10;&#10;&#10;$(\mathbf{x}_1, \mathbf{x}_2, ..., \mathbf{x}_n)$&#10;&#10;\end{document}" title="IguanaTex Bitmap Display">
            <a:extLst>
              <a:ext uri="{FF2B5EF4-FFF2-40B4-BE49-F238E27FC236}">
                <a16:creationId xmlns:a16="http://schemas.microsoft.com/office/drawing/2014/main" id="{91347E63-3D6C-41CE-B4E0-6EB30A48B1DF}"/>
              </a:ext>
            </a:extLst>
          </p:cNvPr>
          <p:cNvPicPr>
            <a:picLocks noChangeAspect="1"/>
          </p:cNvPicPr>
          <p:nvPr>
            <p:custDataLst>
              <p:tags r:id="rId2"/>
            </p:custDataLst>
          </p:nvPr>
        </p:nvPicPr>
        <p:blipFill>
          <a:blip r:embed="rId5"/>
          <a:stretch>
            <a:fillRect/>
          </a:stretch>
        </p:blipFill>
        <p:spPr>
          <a:xfrm>
            <a:off x="2144741" y="2198756"/>
            <a:ext cx="1216609" cy="203581"/>
          </a:xfrm>
          <a:prstGeom prst="rect">
            <a:avLst/>
          </a:prstGeom>
        </p:spPr>
      </p:pic>
      <p:sp>
        <p:nvSpPr>
          <p:cNvPr id="54" name="TextBox 53">
            <a:extLst>
              <a:ext uri="{FF2B5EF4-FFF2-40B4-BE49-F238E27FC236}">
                <a16:creationId xmlns:a16="http://schemas.microsoft.com/office/drawing/2014/main" id="{338D3879-59BA-4AF0-AF74-EC04AE548D49}"/>
              </a:ext>
            </a:extLst>
          </p:cNvPr>
          <p:cNvSpPr txBox="1"/>
          <p:nvPr/>
        </p:nvSpPr>
        <p:spPr>
          <a:xfrm>
            <a:off x="319922" y="2198755"/>
            <a:ext cx="1668727"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Feed in the samples:</a:t>
            </a:r>
            <a:endParaRPr lang="en-IE" sz="1400" dirty="0" err="1">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60085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7E23-4E1F-44BE-8885-630C2F5C193B}"/>
              </a:ext>
            </a:extLst>
          </p:cNvPr>
          <p:cNvSpPr>
            <a:spLocks noGrp="1"/>
          </p:cNvSpPr>
          <p:nvPr>
            <p:ph type="title"/>
          </p:nvPr>
        </p:nvSpPr>
        <p:spPr/>
        <p:txBody>
          <a:bodyPr/>
          <a:lstStyle/>
          <a:p>
            <a:r>
              <a:rPr lang="en-US" dirty="0"/>
              <a:t>Training the model</a:t>
            </a:r>
            <a:endParaRPr lang="en-IE" dirty="0"/>
          </a:p>
        </p:txBody>
      </p:sp>
      <p:sp>
        <p:nvSpPr>
          <p:cNvPr id="4" name="Footer Placeholder 3">
            <a:extLst>
              <a:ext uri="{FF2B5EF4-FFF2-40B4-BE49-F238E27FC236}">
                <a16:creationId xmlns:a16="http://schemas.microsoft.com/office/drawing/2014/main" id="{C1E72655-CDCC-435E-8586-9139C7717B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2E6EA72-8645-42ED-A1C0-0E46F55777C6}"/>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
        <p:nvSpPr>
          <p:cNvPr id="28" name="Rectangle 27">
            <a:extLst>
              <a:ext uri="{FF2B5EF4-FFF2-40B4-BE49-F238E27FC236}">
                <a16:creationId xmlns:a16="http://schemas.microsoft.com/office/drawing/2014/main" id="{0611DD00-AC75-4308-AF73-CFF44C11AAC0}"/>
              </a:ext>
            </a:extLst>
          </p:cNvPr>
          <p:cNvSpPr/>
          <p:nvPr/>
        </p:nvSpPr>
        <p:spPr bwMode="auto">
          <a:xfrm>
            <a:off x="3224808"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Model:</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5" name="Picture 14" descr="\documentclass{article}&#10;\usepackage{amsmath}&#10;\pagestyle{empty}&#10;\begin{document}&#10;&#10;$f(X_{train}, \Theta) = \hat{y}$&#10;&#10;&#10;\end{document}" title="IguanaTex Bitmap Display">
            <a:extLst>
              <a:ext uri="{FF2B5EF4-FFF2-40B4-BE49-F238E27FC236}">
                <a16:creationId xmlns:a16="http://schemas.microsoft.com/office/drawing/2014/main" id="{F0C0094A-090D-4B48-8375-9F7375AE5D9C}"/>
              </a:ext>
            </a:extLst>
          </p:cNvPr>
          <p:cNvPicPr>
            <a:picLocks noChangeAspect="1"/>
          </p:cNvPicPr>
          <p:nvPr>
            <p:custDataLst>
              <p:tags r:id="rId1"/>
            </p:custDataLst>
          </p:nvPr>
        </p:nvPicPr>
        <p:blipFill>
          <a:blip r:embed="rId6"/>
          <a:stretch>
            <a:fillRect/>
          </a:stretch>
        </p:blipFill>
        <p:spPr>
          <a:xfrm>
            <a:off x="3504342" y="1689029"/>
            <a:ext cx="1449448" cy="203581"/>
          </a:xfrm>
          <a:prstGeom prst="rect">
            <a:avLst/>
          </a:prstGeom>
        </p:spPr>
      </p:pic>
      <p:sp>
        <p:nvSpPr>
          <p:cNvPr id="29" name="Rectangle 28">
            <a:extLst>
              <a:ext uri="{FF2B5EF4-FFF2-40B4-BE49-F238E27FC236}">
                <a16:creationId xmlns:a16="http://schemas.microsoft.com/office/drawing/2014/main" id="{7CC84998-8EA8-46D7-8821-BF7CCD9EFEBD}"/>
              </a:ext>
            </a:extLst>
          </p:cNvPr>
          <p:cNvSpPr/>
          <p:nvPr/>
        </p:nvSpPr>
        <p:spPr bwMode="auto">
          <a:xfrm>
            <a:off x="457167"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Training data:</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2" name="Picture 11" descr="\documentclass{article}&#10;\usepackage{amsmath}&#10;\pagestyle{empty}&#10;\begin{document}&#10;&#10;$X_{train}$&#10;&#10;&#10;\end{document}" title="IguanaTex Bitmap Display">
            <a:extLst>
              <a:ext uri="{FF2B5EF4-FFF2-40B4-BE49-F238E27FC236}">
                <a16:creationId xmlns:a16="http://schemas.microsoft.com/office/drawing/2014/main" id="{8490BD76-0050-472A-8146-D27D4D3EFAEB}"/>
              </a:ext>
            </a:extLst>
          </p:cNvPr>
          <p:cNvPicPr>
            <a:picLocks noChangeAspect="1"/>
          </p:cNvPicPr>
          <p:nvPr>
            <p:custDataLst>
              <p:tags r:id="rId2"/>
            </p:custDataLst>
          </p:nvPr>
        </p:nvPicPr>
        <p:blipFill>
          <a:blip r:embed="rId7"/>
          <a:stretch>
            <a:fillRect/>
          </a:stretch>
        </p:blipFill>
        <p:spPr>
          <a:xfrm>
            <a:off x="1190187" y="1678800"/>
            <a:ext cx="542476" cy="169448"/>
          </a:xfrm>
          <a:prstGeom prst="rect">
            <a:avLst/>
          </a:prstGeom>
        </p:spPr>
      </p:pic>
      <p:cxnSp>
        <p:nvCxnSpPr>
          <p:cNvPr id="35" name="Straight Arrow Connector 34">
            <a:extLst>
              <a:ext uri="{FF2B5EF4-FFF2-40B4-BE49-F238E27FC236}">
                <a16:creationId xmlns:a16="http://schemas.microsoft.com/office/drawing/2014/main" id="{0E124D38-3856-4C6C-95A3-907EC765D667}"/>
              </a:ext>
            </a:extLst>
          </p:cNvPr>
          <p:cNvCxnSpPr>
            <a:cxnSpLocks/>
            <a:stCxn id="29" idx="3"/>
            <a:endCxn id="28" idx="1"/>
          </p:cNvCxnSpPr>
          <p:nvPr/>
        </p:nvCxnSpPr>
        <p:spPr bwMode="auto">
          <a:xfrm>
            <a:off x="2465684" y="1678800"/>
            <a:ext cx="759124" cy="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7" name="Picture 16" descr="\documentclass{article}&#10;\usepackage{amsmath}&#10;\pagestyle{empty}&#10;\begin{document}&#10;&#10;$\Theta_1$&#10;&#10;&#10;\end{document}" title="IguanaTex Bitmap Display">
            <a:extLst>
              <a:ext uri="{FF2B5EF4-FFF2-40B4-BE49-F238E27FC236}">
                <a16:creationId xmlns:a16="http://schemas.microsoft.com/office/drawing/2014/main" id="{6916396B-B9A3-4984-B987-5E2946D3609B}"/>
              </a:ext>
            </a:extLst>
          </p:cNvPr>
          <p:cNvPicPr>
            <a:picLocks noChangeAspect="1"/>
          </p:cNvPicPr>
          <p:nvPr>
            <p:custDataLst>
              <p:tags r:id="rId3"/>
            </p:custDataLst>
          </p:nvPr>
        </p:nvPicPr>
        <p:blipFill>
          <a:blip r:embed="rId8"/>
          <a:stretch>
            <a:fillRect/>
          </a:stretch>
        </p:blipFill>
        <p:spPr>
          <a:xfrm>
            <a:off x="4347696" y="2236241"/>
            <a:ext cx="213334" cy="173105"/>
          </a:xfrm>
          <a:prstGeom prst="rect">
            <a:avLst/>
          </a:prstGeom>
        </p:spPr>
      </p:pic>
      <p:sp>
        <p:nvSpPr>
          <p:cNvPr id="7" name="TextBox 6">
            <a:extLst>
              <a:ext uri="{FF2B5EF4-FFF2-40B4-BE49-F238E27FC236}">
                <a16:creationId xmlns:a16="http://schemas.microsoft.com/office/drawing/2014/main" id="{59FB9F66-C3D2-47CA-9B86-E5F016D7039D}"/>
              </a:ext>
            </a:extLst>
          </p:cNvPr>
          <p:cNvSpPr txBox="1"/>
          <p:nvPr/>
        </p:nvSpPr>
        <p:spPr>
          <a:xfrm>
            <a:off x="3084522" y="2201406"/>
            <a:ext cx="1144544"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Pick a random</a:t>
            </a:r>
            <a:endParaRPr lang="en-IE" sz="1400" dirty="0" err="1">
              <a:solidFill>
                <a:schemeClr val="bg1"/>
              </a:solidFill>
              <a:latin typeface="IBM Plex Sans" charset="0"/>
              <a:ea typeface="IBM Plex Sans" charset="0"/>
              <a:cs typeface="IBM Plex Sans" charset="0"/>
            </a:endParaRPr>
          </a:p>
        </p:txBody>
      </p:sp>
      <p:sp>
        <p:nvSpPr>
          <p:cNvPr id="23" name="TextBox 22">
            <a:extLst>
              <a:ext uri="{FF2B5EF4-FFF2-40B4-BE49-F238E27FC236}">
                <a16:creationId xmlns:a16="http://schemas.microsoft.com/office/drawing/2014/main" id="{D67FEC8B-3214-4D90-A23C-EE4D3151D9DD}"/>
              </a:ext>
            </a:extLst>
          </p:cNvPr>
          <p:cNvSpPr txBox="1"/>
          <p:nvPr/>
        </p:nvSpPr>
        <p:spPr>
          <a:xfrm>
            <a:off x="2154780" y="2523148"/>
            <a:ext cx="2074286"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Compute predicted labels</a:t>
            </a:r>
            <a:endParaRPr lang="en-IE" sz="1400" dirty="0" err="1">
              <a:solidFill>
                <a:schemeClr val="bg1"/>
              </a:solidFill>
              <a:latin typeface="IBM Plex Sans" charset="0"/>
              <a:ea typeface="IBM Plex Sans" charset="0"/>
              <a:cs typeface="IBM Plex Sans" charset="0"/>
            </a:endParaRPr>
          </a:p>
        </p:txBody>
      </p:sp>
      <p:pic>
        <p:nvPicPr>
          <p:cNvPr id="11" name="Picture 10" descr="\documentclass{article}&#10;\usepackage{amsmath}&#10;\pagestyle{empty}&#10;\begin{document}&#10;&#10;$(\hat{y}_1, \hat{y}_2, ..., \hat{y}_n)$&#10;&#10;&#10;\end{document}" title="IguanaTex Bitmap Display">
            <a:extLst>
              <a:ext uri="{FF2B5EF4-FFF2-40B4-BE49-F238E27FC236}">
                <a16:creationId xmlns:a16="http://schemas.microsoft.com/office/drawing/2014/main" id="{1AB85F59-D596-489F-AE37-0F2DA7618FD1}"/>
              </a:ext>
            </a:extLst>
          </p:cNvPr>
          <p:cNvPicPr>
            <a:picLocks noChangeAspect="1"/>
          </p:cNvPicPr>
          <p:nvPr>
            <p:custDataLst>
              <p:tags r:id="rId4"/>
            </p:custDataLst>
          </p:nvPr>
        </p:nvPicPr>
        <p:blipFill>
          <a:blip r:embed="rId9"/>
          <a:stretch>
            <a:fillRect/>
          </a:stretch>
        </p:blipFill>
        <p:spPr>
          <a:xfrm>
            <a:off x="4343401" y="2534032"/>
            <a:ext cx="1145904" cy="203581"/>
          </a:xfrm>
          <a:prstGeom prst="rect">
            <a:avLst/>
          </a:prstGeom>
        </p:spPr>
      </p:pic>
    </p:spTree>
    <p:extLst>
      <p:ext uri="{BB962C8B-B14F-4D97-AF65-F5344CB8AC3E}">
        <p14:creationId xmlns:p14="http://schemas.microsoft.com/office/powerpoint/2010/main" val="3580060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7E23-4E1F-44BE-8885-630C2F5C193B}"/>
              </a:ext>
            </a:extLst>
          </p:cNvPr>
          <p:cNvSpPr>
            <a:spLocks noGrp="1"/>
          </p:cNvSpPr>
          <p:nvPr>
            <p:ph type="title"/>
          </p:nvPr>
        </p:nvSpPr>
        <p:spPr/>
        <p:txBody>
          <a:bodyPr/>
          <a:lstStyle/>
          <a:p>
            <a:r>
              <a:rPr lang="en-US" dirty="0"/>
              <a:t>Training the model</a:t>
            </a:r>
            <a:endParaRPr lang="en-IE" dirty="0"/>
          </a:p>
        </p:txBody>
      </p:sp>
      <p:sp>
        <p:nvSpPr>
          <p:cNvPr id="4" name="Footer Placeholder 3">
            <a:extLst>
              <a:ext uri="{FF2B5EF4-FFF2-40B4-BE49-F238E27FC236}">
                <a16:creationId xmlns:a16="http://schemas.microsoft.com/office/drawing/2014/main" id="{C1E72655-CDCC-435E-8586-9139C7717B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2E6EA72-8645-42ED-A1C0-0E46F55777C6}"/>
              </a:ext>
            </a:extLst>
          </p:cNvPr>
          <p:cNvSpPr>
            <a:spLocks noGrp="1"/>
          </p:cNvSpPr>
          <p:nvPr>
            <p:ph type="sldNum" sz="quarter" idx="11"/>
          </p:nvPr>
        </p:nvSpPr>
        <p:spPr/>
        <p:txBody>
          <a:bodyPr/>
          <a:lstStyle/>
          <a:p>
            <a:fld id="{59395FB3-9C97-154F-86B2-7E381B951268}" type="slidenum">
              <a:rPr lang="en-US" smtClean="0"/>
              <a:pPr/>
              <a:t>24</a:t>
            </a:fld>
            <a:endParaRPr lang="en-US" dirty="0"/>
          </a:p>
        </p:txBody>
      </p:sp>
      <p:sp>
        <p:nvSpPr>
          <p:cNvPr id="27" name="Rectangle 26">
            <a:extLst>
              <a:ext uri="{FF2B5EF4-FFF2-40B4-BE49-F238E27FC236}">
                <a16:creationId xmlns:a16="http://schemas.microsoft.com/office/drawing/2014/main" id="{0736E47B-B7D3-4893-ABEF-399E70161DE0}"/>
              </a:ext>
            </a:extLst>
          </p:cNvPr>
          <p:cNvSpPr/>
          <p:nvPr/>
        </p:nvSpPr>
        <p:spPr bwMode="auto">
          <a:xfrm>
            <a:off x="5992449" y="13863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Cost:</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8" name="Picture 17" descr="\documentclass{article}&#10;\usepackage{amsmath}&#10;\pagestyle{empty}&#10;\begin{document}&#10;&#10;&#10;$C(f(X_{train}, \Theta), y)$&#10;&#10;\end{document}" title="IguanaTex Bitmap Display">
            <a:extLst>
              <a:ext uri="{FF2B5EF4-FFF2-40B4-BE49-F238E27FC236}">
                <a16:creationId xmlns:a16="http://schemas.microsoft.com/office/drawing/2014/main" id="{2F1BF5D7-1727-4EDC-A631-B5317EF7F738}"/>
              </a:ext>
            </a:extLst>
          </p:cNvPr>
          <p:cNvPicPr>
            <a:picLocks noChangeAspect="1"/>
          </p:cNvPicPr>
          <p:nvPr>
            <p:custDataLst>
              <p:tags r:id="rId1"/>
            </p:custDataLst>
          </p:nvPr>
        </p:nvPicPr>
        <p:blipFill>
          <a:blip r:embed="rId7"/>
          <a:stretch>
            <a:fillRect/>
          </a:stretch>
        </p:blipFill>
        <p:spPr>
          <a:xfrm>
            <a:off x="6210421" y="1674893"/>
            <a:ext cx="1572571" cy="203581"/>
          </a:xfrm>
          <a:prstGeom prst="rect">
            <a:avLst/>
          </a:prstGeom>
        </p:spPr>
      </p:pic>
      <p:sp>
        <p:nvSpPr>
          <p:cNvPr id="28" name="Rectangle 27">
            <a:extLst>
              <a:ext uri="{FF2B5EF4-FFF2-40B4-BE49-F238E27FC236}">
                <a16:creationId xmlns:a16="http://schemas.microsoft.com/office/drawing/2014/main" id="{0611DD00-AC75-4308-AF73-CFF44C11AAC0}"/>
              </a:ext>
            </a:extLst>
          </p:cNvPr>
          <p:cNvSpPr/>
          <p:nvPr/>
        </p:nvSpPr>
        <p:spPr bwMode="auto">
          <a:xfrm>
            <a:off x="3224808"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Model:</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5" name="Picture 14" descr="\documentclass{article}&#10;\usepackage{amsmath}&#10;\pagestyle{empty}&#10;\begin{document}&#10;&#10;$f(X_{train}, \Theta) = \hat{y}$&#10;&#10;&#10;\end{document}" title="IguanaTex Bitmap Display">
            <a:extLst>
              <a:ext uri="{FF2B5EF4-FFF2-40B4-BE49-F238E27FC236}">
                <a16:creationId xmlns:a16="http://schemas.microsoft.com/office/drawing/2014/main" id="{F0C0094A-090D-4B48-8375-9F7375AE5D9C}"/>
              </a:ext>
            </a:extLst>
          </p:cNvPr>
          <p:cNvPicPr>
            <a:picLocks noChangeAspect="1"/>
          </p:cNvPicPr>
          <p:nvPr>
            <p:custDataLst>
              <p:tags r:id="rId2"/>
            </p:custDataLst>
          </p:nvPr>
        </p:nvPicPr>
        <p:blipFill>
          <a:blip r:embed="rId8"/>
          <a:stretch>
            <a:fillRect/>
          </a:stretch>
        </p:blipFill>
        <p:spPr>
          <a:xfrm>
            <a:off x="3504342" y="1689029"/>
            <a:ext cx="1449448" cy="203581"/>
          </a:xfrm>
          <a:prstGeom prst="rect">
            <a:avLst/>
          </a:prstGeom>
        </p:spPr>
      </p:pic>
      <p:sp>
        <p:nvSpPr>
          <p:cNvPr id="29" name="Rectangle 28">
            <a:extLst>
              <a:ext uri="{FF2B5EF4-FFF2-40B4-BE49-F238E27FC236}">
                <a16:creationId xmlns:a16="http://schemas.microsoft.com/office/drawing/2014/main" id="{7CC84998-8EA8-46D7-8821-BF7CCD9EFEBD}"/>
              </a:ext>
            </a:extLst>
          </p:cNvPr>
          <p:cNvSpPr/>
          <p:nvPr/>
        </p:nvSpPr>
        <p:spPr bwMode="auto">
          <a:xfrm>
            <a:off x="457167"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Training data:</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2" name="Picture 11" descr="\documentclass{article}&#10;\usepackage{amsmath}&#10;\pagestyle{empty}&#10;\begin{document}&#10;&#10;$X_{train}$&#10;&#10;&#10;\end{document}" title="IguanaTex Bitmap Display">
            <a:extLst>
              <a:ext uri="{FF2B5EF4-FFF2-40B4-BE49-F238E27FC236}">
                <a16:creationId xmlns:a16="http://schemas.microsoft.com/office/drawing/2014/main" id="{8490BD76-0050-472A-8146-D27D4D3EFAEB}"/>
              </a:ext>
            </a:extLst>
          </p:cNvPr>
          <p:cNvPicPr>
            <a:picLocks noChangeAspect="1"/>
          </p:cNvPicPr>
          <p:nvPr>
            <p:custDataLst>
              <p:tags r:id="rId3"/>
            </p:custDataLst>
          </p:nvPr>
        </p:nvPicPr>
        <p:blipFill>
          <a:blip r:embed="rId9"/>
          <a:stretch>
            <a:fillRect/>
          </a:stretch>
        </p:blipFill>
        <p:spPr>
          <a:xfrm>
            <a:off x="1190187" y="1678800"/>
            <a:ext cx="542476" cy="169448"/>
          </a:xfrm>
          <a:prstGeom prst="rect">
            <a:avLst/>
          </a:prstGeom>
        </p:spPr>
      </p:pic>
      <p:cxnSp>
        <p:nvCxnSpPr>
          <p:cNvPr id="35" name="Straight Arrow Connector 34">
            <a:extLst>
              <a:ext uri="{FF2B5EF4-FFF2-40B4-BE49-F238E27FC236}">
                <a16:creationId xmlns:a16="http://schemas.microsoft.com/office/drawing/2014/main" id="{0E124D38-3856-4C6C-95A3-907EC765D667}"/>
              </a:ext>
            </a:extLst>
          </p:cNvPr>
          <p:cNvCxnSpPr>
            <a:cxnSpLocks/>
            <a:stCxn id="29" idx="3"/>
            <a:endCxn id="28" idx="1"/>
          </p:cNvCxnSpPr>
          <p:nvPr/>
        </p:nvCxnSpPr>
        <p:spPr bwMode="auto">
          <a:xfrm>
            <a:off x="2465684" y="1678800"/>
            <a:ext cx="759124" cy="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6E44FAE-66EA-4EE8-A587-38626E23111C}"/>
              </a:ext>
            </a:extLst>
          </p:cNvPr>
          <p:cNvCxnSpPr>
            <a:cxnSpLocks/>
            <a:stCxn id="28" idx="3"/>
            <a:endCxn id="27" idx="1"/>
          </p:cNvCxnSpPr>
          <p:nvPr/>
        </p:nvCxnSpPr>
        <p:spPr bwMode="auto">
          <a:xfrm flipV="1">
            <a:off x="5233325" y="1675500"/>
            <a:ext cx="759124" cy="330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3D794891-BC5D-4800-BE63-D42124E396DA}"/>
              </a:ext>
            </a:extLst>
          </p:cNvPr>
          <p:cNvSpPr txBox="1"/>
          <p:nvPr/>
        </p:nvSpPr>
        <p:spPr>
          <a:xfrm>
            <a:off x="5889600" y="2198755"/>
            <a:ext cx="2334566" cy="697307"/>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Compute cost for the predicted labels       and ground truth</a:t>
            </a:r>
            <a:endParaRPr lang="en-IE" sz="1400" dirty="0" err="1">
              <a:solidFill>
                <a:schemeClr val="bg1"/>
              </a:solidFill>
              <a:latin typeface="IBM Plex Sans" charset="0"/>
              <a:ea typeface="IBM Plex Sans" charset="0"/>
              <a:cs typeface="IBM Plex Sans" charset="0"/>
            </a:endParaRPr>
          </a:p>
        </p:txBody>
      </p:sp>
      <p:pic>
        <p:nvPicPr>
          <p:cNvPr id="6" name="Picture 5" descr="\documentclass{article}&#10;\usepackage{amsmath}&#10;\pagestyle{empty}&#10;\begin{document}&#10;&#10;&#10;$\hat{y}_i$&#10;&#10;&#10;\end{document}" title="IguanaTex Bitmap Display">
            <a:extLst>
              <a:ext uri="{FF2B5EF4-FFF2-40B4-BE49-F238E27FC236}">
                <a16:creationId xmlns:a16="http://schemas.microsoft.com/office/drawing/2014/main" id="{9DB48AD9-1E2B-417A-BB9D-B40DE58B0F66}"/>
              </a:ext>
            </a:extLst>
          </p:cNvPr>
          <p:cNvPicPr>
            <a:picLocks noChangeAspect="1"/>
          </p:cNvPicPr>
          <p:nvPr>
            <p:custDataLst>
              <p:tags r:id="rId4"/>
            </p:custDataLst>
          </p:nvPr>
        </p:nvPicPr>
        <p:blipFill>
          <a:blip r:embed="rId10"/>
          <a:stretch>
            <a:fillRect/>
          </a:stretch>
        </p:blipFill>
        <p:spPr>
          <a:xfrm>
            <a:off x="7475477" y="2456589"/>
            <a:ext cx="143848" cy="181638"/>
          </a:xfrm>
          <a:prstGeom prst="rect">
            <a:avLst/>
          </a:prstGeom>
        </p:spPr>
      </p:pic>
      <p:pic>
        <p:nvPicPr>
          <p:cNvPr id="8" name="Picture 7" descr="\documentclass{article}&#10;\usepackage{amsmath}&#10;\pagestyle{empty}&#10;\begin{document}&#10;&#10;$y$&#10;&#10;&#10;\end{document}" title="IguanaTex Bitmap Display">
            <a:extLst>
              <a:ext uri="{FF2B5EF4-FFF2-40B4-BE49-F238E27FC236}">
                <a16:creationId xmlns:a16="http://schemas.microsoft.com/office/drawing/2014/main" id="{809315AA-8E69-4428-8327-DED371A8901D}"/>
              </a:ext>
            </a:extLst>
          </p:cNvPr>
          <p:cNvPicPr>
            <a:picLocks noChangeAspect="1"/>
          </p:cNvPicPr>
          <p:nvPr>
            <p:custDataLst>
              <p:tags r:id="rId5"/>
            </p:custDataLst>
          </p:nvPr>
        </p:nvPicPr>
        <p:blipFill>
          <a:blip r:embed="rId11"/>
          <a:stretch>
            <a:fillRect/>
          </a:stretch>
        </p:blipFill>
        <p:spPr>
          <a:xfrm>
            <a:off x="7603688" y="2759174"/>
            <a:ext cx="95086" cy="130438"/>
          </a:xfrm>
          <a:prstGeom prst="rect">
            <a:avLst/>
          </a:prstGeom>
        </p:spPr>
      </p:pic>
    </p:spTree>
    <p:extLst>
      <p:ext uri="{BB962C8B-B14F-4D97-AF65-F5344CB8AC3E}">
        <p14:creationId xmlns:p14="http://schemas.microsoft.com/office/powerpoint/2010/main" val="32586361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7E23-4E1F-44BE-8885-630C2F5C193B}"/>
              </a:ext>
            </a:extLst>
          </p:cNvPr>
          <p:cNvSpPr>
            <a:spLocks noGrp="1"/>
          </p:cNvSpPr>
          <p:nvPr>
            <p:ph type="title"/>
          </p:nvPr>
        </p:nvSpPr>
        <p:spPr/>
        <p:txBody>
          <a:bodyPr/>
          <a:lstStyle/>
          <a:p>
            <a:r>
              <a:rPr lang="en-US" dirty="0"/>
              <a:t>Training the model</a:t>
            </a:r>
            <a:endParaRPr lang="en-IE" dirty="0"/>
          </a:p>
        </p:txBody>
      </p:sp>
      <p:sp>
        <p:nvSpPr>
          <p:cNvPr id="4" name="Footer Placeholder 3">
            <a:extLst>
              <a:ext uri="{FF2B5EF4-FFF2-40B4-BE49-F238E27FC236}">
                <a16:creationId xmlns:a16="http://schemas.microsoft.com/office/drawing/2014/main" id="{C1E72655-CDCC-435E-8586-9139C7717B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2E6EA72-8645-42ED-A1C0-0E46F55777C6}"/>
              </a:ext>
            </a:extLst>
          </p:cNvPr>
          <p:cNvSpPr>
            <a:spLocks noGrp="1"/>
          </p:cNvSpPr>
          <p:nvPr>
            <p:ph type="sldNum" sz="quarter" idx="11"/>
          </p:nvPr>
        </p:nvSpPr>
        <p:spPr/>
        <p:txBody>
          <a:bodyPr/>
          <a:lstStyle/>
          <a:p>
            <a:fld id="{59395FB3-9C97-154F-86B2-7E381B951268}" type="slidenum">
              <a:rPr lang="en-US" smtClean="0"/>
              <a:pPr/>
              <a:t>25</a:t>
            </a:fld>
            <a:endParaRPr lang="en-US" dirty="0"/>
          </a:p>
        </p:txBody>
      </p:sp>
      <p:sp>
        <p:nvSpPr>
          <p:cNvPr id="19" name="Rectangle 18">
            <a:extLst>
              <a:ext uri="{FF2B5EF4-FFF2-40B4-BE49-F238E27FC236}">
                <a16:creationId xmlns:a16="http://schemas.microsoft.com/office/drawing/2014/main" id="{BD365D63-F49D-4443-A1F4-38FA4C54ED5E}"/>
              </a:ext>
            </a:extLst>
          </p:cNvPr>
          <p:cNvSpPr/>
          <p:nvPr/>
        </p:nvSpPr>
        <p:spPr bwMode="auto">
          <a:xfrm>
            <a:off x="5992449" y="295814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Gradient:</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25" name="Picture 24" descr="\documentclass{article}&#10;\usepackage{amsmath}&#10;\pagestyle{empty}&#10;\begin{document}&#10;&#10;$\nabla_{\Theta}C(f(X_{train}, \Theta), y)$&#10;&#10;&#10;\end{document}" title="IguanaTex Bitmap Display">
            <a:extLst>
              <a:ext uri="{FF2B5EF4-FFF2-40B4-BE49-F238E27FC236}">
                <a16:creationId xmlns:a16="http://schemas.microsoft.com/office/drawing/2014/main" id="{B6A9094B-AC27-40E7-8EB8-B8D87DC275BB}"/>
              </a:ext>
            </a:extLst>
          </p:cNvPr>
          <p:cNvPicPr>
            <a:picLocks noChangeAspect="1"/>
          </p:cNvPicPr>
          <p:nvPr>
            <p:custDataLst>
              <p:tags r:id="rId1"/>
            </p:custDataLst>
          </p:nvPr>
        </p:nvPicPr>
        <p:blipFill>
          <a:blip r:embed="rId6"/>
          <a:stretch>
            <a:fillRect/>
          </a:stretch>
        </p:blipFill>
        <p:spPr>
          <a:xfrm>
            <a:off x="6058649" y="3251359"/>
            <a:ext cx="1876116" cy="203581"/>
          </a:xfrm>
          <a:prstGeom prst="rect">
            <a:avLst/>
          </a:prstGeom>
        </p:spPr>
      </p:pic>
      <p:sp>
        <p:nvSpPr>
          <p:cNvPr id="27" name="Rectangle 26">
            <a:extLst>
              <a:ext uri="{FF2B5EF4-FFF2-40B4-BE49-F238E27FC236}">
                <a16:creationId xmlns:a16="http://schemas.microsoft.com/office/drawing/2014/main" id="{0736E47B-B7D3-4893-ABEF-399E70161DE0}"/>
              </a:ext>
            </a:extLst>
          </p:cNvPr>
          <p:cNvSpPr/>
          <p:nvPr/>
        </p:nvSpPr>
        <p:spPr bwMode="auto">
          <a:xfrm>
            <a:off x="5992449" y="13863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Cost:</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8" name="Picture 17" descr="\documentclass{article}&#10;\usepackage{amsmath}&#10;\pagestyle{empty}&#10;\begin{document}&#10;&#10;&#10;$C(f(X_{train}, \Theta), y)$&#10;&#10;\end{document}" title="IguanaTex Bitmap Display">
            <a:extLst>
              <a:ext uri="{FF2B5EF4-FFF2-40B4-BE49-F238E27FC236}">
                <a16:creationId xmlns:a16="http://schemas.microsoft.com/office/drawing/2014/main" id="{2F1BF5D7-1727-4EDC-A631-B5317EF7F738}"/>
              </a:ext>
            </a:extLst>
          </p:cNvPr>
          <p:cNvPicPr>
            <a:picLocks noChangeAspect="1"/>
          </p:cNvPicPr>
          <p:nvPr>
            <p:custDataLst>
              <p:tags r:id="rId2"/>
            </p:custDataLst>
          </p:nvPr>
        </p:nvPicPr>
        <p:blipFill>
          <a:blip r:embed="rId7"/>
          <a:stretch>
            <a:fillRect/>
          </a:stretch>
        </p:blipFill>
        <p:spPr>
          <a:xfrm>
            <a:off x="6210421" y="1674893"/>
            <a:ext cx="1572571" cy="203581"/>
          </a:xfrm>
          <a:prstGeom prst="rect">
            <a:avLst/>
          </a:prstGeom>
        </p:spPr>
      </p:pic>
      <p:sp>
        <p:nvSpPr>
          <p:cNvPr id="28" name="Rectangle 27">
            <a:extLst>
              <a:ext uri="{FF2B5EF4-FFF2-40B4-BE49-F238E27FC236}">
                <a16:creationId xmlns:a16="http://schemas.microsoft.com/office/drawing/2014/main" id="{0611DD00-AC75-4308-AF73-CFF44C11AAC0}"/>
              </a:ext>
            </a:extLst>
          </p:cNvPr>
          <p:cNvSpPr/>
          <p:nvPr/>
        </p:nvSpPr>
        <p:spPr bwMode="auto">
          <a:xfrm>
            <a:off x="3224808"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Model:</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5" name="Picture 14" descr="\documentclass{article}&#10;\usepackage{amsmath}&#10;\pagestyle{empty}&#10;\begin{document}&#10;&#10;$f(X_{train}, \Theta) = \hat{y}$&#10;&#10;&#10;\end{document}" title="IguanaTex Bitmap Display">
            <a:extLst>
              <a:ext uri="{FF2B5EF4-FFF2-40B4-BE49-F238E27FC236}">
                <a16:creationId xmlns:a16="http://schemas.microsoft.com/office/drawing/2014/main" id="{F0C0094A-090D-4B48-8375-9F7375AE5D9C}"/>
              </a:ext>
            </a:extLst>
          </p:cNvPr>
          <p:cNvPicPr>
            <a:picLocks noChangeAspect="1"/>
          </p:cNvPicPr>
          <p:nvPr>
            <p:custDataLst>
              <p:tags r:id="rId3"/>
            </p:custDataLst>
          </p:nvPr>
        </p:nvPicPr>
        <p:blipFill>
          <a:blip r:embed="rId8"/>
          <a:stretch>
            <a:fillRect/>
          </a:stretch>
        </p:blipFill>
        <p:spPr>
          <a:xfrm>
            <a:off x="3504342" y="1689029"/>
            <a:ext cx="1449448" cy="203581"/>
          </a:xfrm>
          <a:prstGeom prst="rect">
            <a:avLst/>
          </a:prstGeom>
        </p:spPr>
      </p:pic>
      <p:sp>
        <p:nvSpPr>
          <p:cNvPr id="29" name="Rectangle 28">
            <a:extLst>
              <a:ext uri="{FF2B5EF4-FFF2-40B4-BE49-F238E27FC236}">
                <a16:creationId xmlns:a16="http://schemas.microsoft.com/office/drawing/2014/main" id="{7CC84998-8EA8-46D7-8821-BF7CCD9EFEBD}"/>
              </a:ext>
            </a:extLst>
          </p:cNvPr>
          <p:cNvSpPr/>
          <p:nvPr/>
        </p:nvSpPr>
        <p:spPr bwMode="auto">
          <a:xfrm>
            <a:off x="457167"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Training data:</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2" name="Picture 11" descr="\documentclass{article}&#10;\usepackage{amsmath}&#10;\pagestyle{empty}&#10;\begin{document}&#10;&#10;$X_{train}$&#10;&#10;&#10;\end{document}" title="IguanaTex Bitmap Display">
            <a:extLst>
              <a:ext uri="{FF2B5EF4-FFF2-40B4-BE49-F238E27FC236}">
                <a16:creationId xmlns:a16="http://schemas.microsoft.com/office/drawing/2014/main" id="{8490BD76-0050-472A-8146-D27D4D3EFAEB}"/>
              </a:ext>
            </a:extLst>
          </p:cNvPr>
          <p:cNvPicPr>
            <a:picLocks noChangeAspect="1"/>
          </p:cNvPicPr>
          <p:nvPr>
            <p:custDataLst>
              <p:tags r:id="rId4"/>
            </p:custDataLst>
          </p:nvPr>
        </p:nvPicPr>
        <p:blipFill>
          <a:blip r:embed="rId9"/>
          <a:stretch>
            <a:fillRect/>
          </a:stretch>
        </p:blipFill>
        <p:spPr>
          <a:xfrm>
            <a:off x="1190187" y="1678800"/>
            <a:ext cx="542476" cy="169448"/>
          </a:xfrm>
          <a:prstGeom prst="rect">
            <a:avLst/>
          </a:prstGeom>
        </p:spPr>
      </p:pic>
      <p:cxnSp>
        <p:nvCxnSpPr>
          <p:cNvPr id="35" name="Straight Arrow Connector 34">
            <a:extLst>
              <a:ext uri="{FF2B5EF4-FFF2-40B4-BE49-F238E27FC236}">
                <a16:creationId xmlns:a16="http://schemas.microsoft.com/office/drawing/2014/main" id="{0E124D38-3856-4C6C-95A3-907EC765D667}"/>
              </a:ext>
            </a:extLst>
          </p:cNvPr>
          <p:cNvCxnSpPr>
            <a:cxnSpLocks/>
            <a:stCxn id="29" idx="3"/>
            <a:endCxn id="28" idx="1"/>
          </p:cNvCxnSpPr>
          <p:nvPr/>
        </p:nvCxnSpPr>
        <p:spPr bwMode="auto">
          <a:xfrm>
            <a:off x="2465684" y="1678800"/>
            <a:ext cx="759124" cy="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6E44FAE-66EA-4EE8-A587-38626E23111C}"/>
              </a:ext>
            </a:extLst>
          </p:cNvPr>
          <p:cNvCxnSpPr>
            <a:cxnSpLocks/>
            <a:stCxn id="28" idx="3"/>
            <a:endCxn id="27" idx="1"/>
          </p:cNvCxnSpPr>
          <p:nvPr/>
        </p:nvCxnSpPr>
        <p:spPr bwMode="auto">
          <a:xfrm flipV="1">
            <a:off x="5233325" y="1675500"/>
            <a:ext cx="759124" cy="330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FBE35AB0-9210-45A3-802D-B412665A5E39}"/>
              </a:ext>
            </a:extLst>
          </p:cNvPr>
          <p:cNvCxnSpPr>
            <a:cxnSpLocks/>
            <a:stCxn id="27" idx="2"/>
            <a:endCxn id="19" idx="0"/>
          </p:cNvCxnSpPr>
          <p:nvPr/>
        </p:nvCxnSpPr>
        <p:spPr bwMode="auto">
          <a:xfrm>
            <a:off x="6996708" y="1964700"/>
            <a:ext cx="0" cy="99344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96384989-9A89-4141-B038-79B0FF81C263}"/>
              </a:ext>
            </a:extLst>
          </p:cNvPr>
          <p:cNvSpPr txBox="1"/>
          <p:nvPr/>
        </p:nvSpPr>
        <p:spPr>
          <a:xfrm>
            <a:off x="5650201" y="3716604"/>
            <a:ext cx="2872799" cy="697307"/>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Compute gradient of the cost function for the samples of the dataset</a:t>
            </a:r>
            <a:endParaRPr lang="en-IE" sz="1400" dirty="0" err="1">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032023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7E23-4E1F-44BE-8885-630C2F5C193B}"/>
              </a:ext>
            </a:extLst>
          </p:cNvPr>
          <p:cNvSpPr>
            <a:spLocks noGrp="1"/>
          </p:cNvSpPr>
          <p:nvPr>
            <p:ph type="title"/>
          </p:nvPr>
        </p:nvSpPr>
        <p:spPr/>
        <p:txBody>
          <a:bodyPr/>
          <a:lstStyle/>
          <a:p>
            <a:r>
              <a:rPr lang="en-US" dirty="0"/>
              <a:t>Training the model</a:t>
            </a:r>
            <a:endParaRPr lang="en-IE" dirty="0"/>
          </a:p>
        </p:txBody>
      </p:sp>
      <p:sp>
        <p:nvSpPr>
          <p:cNvPr id="4" name="Footer Placeholder 3">
            <a:extLst>
              <a:ext uri="{FF2B5EF4-FFF2-40B4-BE49-F238E27FC236}">
                <a16:creationId xmlns:a16="http://schemas.microsoft.com/office/drawing/2014/main" id="{C1E72655-CDCC-435E-8586-9139C7717B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2E6EA72-8645-42ED-A1C0-0E46F55777C6}"/>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
        <p:nvSpPr>
          <p:cNvPr id="19" name="Rectangle 18">
            <a:extLst>
              <a:ext uri="{FF2B5EF4-FFF2-40B4-BE49-F238E27FC236}">
                <a16:creationId xmlns:a16="http://schemas.microsoft.com/office/drawing/2014/main" id="{BD365D63-F49D-4443-A1F4-38FA4C54ED5E}"/>
              </a:ext>
            </a:extLst>
          </p:cNvPr>
          <p:cNvSpPr/>
          <p:nvPr/>
        </p:nvSpPr>
        <p:spPr bwMode="auto">
          <a:xfrm>
            <a:off x="5992449" y="295814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Gradient:</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25" name="Picture 24" descr="\documentclass{article}&#10;\usepackage{amsmath}&#10;\pagestyle{empty}&#10;\begin{document}&#10;&#10;$\nabla_{\Theta}C(f(X_{train}, \Theta), y)$&#10;&#10;&#10;\end{document}" title="IguanaTex Bitmap Display">
            <a:extLst>
              <a:ext uri="{FF2B5EF4-FFF2-40B4-BE49-F238E27FC236}">
                <a16:creationId xmlns:a16="http://schemas.microsoft.com/office/drawing/2014/main" id="{B6A9094B-AC27-40E7-8EB8-B8D87DC275BB}"/>
              </a:ext>
            </a:extLst>
          </p:cNvPr>
          <p:cNvPicPr>
            <a:picLocks noChangeAspect="1"/>
          </p:cNvPicPr>
          <p:nvPr>
            <p:custDataLst>
              <p:tags r:id="rId1"/>
            </p:custDataLst>
          </p:nvPr>
        </p:nvPicPr>
        <p:blipFill>
          <a:blip r:embed="rId7"/>
          <a:stretch>
            <a:fillRect/>
          </a:stretch>
        </p:blipFill>
        <p:spPr>
          <a:xfrm>
            <a:off x="6058649" y="3251359"/>
            <a:ext cx="1876116" cy="203581"/>
          </a:xfrm>
          <a:prstGeom prst="rect">
            <a:avLst/>
          </a:prstGeom>
        </p:spPr>
      </p:pic>
      <p:sp>
        <p:nvSpPr>
          <p:cNvPr id="27" name="Rectangle 26">
            <a:extLst>
              <a:ext uri="{FF2B5EF4-FFF2-40B4-BE49-F238E27FC236}">
                <a16:creationId xmlns:a16="http://schemas.microsoft.com/office/drawing/2014/main" id="{0736E47B-B7D3-4893-ABEF-399E70161DE0}"/>
              </a:ext>
            </a:extLst>
          </p:cNvPr>
          <p:cNvSpPr/>
          <p:nvPr/>
        </p:nvSpPr>
        <p:spPr bwMode="auto">
          <a:xfrm>
            <a:off x="5992449" y="13863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Cost:</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8" name="Picture 17" descr="\documentclass{article}&#10;\usepackage{amsmath}&#10;\pagestyle{empty}&#10;\begin{document}&#10;&#10;&#10;$C(f(X_{train}, \Theta), y)$&#10;&#10;\end{document}" title="IguanaTex Bitmap Display">
            <a:extLst>
              <a:ext uri="{FF2B5EF4-FFF2-40B4-BE49-F238E27FC236}">
                <a16:creationId xmlns:a16="http://schemas.microsoft.com/office/drawing/2014/main" id="{2F1BF5D7-1727-4EDC-A631-B5317EF7F738}"/>
              </a:ext>
            </a:extLst>
          </p:cNvPr>
          <p:cNvPicPr>
            <a:picLocks noChangeAspect="1"/>
          </p:cNvPicPr>
          <p:nvPr>
            <p:custDataLst>
              <p:tags r:id="rId2"/>
            </p:custDataLst>
          </p:nvPr>
        </p:nvPicPr>
        <p:blipFill>
          <a:blip r:embed="rId8"/>
          <a:stretch>
            <a:fillRect/>
          </a:stretch>
        </p:blipFill>
        <p:spPr>
          <a:xfrm>
            <a:off x="6210421" y="1674893"/>
            <a:ext cx="1572571" cy="203581"/>
          </a:xfrm>
          <a:prstGeom prst="rect">
            <a:avLst/>
          </a:prstGeom>
        </p:spPr>
      </p:pic>
      <p:sp>
        <p:nvSpPr>
          <p:cNvPr id="28" name="Rectangle 27">
            <a:extLst>
              <a:ext uri="{FF2B5EF4-FFF2-40B4-BE49-F238E27FC236}">
                <a16:creationId xmlns:a16="http://schemas.microsoft.com/office/drawing/2014/main" id="{0611DD00-AC75-4308-AF73-CFF44C11AAC0}"/>
              </a:ext>
            </a:extLst>
          </p:cNvPr>
          <p:cNvSpPr/>
          <p:nvPr/>
        </p:nvSpPr>
        <p:spPr bwMode="auto">
          <a:xfrm>
            <a:off x="3224808"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Model:</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5" name="Picture 14" descr="\documentclass{article}&#10;\usepackage{amsmath}&#10;\pagestyle{empty}&#10;\begin{document}&#10;&#10;$f(X_{train}, \Theta) = \hat{y}$&#10;&#10;&#10;\end{document}" title="IguanaTex Bitmap Display">
            <a:extLst>
              <a:ext uri="{FF2B5EF4-FFF2-40B4-BE49-F238E27FC236}">
                <a16:creationId xmlns:a16="http://schemas.microsoft.com/office/drawing/2014/main" id="{F0C0094A-090D-4B48-8375-9F7375AE5D9C}"/>
              </a:ext>
            </a:extLst>
          </p:cNvPr>
          <p:cNvPicPr>
            <a:picLocks noChangeAspect="1"/>
          </p:cNvPicPr>
          <p:nvPr>
            <p:custDataLst>
              <p:tags r:id="rId3"/>
            </p:custDataLst>
          </p:nvPr>
        </p:nvPicPr>
        <p:blipFill>
          <a:blip r:embed="rId9"/>
          <a:stretch>
            <a:fillRect/>
          </a:stretch>
        </p:blipFill>
        <p:spPr>
          <a:xfrm>
            <a:off x="3504342" y="1689029"/>
            <a:ext cx="1449448" cy="203581"/>
          </a:xfrm>
          <a:prstGeom prst="rect">
            <a:avLst/>
          </a:prstGeom>
        </p:spPr>
      </p:pic>
      <p:sp>
        <p:nvSpPr>
          <p:cNvPr id="29" name="Rectangle 28">
            <a:extLst>
              <a:ext uri="{FF2B5EF4-FFF2-40B4-BE49-F238E27FC236}">
                <a16:creationId xmlns:a16="http://schemas.microsoft.com/office/drawing/2014/main" id="{7CC84998-8EA8-46D7-8821-BF7CCD9EFEBD}"/>
              </a:ext>
            </a:extLst>
          </p:cNvPr>
          <p:cNvSpPr/>
          <p:nvPr/>
        </p:nvSpPr>
        <p:spPr bwMode="auto">
          <a:xfrm>
            <a:off x="457167"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Training data:</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2" name="Picture 11" descr="\documentclass{article}&#10;\usepackage{amsmath}&#10;\pagestyle{empty}&#10;\begin{document}&#10;&#10;$X_{train}$&#10;&#10;&#10;\end{document}" title="IguanaTex Bitmap Display">
            <a:extLst>
              <a:ext uri="{FF2B5EF4-FFF2-40B4-BE49-F238E27FC236}">
                <a16:creationId xmlns:a16="http://schemas.microsoft.com/office/drawing/2014/main" id="{8490BD76-0050-472A-8146-D27D4D3EFAEB}"/>
              </a:ext>
            </a:extLst>
          </p:cNvPr>
          <p:cNvPicPr>
            <a:picLocks noChangeAspect="1"/>
          </p:cNvPicPr>
          <p:nvPr>
            <p:custDataLst>
              <p:tags r:id="rId4"/>
            </p:custDataLst>
          </p:nvPr>
        </p:nvPicPr>
        <p:blipFill>
          <a:blip r:embed="rId10"/>
          <a:stretch>
            <a:fillRect/>
          </a:stretch>
        </p:blipFill>
        <p:spPr>
          <a:xfrm>
            <a:off x="1190187" y="1678800"/>
            <a:ext cx="542476" cy="169448"/>
          </a:xfrm>
          <a:prstGeom prst="rect">
            <a:avLst/>
          </a:prstGeom>
        </p:spPr>
      </p:pic>
      <p:sp>
        <p:nvSpPr>
          <p:cNvPr id="30" name="Rectangle 29">
            <a:extLst>
              <a:ext uri="{FF2B5EF4-FFF2-40B4-BE49-F238E27FC236}">
                <a16:creationId xmlns:a16="http://schemas.microsoft.com/office/drawing/2014/main" id="{95FC34C1-71AD-4DA7-A578-DC17FE8FFBEA}"/>
              </a:ext>
            </a:extLst>
          </p:cNvPr>
          <p:cNvSpPr/>
          <p:nvPr/>
        </p:nvSpPr>
        <p:spPr bwMode="auto">
          <a:xfrm>
            <a:off x="3224808" y="295814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Update:</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32" name="Picture 31" descr="\documentclass{article}&#10;\usepackage{amsmath}&#10;\pagestyle{empty}&#10;\begin{document}&#10;&#10;$\Theta$&#10;&#10;&#10;\end{document}" title="IguanaTex Bitmap Display">
            <a:extLst>
              <a:ext uri="{FF2B5EF4-FFF2-40B4-BE49-F238E27FC236}">
                <a16:creationId xmlns:a16="http://schemas.microsoft.com/office/drawing/2014/main" id="{02765CCE-2C3E-4027-BB4D-A3524064B08F}"/>
              </a:ext>
            </a:extLst>
          </p:cNvPr>
          <p:cNvPicPr>
            <a:picLocks noChangeAspect="1"/>
          </p:cNvPicPr>
          <p:nvPr>
            <p:custDataLst>
              <p:tags r:id="rId5"/>
            </p:custDataLst>
          </p:nvPr>
        </p:nvPicPr>
        <p:blipFill>
          <a:blip r:embed="rId11"/>
          <a:stretch>
            <a:fillRect/>
          </a:stretch>
        </p:blipFill>
        <p:spPr>
          <a:xfrm>
            <a:off x="4161409" y="3247340"/>
            <a:ext cx="135314" cy="147505"/>
          </a:xfrm>
          <a:prstGeom prst="rect">
            <a:avLst/>
          </a:prstGeom>
        </p:spPr>
      </p:pic>
      <p:cxnSp>
        <p:nvCxnSpPr>
          <p:cNvPr id="35" name="Straight Arrow Connector 34">
            <a:extLst>
              <a:ext uri="{FF2B5EF4-FFF2-40B4-BE49-F238E27FC236}">
                <a16:creationId xmlns:a16="http://schemas.microsoft.com/office/drawing/2014/main" id="{0E124D38-3856-4C6C-95A3-907EC765D667}"/>
              </a:ext>
            </a:extLst>
          </p:cNvPr>
          <p:cNvCxnSpPr>
            <a:cxnSpLocks/>
            <a:stCxn id="29" idx="3"/>
            <a:endCxn id="28" idx="1"/>
          </p:cNvCxnSpPr>
          <p:nvPr/>
        </p:nvCxnSpPr>
        <p:spPr bwMode="auto">
          <a:xfrm>
            <a:off x="2465684" y="1678800"/>
            <a:ext cx="759124" cy="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6E44FAE-66EA-4EE8-A587-38626E23111C}"/>
              </a:ext>
            </a:extLst>
          </p:cNvPr>
          <p:cNvCxnSpPr>
            <a:cxnSpLocks/>
            <a:stCxn id="28" idx="3"/>
            <a:endCxn id="27" idx="1"/>
          </p:cNvCxnSpPr>
          <p:nvPr/>
        </p:nvCxnSpPr>
        <p:spPr bwMode="auto">
          <a:xfrm flipV="1">
            <a:off x="5233325" y="1675500"/>
            <a:ext cx="759124" cy="330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FBE35AB0-9210-45A3-802D-B412665A5E39}"/>
              </a:ext>
            </a:extLst>
          </p:cNvPr>
          <p:cNvCxnSpPr>
            <a:cxnSpLocks/>
            <a:stCxn id="27" idx="2"/>
            <a:endCxn id="19" idx="0"/>
          </p:cNvCxnSpPr>
          <p:nvPr/>
        </p:nvCxnSpPr>
        <p:spPr bwMode="auto">
          <a:xfrm>
            <a:off x="6996708" y="1964700"/>
            <a:ext cx="0" cy="99344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6CE1158F-7C22-4EB4-92F8-8CC90DC5227E}"/>
              </a:ext>
            </a:extLst>
          </p:cNvPr>
          <p:cNvCxnSpPr>
            <a:cxnSpLocks/>
            <a:stCxn id="19" idx="1"/>
            <a:endCxn id="30" idx="3"/>
          </p:cNvCxnSpPr>
          <p:nvPr/>
        </p:nvCxnSpPr>
        <p:spPr bwMode="auto">
          <a:xfrm flipH="1">
            <a:off x="5233325" y="3247340"/>
            <a:ext cx="759124" cy="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3F9C5305-A1D5-49AA-92AF-03C5F1C947CD}"/>
              </a:ext>
            </a:extLst>
          </p:cNvPr>
          <p:cNvCxnSpPr>
            <a:cxnSpLocks/>
            <a:stCxn id="30" idx="0"/>
            <a:endCxn id="28" idx="2"/>
          </p:cNvCxnSpPr>
          <p:nvPr/>
        </p:nvCxnSpPr>
        <p:spPr bwMode="auto">
          <a:xfrm flipV="1">
            <a:off x="4229067" y="1968000"/>
            <a:ext cx="0" cy="99014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0AE0B66E-6786-4452-8123-82A1B1C8A7FE}"/>
              </a:ext>
            </a:extLst>
          </p:cNvPr>
          <p:cNvSpPr txBox="1"/>
          <p:nvPr/>
        </p:nvSpPr>
        <p:spPr>
          <a:xfrm>
            <a:off x="2791801" y="3716604"/>
            <a:ext cx="2872799" cy="697307"/>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Update parameters and move to the next iteration in the optimization process</a:t>
            </a:r>
            <a:endParaRPr lang="en-IE" sz="1400" dirty="0" err="1">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949076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0397-6C1C-4619-A820-A7D0AFB0425D}"/>
              </a:ext>
            </a:extLst>
          </p:cNvPr>
          <p:cNvSpPr>
            <a:spLocks noGrp="1"/>
          </p:cNvSpPr>
          <p:nvPr>
            <p:ph type="title"/>
          </p:nvPr>
        </p:nvSpPr>
        <p:spPr/>
        <p:txBody>
          <a:bodyPr/>
          <a:lstStyle/>
          <a:p>
            <a:r>
              <a:rPr lang="en-US" dirty="0"/>
              <a:t>How do we assess our model?</a:t>
            </a:r>
            <a:endParaRPr lang="en-IE" dirty="0"/>
          </a:p>
        </p:txBody>
      </p:sp>
      <p:sp>
        <p:nvSpPr>
          <p:cNvPr id="4" name="Footer Placeholder 3">
            <a:extLst>
              <a:ext uri="{FF2B5EF4-FFF2-40B4-BE49-F238E27FC236}">
                <a16:creationId xmlns:a16="http://schemas.microsoft.com/office/drawing/2014/main" id="{D12F3B28-74E5-48E4-BD6B-997336AD1109}"/>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E581A136-C12A-4344-B4B0-EB046241D087}"/>
              </a:ext>
            </a:extLst>
          </p:cNvPr>
          <p:cNvSpPr>
            <a:spLocks noGrp="1"/>
          </p:cNvSpPr>
          <p:nvPr>
            <p:ph type="sldNum" sz="quarter" idx="11"/>
          </p:nvPr>
        </p:nvSpPr>
        <p:spPr/>
        <p:txBody>
          <a:bodyPr/>
          <a:lstStyle/>
          <a:p>
            <a:fld id="{59395FB3-9C97-154F-86B2-7E381B951268}" type="slidenum">
              <a:rPr lang="en-US" smtClean="0"/>
              <a:pPr/>
              <a:t>27</a:t>
            </a:fld>
            <a:endParaRPr lang="en-US" dirty="0"/>
          </a:p>
        </p:txBody>
      </p:sp>
    </p:spTree>
    <p:extLst>
      <p:ext uri="{BB962C8B-B14F-4D97-AF65-F5344CB8AC3E}">
        <p14:creationId xmlns:p14="http://schemas.microsoft.com/office/powerpoint/2010/main" val="539724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7E23-4E1F-44BE-8885-630C2F5C193B}"/>
              </a:ext>
            </a:extLst>
          </p:cNvPr>
          <p:cNvSpPr>
            <a:spLocks noGrp="1"/>
          </p:cNvSpPr>
          <p:nvPr>
            <p:ph type="title"/>
          </p:nvPr>
        </p:nvSpPr>
        <p:spPr/>
        <p:txBody>
          <a:bodyPr/>
          <a:lstStyle/>
          <a:p>
            <a:r>
              <a:rPr lang="en-US" dirty="0"/>
              <a:t>How do we assess our model?</a:t>
            </a:r>
            <a:endParaRPr lang="en-IE" dirty="0"/>
          </a:p>
        </p:txBody>
      </p:sp>
      <p:sp>
        <p:nvSpPr>
          <p:cNvPr id="4" name="Footer Placeholder 3">
            <a:extLst>
              <a:ext uri="{FF2B5EF4-FFF2-40B4-BE49-F238E27FC236}">
                <a16:creationId xmlns:a16="http://schemas.microsoft.com/office/drawing/2014/main" id="{C1E72655-CDCC-435E-8586-9139C7717B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2E6EA72-8645-42ED-A1C0-0E46F55777C6}"/>
              </a:ext>
            </a:extLst>
          </p:cNvPr>
          <p:cNvSpPr>
            <a:spLocks noGrp="1"/>
          </p:cNvSpPr>
          <p:nvPr>
            <p:ph type="sldNum" sz="quarter" idx="11"/>
          </p:nvPr>
        </p:nvSpPr>
        <p:spPr/>
        <p:txBody>
          <a:bodyPr/>
          <a:lstStyle/>
          <a:p>
            <a:fld id="{59395FB3-9C97-154F-86B2-7E381B951268}" type="slidenum">
              <a:rPr lang="en-US" smtClean="0"/>
              <a:pPr/>
              <a:t>28</a:t>
            </a:fld>
            <a:endParaRPr lang="en-US" dirty="0"/>
          </a:p>
        </p:txBody>
      </p:sp>
      <p:sp>
        <p:nvSpPr>
          <p:cNvPr id="29" name="Rectangle 28">
            <a:extLst>
              <a:ext uri="{FF2B5EF4-FFF2-40B4-BE49-F238E27FC236}">
                <a16:creationId xmlns:a16="http://schemas.microsoft.com/office/drawing/2014/main" id="{7CC84998-8EA8-46D7-8821-BF7CCD9EFEBD}"/>
              </a:ext>
            </a:extLst>
          </p:cNvPr>
          <p:cNvSpPr/>
          <p:nvPr/>
        </p:nvSpPr>
        <p:spPr bwMode="auto">
          <a:xfrm>
            <a:off x="457167"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Training data:</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6" name="Picture 5" descr="\documentclass{article}&#10;\usepackage{amsmath}&#10;\pagestyle{empty}&#10;\begin{document}&#10;&#10;$X_{test}$&#10;&#10;&#10;\end{document}" title="IguanaTex Bitmap Display">
            <a:extLst>
              <a:ext uri="{FF2B5EF4-FFF2-40B4-BE49-F238E27FC236}">
                <a16:creationId xmlns:a16="http://schemas.microsoft.com/office/drawing/2014/main" id="{80FA2CA4-CB56-4233-8030-C911FC569D46}"/>
              </a:ext>
            </a:extLst>
          </p:cNvPr>
          <p:cNvPicPr>
            <a:picLocks noChangeAspect="1"/>
          </p:cNvPicPr>
          <p:nvPr>
            <p:custDataLst>
              <p:tags r:id="rId1"/>
            </p:custDataLst>
          </p:nvPr>
        </p:nvPicPr>
        <p:blipFill>
          <a:blip r:embed="rId4"/>
          <a:stretch>
            <a:fillRect/>
          </a:stretch>
        </p:blipFill>
        <p:spPr>
          <a:xfrm>
            <a:off x="1190187" y="1678800"/>
            <a:ext cx="432762" cy="169448"/>
          </a:xfrm>
          <a:prstGeom prst="rect">
            <a:avLst/>
          </a:prstGeom>
        </p:spPr>
      </p:pic>
      <p:sp>
        <p:nvSpPr>
          <p:cNvPr id="31" name="TextBox 30">
            <a:extLst>
              <a:ext uri="{FF2B5EF4-FFF2-40B4-BE49-F238E27FC236}">
                <a16:creationId xmlns:a16="http://schemas.microsoft.com/office/drawing/2014/main" id="{A809C25E-D539-4708-829C-C61452549E1D}"/>
              </a:ext>
            </a:extLst>
          </p:cNvPr>
          <p:cNvSpPr txBox="1"/>
          <p:nvPr/>
        </p:nvSpPr>
        <p:spPr>
          <a:xfrm>
            <a:off x="319922" y="2198755"/>
            <a:ext cx="2021387"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Feed in the test samples:</a:t>
            </a:r>
            <a:endParaRPr lang="en-IE" sz="1400" dirty="0" err="1">
              <a:solidFill>
                <a:schemeClr val="bg1"/>
              </a:solidFill>
              <a:latin typeface="IBM Plex Sans" charset="0"/>
              <a:ea typeface="IBM Plex Sans" charset="0"/>
              <a:cs typeface="IBM Plex Sans" charset="0"/>
            </a:endParaRPr>
          </a:p>
        </p:txBody>
      </p:sp>
      <p:pic>
        <p:nvPicPr>
          <p:cNvPr id="16" name="Picture 15" descr="\documentclass{article}&#10;\usepackage{amsmath}&#10;\pagestyle{empty}&#10;\begin{document}&#10;&#10;&#10;$(\mathbf{x}_1, \mathbf{x}_2, ..., \mathbf{x}_m)$&#10;&#10;\end{document}" title="IguanaTex Bitmap Display">
            <a:extLst>
              <a:ext uri="{FF2B5EF4-FFF2-40B4-BE49-F238E27FC236}">
                <a16:creationId xmlns:a16="http://schemas.microsoft.com/office/drawing/2014/main" id="{7B1D20AD-55D0-4872-B82B-9B4DA260A71A}"/>
              </a:ext>
            </a:extLst>
          </p:cNvPr>
          <p:cNvPicPr>
            <a:picLocks noChangeAspect="1"/>
          </p:cNvPicPr>
          <p:nvPr>
            <p:custDataLst>
              <p:tags r:id="rId2"/>
            </p:custDataLst>
          </p:nvPr>
        </p:nvPicPr>
        <p:blipFill>
          <a:blip r:embed="rId5"/>
          <a:stretch>
            <a:fillRect/>
          </a:stretch>
        </p:blipFill>
        <p:spPr>
          <a:xfrm>
            <a:off x="2432740" y="2198755"/>
            <a:ext cx="1260495" cy="203581"/>
          </a:xfrm>
          <a:prstGeom prst="rect">
            <a:avLst/>
          </a:prstGeom>
        </p:spPr>
      </p:pic>
    </p:spTree>
    <p:extLst>
      <p:ext uri="{BB962C8B-B14F-4D97-AF65-F5344CB8AC3E}">
        <p14:creationId xmlns:p14="http://schemas.microsoft.com/office/powerpoint/2010/main" val="2220059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7E23-4E1F-44BE-8885-630C2F5C193B}"/>
              </a:ext>
            </a:extLst>
          </p:cNvPr>
          <p:cNvSpPr>
            <a:spLocks noGrp="1"/>
          </p:cNvSpPr>
          <p:nvPr>
            <p:ph type="title"/>
          </p:nvPr>
        </p:nvSpPr>
        <p:spPr/>
        <p:txBody>
          <a:bodyPr/>
          <a:lstStyle/>
          <a:p>
            <a:r>
              <a:rPr lang="en-US" dirty="0"/>
              <a:t>How do we assess our model?</a:t>
            </a:r>
            <a:endParaRPr lang="en-IE" dirty="0"/>
          </a:p>
        </p:txBody>
      </p:sp>
      <p:sp>
        <p:nvSpPr>
          <p:cNvPr id="4" name="Footer Placeholder 3">
            <a:extLst>
              <a:ext uri="{FF2B5EF4-FFF2-40B4-BE49-F238E27FC236}">
                <a16:creationId xmlns:a16="http://schemas.microsoft.com/office/drawing/2014/main" id="{C1E72655-CDCC-435E-8586-9139C7717B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2E6EA72-8645-42ED-A1C0-0E46F55777C6}"/>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
        <p:nvSpPr>
          <p:cNvPr id="28" name="Rectangle 27">
            <a:extLst>
              <a:ext uri="{FF2B5EF4-FFF2-40B4-BE49-F238E27FC236}">
                <a16:creationId xmlns:a16="http://schemas.microsoft.com/office/drawing/2014/main" id="{0611DD00-AC75-4308-AF73-CFF44C11AAC0}"/>
              </a:ext>
            </a:extLst>
          </p:cNvPr>
          <p:cNvSpPr/>
          <p:nvPr/>
        </p:nvSpPr>
        <p:spPr bwMode="auto">
          <a:xfrm>
            <a:off x="3224808"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Model:</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0" name="Picture 9" descr="\documentclass{article}&#10;\usepackage{amsmath}&#10;\pagestyle{empty}&#10;\begin{document}&#10;&#10;$f(X_{test}, \Theta^{\star}) = \hat{y}$&#10;&#10;&#10;\end{document}" title="IguanaTex Bitmap Display">
            <a:extLst>
              <a:ext uri="{FF2B5EF4-FFF2-40B4-BE49-F238E27FC236}">
                <a16:creationId xmlns:a16="http://schemas.microsoft.com/office/drawing/2014/main" id="{C57C5879-A861-4BCD-80CA-6D217813EED4}"/>
              </a:ext>
            </a:extLst>
          </p:cNvPr>
          <p:cNvPicPr>
            <a:picLocks noChangeAspect="1"/>
          </p:cNvPicPr>
          <p:nvPr>
            <p:custDataLst>
              <p:tags r:id="rId1"/>
            </p:custDataLst>
          </p:nvPr>
        </p:nvPicPr>
        <p:blipFill>
          <a:blip r:embed="rId6"/>
          <a:stretch>
            <a:fillRect/>
          </a:stretch>
        </p:blipFill>
        <p:spPr>
          <a:xfrm>
            <a:off x="3504342" y="1689029"/>
            <a:ext cx="1432382" cy="203581"/>
          </a:xfrm>
          <a:prstGeom prst="rect">
            <a:avLst/>
          </a:prstGeom>
        </p:spPr>
      </p:pic>
      <p:sp>
        <p:nvSpPr>
          <p:cNvPr id="29" name="Rectangle 28">
            <a:extLst>
              <a:ext uri="{FF2B5EF4-FFF2-40B4-BE49-F238E27FC236}">
                <a16:creationId xmlns:a16="http://schemas.microsoft.com/office/drawing/2014/main" id="{7CC84998-8EA8-46D7-8821-BF7CCD9EFEBD}"/>
              </a:ext>
            </a:extLst>
          </p:cNvPr>
          <p:cNvSpPr/>
          <p:nvPr/>
        </p:nvSpPr>
        <p:spPr bwMode="auto">
          <a:xfrm>
            <a:off x="457167"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Training data:</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6" name="Picture 5" descr="\documentclass{article}&#10;\usepackage{amsmath}&#10;\pagestyle{empty}&#10;\begin{document}&#10;&#10;$X_{test}$&#10;&#10;&#10;\end{document}" title="IguanaTex Bitmap Display">
            <a:extLst>
              <a:ext uri="{FF2B5EF4-FFF2-40B4-BE49-F238E27FC236}">
                <a16:creationId xmlns:a16="http://schemas.microsoft.com/office/drawing/2014/main" id="{80FA2CA4-CB56-4233-8030-C911FC569D46}"/>
              </a:ext>
            </a:extLst>
          </p:cNvPr>
          <p:cNvPicPr>
            <a:picLocks noChangeAspect="1"/>
          </p:cNvPicPr>
          <p:nvPr>
            <p:custDataLst>
              <p:tags r:id="rId2"/>
            </p:custDataLst>
          </p:nvPr>
        </p:nvPicPr>
        <p:blipFill>
          <a:blip r:embed="rId7"/>
          <a:stretch>
            <a:fillRect/>
          </a:stretch>
        </p:blipFill>
        <p:spPr>
          <a:xfrm>
            <a:off x="1190187" y="1678800"/>
            <a:ext cx="432762" cy="169448"/>
          </a:xfrm>
          <a:prstGeom prst="rect">
            <a:avLst/>
          </a:prstGeom>
        </p:spPr>
      </p:pic>
      <p:cxnSp>
        <p:nvCxnSpPr>
          <p:cNvPr id="35" name="Straight Arrow Connector 34">
            <a:extLst>
              <a:ext uri="{FF2B5EF4-FFF2-40B4-BE49-F238E27FC236}">
                <a16:creationId xmlns:a16="http://schemas.microsoft.com/office/drawing/2014/main" id="{0E124D38-3856-4C6C-95A3-907EC765D667}"/>
              </a:ext>
            </a:extLst>
          </p:cNvPr>
          <p:cNvCxnSpPr>
            <a:cxnSpLocks/>
            <a:stCxn id="29" idx="3"/>
            <a:endCxn id="28" idx="1"/>
          </p:cNvCxnSpPr>
          <p:nvPr/>
        </p:nvCxnSpPr>
        <p:spPr bwMode="auto">
          <a:xfrm>
            <a:off x="2465684" y="1678800"/>
            <a:ext cx="759124" cy="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21" name="Picture 20" descr="\documentclass{article}&#10;\usepackage{amsmath}&#10;\pagestyle{empty}&#10;\begin{document}&#10;&#10;$\Theta^{\star}$&#10;&#10;&#10;\end{document}" title="IguanaTex Bitmap Display">
            <a:extLst>
              <a:ext uri="{FF2B5EF4-FFF2-40B4-BE49-F238E27FC236}">
                <a16:creationId xmlns:a16="http://schemas.microsoft.com/office/drawing/2014/main" id="{7A03816F-B51F-4B05-B079-1C937C407A80}"/>
              </a:ext>
            </a:extLst>
          </p:cNvPr>
          <p:cNvPicPr>
            <a:picLocks noChangeAspect="1"/>
          </p:cNvPicPr>
          <p:nvPr>
            <p:custDataLst>
              <p:tags r:id="rId3"/>
            </p:custDataLst>
          </p:nvPr>
        </p:nvPicPr>
        <p:blipFill>
          <a:blip r:embed="rId8"/>
          <a:stretch>
            <a:fillRect/>
          </a:stretch>
        </p:blipFill>
        <p:spPr>
          <a:xfrm>
            <a:off x="4347696" y="2236241"/>
            <a:ext cx="224305" cy="147505"/>
          </a:xfrm>
          <a:prstGeom prst="rect">
            <a:avLst/>
          </a:prstGeom>
        </p:spPr>
      </p:pic>
      <p:sp>
        <p:nvSpPr>
          <p:cNvPr id="36" name="TextBox 35">
            <a:extLst>
              <a:ext uri="{FF2B5EF4-FFF2-40B4-BE49-F238E27FC236}">
                <a16:creationId xmlns:a16="http://schemas.microsoft.com/office/drawing/2014/main" id="{5645E0C6-7525-4D57-913A-CBA649D56B07}"/>
              </a:ext>
            </a:extLst>
          </p:cNvPr>
          <p:cNvSpPr txBox="1"/>
          <p:nvPr/>
        </p:nvSpPr>
        <p:spPr>
          <a:xfrm>
            <a:off x="2318400" y="2201406"/>
            <a:ext cx="1916913" cy="697307"/>
          </a:xfrm>
          <a:prstGeom prst="rect">
            <a:avLst/>
          </a:prstGeom>
          <a:noFill/>
        </p:spPr>
        <p:txBody>
          <a:bodyPr wrap="square" lIns="0" tIns="0" rIns="0" bIns="0" rtlCol="0">
            <a:spAutoFit/>
          </a:bodyPr>
          <a:lstStyle/>
          <a:p>
            <a:pPr algn="r">
              <a:lnSpc>
                <a:spcPct val="110000"/>
              </a:lnSpc>
              <a:spcBef>
                <a:spcPts val="1100"/>
              </a:spcBef>
            </a:pPr>
            <a:r>
              <a:rPr lang="en-US" sz="1400" dirty="0">
                <a:solidFill>
                  <a:schemeClr val="bg1"/>
                </a:solidFill>
                <a:latin typeface="IBM Plex Sans" charset="0"/>
                <a:ea typeface="IBM Plex Sans" charset="0"/>
                <a:cs typeface="IBM Plex Sans" charset="0"/>
              </a:rPr>
              <a:t>Use parameter values obtained in the optimization</a:t>
            </a:r>
            <a:endParaRPr lang="en-IE" sz="1400" dirty="0" err="1">
              <a:solidFill>
                <a:schemeClr val="bg1"/>
              </a:solidFill>
              <a:latin typeface="IBM Plex Sans" charset="0"/>
              <a:ea typeface="IBM Plex Sans" charset="0"/>
              <a:cs typeface="IBM Plex Sans" charset="0"/>
            </a:endParaRPr>
          </a:p>
        </p:txBody>
      </p:sp>
      <p:sp>
        <p:nvSpPr>
          <p:cNvPr id="37" name="TextBox 36">
            <a:extLst>
              <a:ext uri="{FF2B5EF4-FFF2-40B4-BE49-F238E27FC236}">
                <a16:creationId xmlns:a16="http://schemas.microsoft.com/office/drawing/2014/main" id="{DA6833C8-9C4E-4FB7-84B5-1DFD4D1DEE3C}"/>
              </a:ext>
            </a:extLst>
          </p:cNvPr>
          <p:cNvSpPr txBox="1"/>
          <p:nvPr/>
        </p:nvSpPr>
        <p:spPr>
          <a:xfrm>
            <a:off x="2154780" y="3077548"/>
            <a:ext cx="2074286"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Compute predicted labels</a:t>
            </a:r>
            <a:endParaRPr lang="en-IE" sz="1400" dirty="0" err="1">
              <a:solidFill>
                <a:schemeClr val="bg1"/>
              </a:solidFill>
              <a:latin typeface="IBM Plex Sans" charset="0"/>
              <a:ea typeface="IBM Plex Sans" charset="0"/>
              <a:cs typeface="IBM Plex Sans" charset="0"/>
            </a:endParaRPr>
          </a:p>
        </p:txBody>
      </p:sp>
      <p:pic>
        <p:nvPicPr>
          <p:cNvPr id="23" name="Picture 22" descr="\documentclass{article}&#10;\usepackage{amsmath}&#10;\pagestyle{empty}&#10;\begin{document}&#10;&#10;$(\hat{y}_1, \hat{y}_2, ..., \hat{y}_m)$&#10;&#10;&#10;\end{document}" title="IguanaTex Bitmap Display">
            <a:extLst>
              <a:ext uri="{FF2B5EF4-FFF2-40B4-BE49-F238E27FC236}">
                <a16:creationId xmlns:a16="http://schemas.microsoft.com/office/drawing/2014/main" id="{4F5E4927-9F26-4799-8EF5-D365D93916B4}"/>
              </a:ext>
            </a:extLst>
          </p:cNvPr>
          <p:cNvPicPr>
            <a:picLocks noChangeAspect="1"/>
          </p:cNvPicPr>
          <p:nvPr>
            <p:custDataLst>
              <p:tags r:id="rId4"/>
            </p:custDataLst>
          </p:nvPr>
        </p:nvPicPr>
        <p:blipFill>
          <a:blip r:embed="rId9"/>
          <a:stretch>
            <a:fillRect/>
          </a:stretch>
        </p:blipFill>
        <p:spPr>
          <a:xfrm>
            <a:off x="4343401" y="3088433"/>
            <a:ext cx="1189790" cy="203581"/>
          </a:xfrm>
          <a:prstGeom prst="rect">
            <a:avLst/>
          </a:prstGeom>
        </p:spPr>
      </p:pic>
    </p:spTree>
    <p:extLst>
      <p:ext uri="{BB962C8B-B14F-4D97-AF65-F5344CB8AC3E}">
        <p14:creationId xmlns:p14="http://schemas.microsoft.com/office/powerpoint/2010/main" val="2085395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CE75-7240-4FAC-A286-71EAE1F0690D}"/>
              </a:ext>
            </a:extLst>
          </p:cNvPr>
          <p:cNvSpPr>
            <a:spLocks noGrp="1"/>
          </p:cNvSpPr>
          <p:nvPr>
            <p:ph type="title"/>
          </p:nvPr>
        </p:nvSpPr>
        <p:spPr/>
        <p:txBody>
          <a:bodyPr/>
          <a:lstStyle/>
          <a:p>
            <a:r>
              <a:rPr lang="en-US" sz="2800" dirty="0"/>
              <a:t>Machine Learning</a:t>
            </a:r>
            <a:endParaRPr lang="en-IE" dirty="0"/>
          </a:p>
        </p:txBody>
      </p:sp>
      <p:sp>
        <p:nvSpPr>
          <p:cNvPr id="4" name="Footer Placeholder 3">
            <a:extLst>
              <a:ext uri="{FF2B5EF4-FFF2-40B4-BE49-F238E27FC236}">
                <a16:creationId xmlns:a16="http://schemas.microsoft.com/office/drawing/2014/main" id="{37BFBF24-347F-4EE0-BACC-69358A1538E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AC3F296B-0713-415A-BEAF-0FD38C8332CF}"/>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6" name="Oval 5">
            <a:extLst>
              <a:ext uri="{FF2B5EF4-FFF2-40B4-BE49-F238E27FC236}">
                <a16:creationId xmlns:a16="http://schemas.microsoft.com/office/drawing/2014/main" id="{53FA5C03-DF38-4DCF-9FC2-5F33A82B4284}"/>
              </a:ext>
            </a:extLst>
          </p:cNvPr>
          <p:cNvSpPr/>
          <p:nvPr/>
        </p:nvSpPr>
        <p:spPr bwMode="auto">
          <a:xfrm>
            <a:off x="865632" y="1210553"/>
            <a:ext cx="2145792" cy="1117346"/>
          </a:xfrm>
          <a:prstGeom prst="ellipse">
            <a:avLst/>
          </a:prstGeom>
          <a:solidFill>
            <a:schemeClr val="accent3">
              <a:lumMod val="20000"/>
              <a:lumOff val="80000"/>
            </a:schemeClr>
          </a:solidFill>
          <a:ln w="285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7" name="TextBox 6">
            <a:extLst>
              <a:ext uri="{FF2B5EF4-FFF2-40B4-BE49-F238E27FC236}">
                <a16:creationId xmlns:a16="http://schemas.microsoft.com/office/drawing/2014/main" id="{F182BA5D-2149-44A8-9761-DD8756248384}"/>
              </a:ext>
            </a:extLst>
          </p:cNvPr>
          <p:cNvSpPr txBox="1"/>
          <p:nvPr/>
        </p:nvSpPr>
        <p:spPr>
          <a:xfrm>
            <a:off x="1542240" y="1657560"/>
            <a:ext cx="743793"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Statistics</a:t>
            </a:r>
          </a:p>
        </p:txBody>
      </p:sp>
      <p:sp>
        <p:nvSpPr>
          <p:cNvPr id="8" name="Oval 7">
            <a:extLst>
              <a:ext uri="{FF2B5EF4-FFF2-40B4-BE49-F238E27FC236}">
                <a16:creationId xmlns:a16="http://schemas.microsoft.com/office/drawing/2014/main" id="{0A0035BF-1776-4AE0-9ED5-60BC1AC8C1FC}"/>
              </a:ext>
            </a:extLst>
          </p:cNvPr>
          <p:cNvSpPr/>
          <p:nvPr/>
        </p:nvSpPr>
        <p:spPr bwMode="auto">
          <a:xfrm>
            <a:off x="1030224" y="2128128"/>
            <a:ext cx="2145792" cy="1117346"/>
          </a:xfrm>
          <a:prstGeom prst="ellipse">
            <a:avLst/>
          </a:prstGeom>
          <a:noFill/>
          <a:ln w="285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9" name="TextBox 8">
            <a:extLst>
              <a:ext uri="{FF2B5EF4-FFF2-40B4-BE49-F238E27FC236}">
                <a16:creationId xmlns:a16="http://schemas.microsoft.com/office/drawing/2014/main" id="{A6B25503-5551-4DFB-8839-5DD90804A0B8}"/>
              </a:ext>
            </a:extLst>
          </p:cNvPr>
          <p:cNvSpPr txBox="1"/>
          <p:nvPr/>
        </p:nvSpPr>
        <p:spPr>
          <a:xfrm>
            <a:off x="1603200" y="2580851"/>
            <a:ext cx="1043555"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Mathematics</a:t>
            </a:r>
          </a:p>
        </p:txBody>
      </p:sp>
      <p:sp>
        <p:nvSpPr>
          <p:cNvPr id="10" name="Oval 9">
            <a:extLst>
              <a:ext uri="{FF2B5EF4-FFF2-40B4-BE49-F238E27FC236}">
                <a16:creationId xmlns:a16="http://schemas.microsoft.com/office/drawing/2014/main" id="{2CFF2A34-E028-4980-A410-8794AE44EB3E}"/>
              </a:ext>
            </a:extLst>
          </p:cNvPr>
          <p:cNvSpPr/>
          <p:nvPr/>
        </p:nvSpPr>
        <p:spPr bwMode="auto">
          <a:xfrm>
            <a:off x="5321808" y="2206631"/>
            <a:ext cx="2145792" cy="1117346"/>
          </a:xfrm>
          <a:prstGeom prst="ellipse">
            <a:avLst/>
          </a:prstGeom>
          <a:solidFill>
            <a:schemeClr val="accent3">
              <a:lumMod val="20000"/>
              <a:lumOff val="80000"/>
            </a:schemeClr>
          </a:solidFill>
          <a:ln w="285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1" name="TextBox 10">
            <a:extLst>
              <a:ext uri="{FF2B5EF4-FFF2-40B4-BE49-F238E27FC236}">
                <a16:creationId xmlns:a16="http://schemas.microsoft.com/office/drawing/2014/main" id="{AF760CA9-07F2-416B-9C6D-81E8B965EA1A}"/>
              </a:ext>
            </a:extLst>
          </p:cNvPr>
          <p:cNvSpPr txBox="1"/>
          <p:nvPr/>
        </p:nvSpPr>
        <p:spPr>
          <a:xfrm>
            <a:off x="5676084" y="2664211"/>
            <a:ext cx="1455527"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Computer science</a:t>
            </a:r>
          </a:p>
        </p:txBody>
      </p:sp>
      <p:sp>
        <p:nvSpPr>
          <p:cNvPr id="12" name="Oval 11">
            <a:extLst>
              <a:ext uri="{FF2B5EF4-FFF2-40B4-BE49-F238E27FC236}">
                <a16:creationId xmlns:a16="http://schemas.microsoft.com/office/drawing/2014/main" id="{CC361739-91AA-4D69-8303-EF610CAD60BF}"/>
              </a:ext>
            </a:extLst>
          </p:cNvPr>
          <p:cNvSpPr/>
          <p:nvPr/>
        </p:nvSpPr>
        <p:spPr bwMode="auto">
          <a:xfrm>
            <a:off x="2103120" y="2907447"/>
            <a:ext cx="2145792" cy="1117346"/>
          </a:xfrm>
          <a:prstGeom prst="ellipse">
            <a:avLst/>
          </a:prstGeom>
          <a:solidFill>
            <a:schemeClr val="accent3">
              <a:lumMod val="20000"/>
              <a:lumOff val="80000"/>
            </a:schemeClr>
          </a:solidFill>
          <a:ln w="285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3" name="TextBox 12">
            <a:extLst>
              <a:ext uri="{FF2B5EF4-FFF2-40B4-BE49-F238E27FC236}">
                <a16:creationId xmlns:a16="http://schemas.microsoft.com/office/drawing/2014/main" id="{B6C0BDEE-03CB-40F7-AAB8-019EF16DF4A7}"/>
              </a:ext>
            </a:extLst>
          </p:cNvPr>
          <p:cNvSpPr txBox="1"/>
          <p:nvPr/>
        </p:nvSpPr>
        <p:spPr>
          <a:xfrm>
            <a:off x="2481024" y="3374949"/>
            <a:ext cx="1526059"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Genetics/evolution</a:t>
            </a:r>
          </a:p>
        </p:txBody>
      </p:sp>
      <p:sp>
        <p:nvSpPr>
          <p:cNvPr id="14" name="Oval 13">
            <a:extLst>
              <a:ext uri="{FF2B5EF4-FFF2-40B4-BE49-F238E27FC236}">
                <a16:creationId xmlns:a16="http://schemas.microsoft.com/office/drawing/2014/main" id="{D7C52CA4-EE30-4D98-9D5E-4A1709D7D823}"/>
              </a:ext>
            </a:extLst>
          </p:cNvPr>
          <p:cNvSpPr/>
          <p:nvPr/>
        </p:nvSpPr>
        <p:spPr bwMode="auto">
          <a:xfrm>
            <a:off x="4064023" y="2956867"/>
            <a:ext cx="2145792" cy="1117346"/>
          </a:xfrm>
          <a:prstGeom prst="ellipse">
            <a:avLst/>
          </a:prstGeom>
          <a:noFill/>
          <a:ln w="285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5" name="TextBox 14">
            <a:extLst>
              <a:ext uri="{FF2B5EF4-FFF2-40B4-BE49-F238E27FC236}">
                <a16:creationId xmlns:a16="http://schemas.microsoft.com/office/drawing/2014/main" id="{75469C1D-3255-49C5-B5AD-2177938F9EE8}"/>
              </a:ext>
            </a:extLst>
          </p:cNvPr>
          <p:cNvSpPr txBox="1"/>
          <p:nvPr/>
        </p:nvSpPr>
        <p:spPr>
          <a:xfrm>
            <a:off x="4618711" y="3403874"/>
            <a:ext cx="110447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Neuroscience</a:t>
            </a:r>
          </a:p>
        </p:txBody>
      </p:sp>
      <p:sp>
        <p:nvSpPr>
          <p:cNvPr id="16" name="Oval 15">
            <a:extLst>
              <a:ext uri="{FF2B5EF4-FFF2-40B4-BE49-F238E27FC236}">
                <a16:creationId xmlns:a16="http://schemas.microsoft.com/office/drawing/2014/main" id="{6CBB1854-6569-4AC3-A92A-5ADBBF163C3E}"/>
              </a:ext>
            </a:extLst>
          </p:cNvPr>
          <p:cNvSpPr/>
          <p:nvPr/>
        </p:nvSpPr>
        <p:spPr bwMode="auto">
          <a:xfrm>
            <a:off x="5634503" y="1213950"/>
            <a:ext cx="2145792" cy="1117346"/>
          </a:xfrm>
          <a:prstGeom prst="ellipse">
            <a:avLst/>
          </a:prstGeom>
          <a:noFill/>
          <a:ln w="285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17" name="TextBox 16">
            <a:extLst>
              <a:ext uri="{FF2B5EF4-FFF2-40B4-BE49-F238E27FC236}">
                <a16:creationId xmlns:a16="http://schemas.microsoft.com/office/drawing/2014/main" id="{AAB1757B-B55D-4F43-941E-637399D88E63}"/>
              </a:ext>
            </a:extLst>
          </p:cNvPr>
          <p:cNvSpPr txBox="1"/>
          <p:nvPr/>
        </p:nvSpPr>
        <p:spPr>
          <a:xfrm>
            <a:off x="5830441" y="1651100"/>
            <a:ext cx="1771319"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Behavioral economics</a:t>
            </a:r>
          </a:p>
        </p:txBody>
      </p:sp>
      <p:sp>
        <p:nvSpPr>
          <p:cNvPr id="18" name="TextBox 17">
            <a:extLst>
              <a:ext uri="{FF2B5EF4-FFF2-40B4-BE49-F238E27FC236}">
                <a16:creationId xmlns:a16="http://schemas.microsoft.com/office/drawing/2014/main" id="{28AB4FC8-3475-44FA-B305-DC480DDDE4E6}"/>
              </a:ext>
            </a:extLst>
          </p:cNvPr>
          <p:cNvSpPr txBox="1"/>
          <p:nvPr/>
        </p:nvSpPr>
        <p:spPr>
          <a:xfrm>
            <a:off x="3123344" y="1930832"/>
            <a:ext cx="2354812" cy="382797"/>
          </a:xfrm>
          <a:prstGeom prst="rect">
            <a:avLst/>
          </a:prstGeom>
          <a:noFill/>
        </p:spPr>
        <p:txBody>
          <a:bodyPr wrap="none" lIns="0" tIns="0" rIns="0" bIns="0" rtlCol="0">
            <a:spAutoFit/>
          </a:bodyPr>
          <a:lstStyle/>
          <a:p>
            <a:pPr algn="l">
              <a:lnSpc>
                <a:spcPct val="110000"/>
              </a:lnSpc>
              <a:spcBef>
                <a:spcPts val="1100"/>
              </a:spcBef>
            </a:pPr>
            <a:r>
              <a:rPr lang="en-US" sz="2400" dirty="0">
                <a:solidFill>
                  <a:schemeClr val="accent1">
                    <a:lumMod val="60000"/>
                    <a:lumOff val="40000"/>
                  </a:schemeClr>
                </a:solidFill>
                <a:latin typeface="IBM Plex Sans" charset="0"/>
                <a:ea typeface="IBM Plex Sans" charset="0"/>
                <a:cs typeface="IBM Plex Sans" charset="0"/>
              </a:rPr>
              <a:t>Machine learning</a:t>
            </a:r>
          </a:p>
        </p:txBody>
      </p:sp>
      <p:sp>
        <p:nvSpPr>
          <p:cNvPr id="19" name="Oval 18">
            <a:extLst>
              <a:ext uri="{FF2B5EF4-FFF2-40B4-BE49-F238E27FC236}">
                <a16:creationId xmlns:a16="http://schemas.microsoft.com/office/drawing/2014/main" id="{9067DE0E-3F34-4B80-8D1B-1476B4814B04}"/>
              </a:ext>
            </a:extLst>
          </p:cNvPr>
          <p:cNvSpPr/>
          <p:nvPr/>
        </p:nvSpPr>
        <p:spPr bwMode="auto">
          <a:xfrm>
            <a:off x="2703695" y="963874"/>
            <a:ext cx="3126746" cy="2359356"/>
          </a:xfrm>
          <a:prstGeom prst="ellipse">
            <a:avLst/>
          </a:prstGeom>
          <a:noFill/>
          <a:ln w="28575">
            <a:solidFill>
              <a:schemeClr val="accent2"/>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0" name="TextBox 19">
            <a:extLst>
              <a:ext uri="{FF2B5EF4-FFF2-40B4-BE49-F238E27FC236}">
                <a16:creationId xmlns:a16="http://schemas.microsoft.com/office/drawing/2014/main" id="{9696601F-0E09-4BBA-A26C-88E323EEEE52}"/>
              </a:ext>
            </a:extLst>
          </p:cNvPr>
          <p:cNvSpPr txBox="1"/>
          <p:nvPr/>
        </p:nvSpPr>
        <p:spPr>
          <a:xfrm>
            <a:off x="968629" y="4253768"/>
            <a:ext cx="6749543" cy="318998"/>
          </a:xfrm>
          <a:prstGeom prst="rect">
            <a:avLst/>
          </a:prstGeom>
          <a:noFill/>
        </p:spPr>
        <p:txBody>
          <a:bodyPr wrap="square" lIns="0" tIns="0" rIns="0" bIns="0" rtlCol="0">
            <a:spAutoFit/>
          </a:bodyPr>
          <a:lstStyle/>
          <a:p>
            <a:pPr algn="ctr">
              <a:lnSpc>
                <a:spcPct val="110000"/>
              </a:lnSpc>
              <a:spcBef>
                <a:spcPts val="1100"/>
              </a:spcBef>
            </a:pPr>
            <a:r>
              <a:rPr lang="en-US" sz="2000" dirty="0">
                <a:solidFill>
                  <a:schemeClr val="accent3">
                    <a:lumMod val="75000"/>
                  </a:schemeClr>
                </a:solidFill>
                <a:latin typeface="IBM Plex Sans Light" panose="020B0403050203000203" pitchFamily="34" charset="0"/>
                <a:ea typeface="IBM Plex Sans" charset="0"/>
                <a:cs typeface="IBM Plex Sans" charset="0"/>
              </a:rPr>
              <a:t>“Learning patterns from data in order to draw inferences”</a:t>
            </a:r>
          </a:p>
        </p:txBody>
      </p:sp>
    </p:spTree>
    <p:extLst>
      <p:ext uri="{BB962C8B-B14F-4D97-AF65-F5344CB8AC3E}">
        <p14:creationId xmlns:p14="http://schemas.microsoft.com/office/powerpoint/2010/main" val="803441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7E23-4E1F-44BE-8885-630C2F5C193B}"/>
              </a:ext>
            </a:extLst>
          </p:cNvPr>
          <p:cNvSpPr>
            <a:spLocks noGrp="1"/>
          </p:cNvSpPr>
          <p:nvPr>
            <p:ph type="title"/>
          </p:nvPr>
        </p:nvSpPr>
        <p:spPr/>
        <p:txBody>
          <a:bodyPr/>
          <a:lstStyle/>
          <a:p>
            <a:r>
              <a:rPr lang="en-US" dirty="0"/>
              <a:t>How do we assess our model?</a:t>
            </a:r>
            <a:endParaRPr lang="en-IE" dirty="0"/>
          </a:p>
        </p:txBody>
      </p:sp>
      <p:sp>
        <p:nvSpPr>
          <p:cNvPr id="4" name="Footer Placeholder 3">
            <a:extLst>
              <a:ext uri="{FF2B5EF4-FFF2-40B4-BE49-F238E27FC236}">
                <a16:creationId xmlns:a16="http://schemas.microsoft.com/office/drawing/2014/main" id="{C1E72655-CDCC-435E-8586-9139C7717B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2E6EA72-8645-42ED-A1C0-0E46F55777C6}"/>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
        <p:nvSpPr>
          <p:cNvPr id="27" name="Rectangle 26">
            <a:extLst>
              <a:ext uri="{FF2B5EF4-FFF2-40B4-BE49-F238E27FC236}">
                <a16:creationId xmlns:a16="http://schemas.microsoft.com/office/drawing/2014/main" id="{0736E47B-B7D3-4893-ABEF-399E70161DE0}"/>
              </a:ext>
            </a:extLst>
          </p:cNvPr>
          <p:cNvSpPr/>
          <p:nvPr/>
        </p:nvSpPr>
        <p:spPr bwMode="auto">
          <a:xfrm>
            <a:off x="5992449" y="13863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Cost:</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3" name="Picture 12" descr="\documentclass{article}&#10;\usepackage{amsmath}&#10;\pagestyle{empty}&#10;\begin{document}&#10;&#10;&#10;$C(f(X_{test}, \Theta^{\star}), y)$&#10;&#10;\end{document}" title="IguanaTex Bitmap Display">
            <a:extLst>
              <a:ext uri="{FF2B5EF4-FFF2-40B4-BE49-F238E27FC236}">
                <a16:creationId xmlns:a16="http://schemas.microsoft.com/office/drawing/2014/main" id="{330CA367-0950-4F9D-87F5-BF2DC816B509}"/>
              </a:ext>
            </a:extLst>
          </p:cNvPr>
          <p:cNvPicPr>
            <a:picLocks noChangeAspect="1"/>
          </p:cNvPicPr>
          <p:nvPr>
            <p:custDataLst>
              <p:tags r:id="rId1"/>
            </p:custDataLst>
          </p:nvPr>
        </p:nvPicPr>
        <p:blipFill>
          <a:blip r:embed="rId5"/>
          <a:stretch>
            <a:fillRect/>
          </a:stretch>
        </p:blipFill>
        <p:spPr>
          <a:xfrm>
            <a:off x="6210421" y="1674894"/>
            <a:ext cx="1555504" cy="203581"/>
          </a:xfrm>
          <a:prstGeom prst="rect">
            <a:avLst/>
          </a:prstGeom>
        </p:spPr>
      </p:pic>
      <p:sp>
        <p:nvSpPr>
          <p:cNvPr id="28" name="Rectangle 27">
            <a:extLst>
              <a:ext uri="{FF2B5EF4-FFF2-40B4-BE49-F238E27FC236}">
                <a16:creationId xmlns:a16="http://schemas.microsoft.com/office/drawing/2014/main" id="{0611DD00-AC75-4308-AF73-CFF44C11AAC0}"/>
              </a:ext>
            </a:extLst>
          </p:cNvPr>
          <p:cNvSpPr/>
          <p:nvPr/>
        </p:nvSpPr>
        <p:spPr bwMode="auto">
          <a:xfrm>
            <a:off x="3224808"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Model:</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0" name="Picture 9" descr="\documentclass{article}&#10;\usepackage{amsmath}&#10;\pagestyle{empty}&#10;\begin{document}&#10;&#10;$f(X_{test}, \Theta^{\star}) = \hat{y}$&#10;&#10;&#10;\end{document}" title="IguanaTex Bitmap Display">
            <a:extLst>
              <a:ext uri="{FF2B5EF4-FFF2-40B4-BE49-F238E27FC236}">
                <a16:creationId xmlns:a16="http://schemas.microsoft.com/office/drawing/2014/main" id="{C57C5879-A861-4BCD-80CA-6D217813EED4}"/>
              </a:ext>
            </a:extLst>
          </p:cNvPr>
          <p:cNvPicPr>
            <a:picLocks noChangeAspect="1"/>
          </p:cNvPicPr>
          <p:nvPr>
            <p:custDataLst>
              <p:tags r:id="rId2"/>
            </p:custDataLst>
          </p:nvPr>
        </p:nvPicPr>
        <p:blipFill>
          <a:blip r:embed="rId6"/>
          <a:stretch>
            <a:fillRect/>
          </a:stretch>
        </p:blipFill>
        <p:spPr>
          <a:xfrm>
            <a:off x="3504342" y="1689029"/>
            <a:ext cx="1432382" cy="203581"/>
          </a:xfrm>
          <a:prstGeom prst="rect">
            <a:avLst/>
          </a:prstGeom>
        </p:spPr>
      </p:pic>
      <p:sp>
        <p:nvSpPr>
          <p:cNvPr id="29" name="Rectangle 28">
            <a:extLst>
              <a:ext uri="{FF2B5EF4-FFF2-40B4-BE49-F238E27FC236}">
                <a16:creationId xmlns:a16="http://schemas.microsoft.com/office/drawing/2014/main" id="{7CC84998-8EA8-46D7-8821-BF7CCD9EFEBD}"/>
              </a:ext>
            </a:extLst>
          </p:cNvPr>
          <p:cNvSpPr/>
          <p:nvPr/>
        </p:nvSpPr>
        <p:spPr bwMode="auto">
          <a:xfrm>
            <a:off x="457167" y="1389600"/>
            <a:ext cx="2008517" cy="57840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Training data:</a:t>
            </a: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6" name="Picture 5" descr="\documentclass{article}&#10;\usepackage{amsmath}&#10;\pagestyle{empty}&#10;\begin{document}&#10;&#10;$X_{test}$&#10;&#10;&#10;\end{document}" title="IguanaTex Bitmap Display">
            <a:extLst>
              <a:ext uri="{FF2B5EF4-FFF2-40B4-BE49-F238E27FC236}">
                <a16:creationId xmlns:a16="http://schemas.microsoft.com/office/drawing/2014/main" id="{80FA2CA4-CB56-4233-8030-C911FC569D46}"/>
              </a:ext>
            </a:extLst>
          </p:cNvPr>
          <p:cNvPicPr>
            <a:picLocks noChangeAspect="1"/>
          </p:cNvPicPr>
          <p:nvPr>
            <p:custDataLst>
              <p:tags r:id="rId3"/>
            </p:custDataLst>
          </p:nvPr>
        </p:nvPicPr>
        <p:blipFill>
          <a:blip r:embed="rId7"/>
          <a:stretch>
            <a:fillRect/>
          </a:stretch>
        </p:blipFill>
        <p:spPr>
          <a:xfrm>
            <a:off x="1190187" y="1678800"/>
            <a:ext cx="432762" cy="169448"/>
          </a:xfrm>
          <a:prstGeom prst="rect">
            <a:avLst/>
          </a:prstGeom>
        </p:spPr>
      </p:pic>
      <p:cxnSp>
        <p:nvCxnSpPr>
          <p:cNvPr id="35" name="Straight Arrow Connector 34">
            <a:extLst>
              <a:ext uri="{FF2B5EF4-FFF2-40B4-BE49-F238E27FC236}">
                <a16:creationId xmlns:a16="http://schemas.microsoft.com/office/drawing/2014/main" id="{0E124D38-3856-4C6C-95A3-907EC765D667}"/>
              </a:ext>
            </a:extLst>
          </p:cNvPr>
          <p:cNvCxnSpPr>
            <a:cxnSpLocks/>
            <a:stCxn id="29" idx="3"/>
            <a:endCxn id="28" idx="1"/>
          </p:cNvCxnSpPr>
          <p:nvPr/>
        </p:nvCxnSpPr>
        <p:spPr bwMode="auto">
          <a:xfrm>
            <a:off x="2465684" y="1678800"/>
            <a:ext cx="759124" cy="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66E44FAE-66EA-4EE8-A587-38626E23111C}"/>
              </a:ext>
            </a:extLst>
          </p:cNvPr>
          <p:cNvCxnSpPr>
            <a:cxnSpLocks/>
            <a:stCxn id="28" idx="3"/>
            <a:endCxn id="27" idx="1"/>
          </p:cNvCxnSpPr>
          <p:nvPr/>
        </p:nvCxnSpPr>
        <p:spPr bwMode="auto">
          <a:xfrm flipV="1">
            <a:off x="5233325" y="1675500"/>
            <a:ext cx="759124" cy="330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809C25E-D539-4708-829C-C61452549E1D}"/>
              </a:ext>
            </a:extLst>
          </p:cNvPr>
          <p:cNvSpPr txBox="1"/>
          <p:nvPr/>
        </p:nvSpPr>
        <p:spPr>
          <a:xfrm>
            <a:off x="6000723" y="2198755"/>
            <a:ext cx="2008518" cy="697307"/>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Evaluate the cost and assess whether it is good or not</a:t>
            </a:r>
            <a:endParaRPr lang="en-IE" sz="1400" dirty="0" err="1">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86409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FC6AD-839E-43C6-9C58-D7C5C045CB3E}"/>
              </a:ext>
            </a:extLst>
          </p:cNvPr>
          <p:cNvSpPr>
            <a:spLocks noGrp="1"/>
          </p:cNvSpPr>
          <p:nvPr>
            <p:ph type="title"/>
          </p:nvPr>
        </p:nvSpPr>
        <p:spPr/>
        <p:txBody>
          <a:bodyPr/>
          <a:lstStyle/>
          <a:p>
            <a:r>
              <a:rPr lang="en-US" dirty="0"/>
              <a:t>Choosing the right model</a:t>
            </a:r>
            <a:endParaRPr lang="en-IE" dirty="0"/>
          </a:p>
        </p:txBody>
      </p:sp>
      <p:sp>
        <p:nvSpPr>
          <p:cNvPr id="3" name="Text Placeholder 2">
            <a:extLst>
              <a:ext uri="{FF2B5EF4-FFF2-40B4-BE49-F238E27FC236}">
                <a16:creationId xmlns:a16="http://schemas.microsoft.com/office/drawing/2014/main" id="{CAE72F47-513B-45C8-9E74-62AECA4C35EF}"/>
              </a:ext>
            </a:extLst>
          </p:cNvPr>
          <p:cNvSpPr>
            <a:spLocks noGrp="1"/>
          </p:cNvSpPr>
          <p:nvPr>
            <p:ph type="body" sz="quarter" idx="12"/>
          </p:nvPr>
        </p:nvSpPr>
        <p:spPr>
          <a:xfrm>
            <a:off x="219456" y="1243584"/>
            <a:ext cx="8705269" cy="491616"/>
          </a:xfrm>
        </p:spPr>
        <p:txBody>
          <a:bodyPr/>
          <a:lstStyle/>
          <a:p>
            <a:r>
              <a:rPr lang="en-US" sz="1400" dirty="0"/>
              <a:t>Generalization: how well will our model perform on unseen data?</a:t>
            </a:r>
            <a:endParaRPr lang="en-IE" dirty="0"/>
          </a:p>
        </p:txBody>
      </p:sp>
      <p:sp>
        <p:nvSpPr>
          <p:cNvPr id="4" name="Footer Placeholder 3">
            <a:extLst>
              <a:ext uri="{FF2B5EF4-FFF2-40B4-BE49-F238E27FC236}">
                <a16:creationId xmlns:a16="http://schemas.microsoft.com/office/drawing/2014/main" id="{CDA65B98-FCA4-4B89-A6B4-8B43F06E9143}"/>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C440DBAA-7E31-46AE-B2AA-F355B3952A34}"/>
              </a:ext>
            </a:extLst>
          </p:cNvPr>
          <p:cNvSpPr>
            <a:spLocks noGrp="1"/>
          </p:cNvSpPr>
          <p:nvPr>
            <p:ph type="sldNum" sz="quarter" idx="11"/>
          </p:nvPr>
        </p:nvSpPr>
        <p:spPr/>
        <p:txBody>
          <a:bodyPr/>
          <a:lstStyle/>
          <a:p>
            <a:fld id="{59395FB3-9C97-154F-86B2-7E381B951268}" type="slidenum">
              <a:rPr lang="en-US" smtClean="0"/>
              <a:pPr/>
              <a:t>31</a:t>
            </a:fld>
            <a:endParaRPr lang="en-US" dirty="0"/>
          </a:p>
        </p:txBody>
      </p:sp>
      <p:cxnSp>
        <p:nvCxnSpPr>
          <p:cNvPr id="6" name="Straight Arrow Connector 5">
            <a:extLst>
              <a:ext uri="{FF2B5EF4-FFF2-40B4-BE49-F238E27FC236}">
                <a16:creationId xmlns:a16="http://schemas.microsoft.com/office/drawing/2014/main" id="{73941946-E016-422B-BF30-368D64CC3630}"/>
              </a:ext>
            </a:extLst>
          </p:cNvPr>
          <p:cNvCxnSpPr>
            <a:cxnSpLocks/>
          </p:cNvCxnSpPr>
          <p:nvPr/>
        </p:nvCxnSpPr>
        <p:spPr bwMode="auto">
          <a:xfrm flipV="1">
            <a:off x="925302" y="1902150"/>
            <a:ext cx="0" cy="1776397"/>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522474E9-D13F-4F7B-9A91-255360D0B92A}"/>
              </a:ext>
            </a:extLst>
          </p:cNvPr>
          <p:cNvCxnSpPr>
            <a:cxnSpLocks/>
          </p:cNvCxnSpPr>
          <p:nvPr/>
        </p:nvCxnSpPr>
        <p:spPr bwMode="auto">
          <a:xfrm>
            <a:off x="930264" y="3676851"/>
            <a:ext cx="2185587"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BA070AFD-EAE8-4AB6-BEF1-00E1FADA7794}"/>
              </a:ext>
            </a:extLst>
          </p:cNvPr>
          <p:cNvSpPr/>
          <p:nvPr/>
        </p:nvSpPr>
        <p:spPr bwMode="auto">
          <a:xfrm>
            <a:off x="1392434" y="222214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1" name="Oval 10">
            <a:extLst>
              <a:ext uri="{FF2B5EF4-FFF2-40B4-BE49-F238E27FC236}">
                <a16:creationId xmlns:a16="http://schemas.microsoft.com/office/drawing/2014/main" id="{70821AF4-2514-4241-BF8A-9C0F9350D557}"/>
              </a:ext>
            </a:extLst>
          </p:cNvPr>
          <p:cNvSpPr/>
          <p:nvPr/>
        </p:nvSpPr>
        <p:spPr bwMode="auto">
          <a:xfrm>
            <a:off x="1487848" y="240567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2" name="Oval 11">
            <a:extLst>
              <a:ext uri="{FF2B5EF4-FFF2-40B4-BE49-F238E27FC236}">
                <a16:creationId xmlns:a16="http://schemas.microsoft.com/office/drawing/2014/main" id="{9993FD71-1214-478F-9322-B01590FE0C95}"/>
              </a:ext>
            </a:extLst>
          </p:cNvPr>
          <p:cNvSpPr/>
          <p:nvPr/>
        </p:nvSpPr>
        <p:spPr bwMode="auto">
          <a:xfrm>
            <a:off x="1739069" y="199952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3" name="Oval 12">
            <a:extLst>
              <a:ext uri="{FF2B5EF4-FFF2-40B4-BE49-F238E27FC236}">
                <a16:creationId xmlns:a16="http://schemas.microsoft.com/office/drawing/2014/main" id="{3FF4A4AF-4012-46EC-BA24-636E08783CA7}"/>
              </a:ext>
            </a:extLst>
          </p:cNvPr>
          <p:cNvSpPr/>
          <p:nvPr/>
        </p:nvSpPr>
        <p:spPr bwMode="auto">
          <a:xfrm>
            <a:off x="1407561" y="2754809"/>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B295496A-8950-4F4E-8B5F-2ED9BAF54A0E}"/>
              </a:ext>
            </a:extLst>
          </p:cNvPr>
          <p:cNvSpPr/>
          <p:nvPr/>
        </p:nvSpPr>
        <p:spPr bwMode="auto">
          <a:xfrm>
            <a:off x="1859606" y="2263282"/>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6" name="Oval 15">
            <a:extLst>
              <a:ext uri="{FF2B5EF4-FFF2-40B4-BE49-F238E27FC236}">
                <a16:creationId xmlns:a16="http://schemas.microsoft.com/office/drawing/2014/main" id="{CB8878C8-D117-4ABB-BDC0-C9077AD0C826}"/>
              </a:ext>
            </a:extLst>
          </p:cNvPr>
          <p:cNvSpPr/>
          <p:nvPr/>
        </p:nvSpPr>
        <p:spPr bwMode="auto">
          <a:xfrm>
            <a:off x="1716250" y="2743611"/>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7" name="Oval 16">
            <a:extLst>
              <a:ext uri="{FF2B5EF4-FFF2-40B4-BE49-F238E27FC236}">
                <a16:creationId xmlns:a16="http://schemas.microsoft.com/office/drawing/2014/main" id="{F11C6709-61E7-48BB-BF66-AF2B9EB11D3C}"/>
              </a:ext>
            </a:extLst>
          </p:cNvPr>
          <p:cNvSpPr/>
          <p:nvPr/>
        </p:nvSpPr>
        <p:spPr bwMode="auto">
          <a:xfrm>
            <a:off x="2188425" y="3121327"/>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8" name="Oval 17">
            <a:extLst>
              <a:ext uri="{FF2B5EF4-FFF2-40B4-BE49-F238E27FC236}">
                <a16:creationId xmlns:a16="http://schemas.microsoft.com/office/drawing/2014/main" id="{881E47A6-3010-4CAD-8F33-1709837EA18F}"/>
              </a:ext>
            </a:extLst>
          </p:cNvPr>
          <p:cNvSpPr/>
          <p:nvPr/>
        </p:nvSpPr>
        <p:spPr bwMode="auto">
          <a:xfrm>
            <a:off x="2502750" y="3025698"/>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9" name="Oval 18">
            <a:extLst>
              <a:ext uri="{FF2B5EF4-FFF2-40B4-BE49-F238E27FC236}">
                <a16:creationId xmlns:a16="http://schemas.microsoft.com/office/drawing/2014/main" id="{F496AB3C-8CD2-4909-9A1E-85BDD6B0BD62}"/>
              </a:ext>
            </a:extLst>
          </p:cNvPr>
          <p:cNvSpPr/>
          <p:nvPr/>
        </p:nvSpPr>
        <p:spPr bwMode="auto">
          <a:xfrm>
            <a:off x="2442006" y="3258508"/>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0" name="Oval 19">
            <a:extLst>
              <a:ext uri="{FF2B5EF4-FFF2-40B4-BE49-F238E27FC236}">
                <a16:creationId xmlns:a16="http://schemas.microsoft.com/office/drawing/2014/main" id="{31744CB5-039B-4E64-BDB9-9283AAD06CF5}"/>
              </a:ext>
            </a:extLst>
          </p:cNvPr>
          <p:cNvSpPr/>
          <p:nvPr/>
        </p:nvSpPr>
        <p:spPr bwMode="auto">
          <a:xfrm>
            <a:off x="2581287" y="2768167"/>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1" name="Oval 20">
            <a:extLst>
              <a:ext uri="{FF2B5EF4-FFF2-40B4-BE49-F238E27FC236}">
                <a16:creationId xmlns:a16="http://schemas.microsoft.com/office/drawing/2014/main" id="{F07A6C2C-FA08-492D-ADA5-0F7B5C0F5411}"/>
              </a:ext>
            </a:extLst>
          </p:cNvPr>
          <p:cNvSpPr/>
          <p:nvPr/>
        </p:nvSpPr>
        <p:spPr bwMode="auto">
          <a:xfrm>
            <a:off x="2214687" y="3374424"/>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cxnSp>
        <p:nvCxnSpPr>
          <p:cNvPr id="22" name="Straight Connector 21">
            <a:extLst>
              <a:ext uri="{FF2B5EF4-FFF2-40B4-BE49-F238E27FC236}">
                <a16:creationId xmlns:a16="http://schemas.microsoft.com/office/drawing/2014/main" id="{D69D1C47-4709-4967-9F6B-087627BF9A92}"/>
              </a:ext>
            </a:extLst>
          </p:cNvPr>
          <p:cNvCxnSpPr>
            <a:cxnSpLocks/>
          </p:cNvCxnSpPr>
          <p:nvPr/>
        </p:nvCxnSpPr>
        <p:spPr bwMode="auto">
          <a:xfrm flipH="1">
            <a:off x="1500084" y="2029575"/>
            <a:ext cx="1217716" cy="1475625"/>
          </a:xfrm>
          <a:prstGeom prst="lin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cxnSp>
      <p:sp>
        <p:nvSpPr>
          <p:cNvPr id="26" name="TextBox 25">
            <a:extLst>
              <a:ext uri="{FF2B5EF4-FFF2-40B4-BE49-F238E27FC236}">
                <a16:creationId xmlns:a16="http://schemas.microsoft.com/office/drawing/2014/main" id="{D924E50F-CACC-4FC5-8AE5-52917B549CD3}"/>
              </a:ext>
            </a:extLst>
          </p:cNvPr>
          <p:cNvSpPr txBox="1"/>
          <p:nvPr/>
        </p:nvSpPr>
        <p:spPr>
          <a:xfrm>
            <a:off x="1323764" y="3841771"/>
            <a:ext cx="1303242"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Training dataset</a:t>
            </a:r>
            <a:endParaRPr lang="en-IE" sz="1400" dirty="0" err="1">
              <a:solidFill>
                <a:schemeClr val="bg1"/>
              </a:solidFill>
              <a:latin typeface="IBM Plex Sans" charset="0"/>
              <a:ea typeface="IBM Plex Sans" charset="0"/>
              <a:cs typeface="IBM Plex Sans" charset="0"/>
            </a:endParaRPr>
          </a:p>
        </p:txBody>
      </p:sp>
      <p:cxnSp>
        <p:nvCxnSpPr>
          <p:cNvPr id="27" name="Straight Arrow Connector 26">
            <a:extLst>
              <a:ext uri="{FF2B5EF4-FFF2-40B4-BE49-F238E27FC236}">
                <a16:creationId xmlns:a16="http://schemas.microsoft.com/office/drawing/2014/main" id="{6CE5BA01-D8CD-4B7F-A62E-5250BFAB8732}"/>
              </a:ext>
            </a:extLst>
          </p:cNvPr>
          <p:cNvCxnSpPr>
            <a:cxnSpLocks/>
          </p:cNvCxnSpPr>
          <p:nvPr/>
        </p:nvCxnSpPr>
        <p:spPr bwMode="auto">
          <a:xfrm flipV="1">
            <a:off x="4436852" y="1900454"/>
            <a:ext cx="0" cy="1776397"/>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B36169E-6CDB-4480-BB22-D2A4D0717E42}"/>
              </a:ext>
            </a:extLst>
          </p:cNvPr>
          <p:cNvCxnSpPr>
            <a:cxnSpLocks/>
          </p:cNvCxnSpPr>
          <p:nvPr/>
        </p:nvCxnSpPr>
        <p:spPr bwMode="auto">
          <a:xfrm>
            <a:off x="4441814" y="3675155"/>
            <a:ext cx="2185587"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194B7A4E-F516-4911-BFF0-CB486FE745A0}"/>
              </a:ext>
            </a:extLst>
          </p:cNvPr>
          <p:cNvSpPr/>
          <p:nvPr/>
        </p:nvSpPr>
        <p:spPr bwMode="auto">
          <a:xfrm>
            <a:off x="5268495" y="2329682"/>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5" name="Oval 34">
            <a:extLst>
              <a:ext uri="{FF2B5EF4-FFF2-40B4-BE49-F238E27FC236}">
                <a16:creationId xmlns:a16="http://schemas.microsoft.com/office/drawing/2014/main" id="{4E582D86-6813-4389-909A-1BC23B724F03}"/>
              </a:ext>
            </a:extLst>
          </p:cNvPr>
          <p:cNvSpPr/>
          <p:nvPr/>
        </p:nvSpPr>
        <p:spPr bwMode="auto">
          <a:xfrm>
            <a:off x="4988775" y="2733057"/>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6" name="Oval 35">
            <a:extLst>
              <a:ext uri="{FF2B5EF4-FFF2-40B4-BE49-F238E27FC236}">
                <a16:creationId xmlns:a16="http://schemas.microsoft.com/office/drawing/2014/main" id="{D7166E44-259C-45FF-85C1-6AC211B7A211}"/>
              </a:ext>
            </a:extLst>
          </p:cNvPr>
          <p:cNvSpPr/>
          <p:nvPr/>
        </p:nvSpPr>
        <p:spPr bwMode="auto">
          <a:xfrm>
            <a:off x="5725375" y="3037081"/>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7" name="Oval 36">
            <a:extLst>
              <a:ext uri="{FF2B5EF4-FFF2-40B4-BE49-F238E27FC236}">
                <a16:creationId xmlns:a16="http://schemas.microsoft.com/office/drawing/2014/main" id="{8571EE15-0D99-4A8E-8616-3C45E08D9B1B}"/>
              </a:ext>
            </a:extLst>
          </p:cNvPr>
          <p:cNvSpPr/>
          <p:nvPr/>
        </p:nvSpPr>
        <p:spPr bwMode="auto">
          <a:xfrm>
            <a:off x="5950800" y="3144652"/>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9" name="Oval 38">
            <a:extLst>
              <a:ext uri="{FF2B5EF4-FFF2-40B4-BE49-F238E27FC236}">
                <a16:creationId xmlns:a16="http://schemas.microsoft.com/office/drawing/2014/main" id="{AC700E92-5355-4981-9D39-CAE4B967B706}"/>
              </a:ext>
            </a:extLst>
          </p:cNvPr>
          <p:cNvSpPr/>
          <p:nvPr/>
        </p:nvSpPr>
        <p:spPr bwMode="auto">
          <a:xfrm>
            <a:off x="6010287" y="2766471"/>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cxnSp>
        <p:nvCxnSpPr>
          <p:cNvPr id="41" name="Straight Connector 40">
            <a:extLst>
              <a:ext uri="{FF2B5EF4-FFF2-40B4-BE49-F238E27FC236}">
                <a16:creationId xmlns:a16="http://schemas.microsoft.com/office/drawing/2014/main" id="{F087D134-6FE9-41B3-B9B4-7BF7CA262B0B}"/>
              </a:ext>
            </a:extLst>
          </p:cNvPr>
          <p:cNvCxnSpPr>
            <a:cxnSpLocks/>
          </p:cNvCxnSpPr>
          <p:nvPr/>
        </p:nvCxnSpPr>
        <p:spPr bwMode="auto">
          <a:xfrm flipH="1">
            <a:off x="5011634" y="2027879"/>
            <a:ext cx="1217716" cy="1475625"/>
          </a:xfrm>
          <a:prstGeom prst="lin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cxnSp>
      <p:sp>
        <p:nvSpPr>
          <p:cNvPr id="42" name="TextBox 41">
            <a:extLst>
              <a:ext uri="{FF2B5EF4-FFF2-40B4-BE49-F238E27FC236}">
                <a16:creationId xmlns:a16="http://schemas.microsoft.com/office/drawing/2014/main" id="{C9EB2628-6748-408B-91BA-D237D3B3C3FF}"/>
              </a:ext>
            </a:extLst>
          </p:cNvPr>
          <p:cNvSpPr txBox="1"/>
          <p:nvPr/>
        </p:nvSpPr>
        <p:spPr>
          <a:xfrm>
            <a:off x="4835314" y="3840075"/>
            <a:ext cx="1000274"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Test dataset</a:t>
            </a:r>
            <a:endParaRPr lang="en-IE" sz="1400" dirty="0" err="1">
              <a:solidFill>
                <a:schemeClr val="bg1"/>
              </a:solidFill>
              <a:latin typeface="IBM Plex Sans" charset="0"/>
              <a:ea typeface="IBM Plex Sans" charset="0"/>
              <a:cs typeface="IBM Plex Sans" charset="0"/>
            </a:endParaRPr>
          </a:p>
        </p:txBody>
      </p:sp>
      <p:sp>
        <p:nvSpPr>
          <p:cNvPr id="43" name="Oval 42">
            <a:extLst>
              <a:ext uri="{FF2B5EF4-FFF2-40B4-BE49-F238E27FC236}">
                <a16:creationId xmlns:a16="http://schemas.microsoft.com/office/drawing/2014/main" id="{197921C5-134E-4382-9C26-813AE48D7EB5}"/>
              </a:ext>
            </a:extLst>
          </p:cNvPr>
          <p:cNvSpPr/>
          <p:nvPr/>
        </p:nvSpPr>
        <p:spPr bwMode="auto">
          <a:xfrm>
            <a:off x="1135988" y="246744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44" name="Oval 43">
            <a:extLst>
              <a:ext uri="{FF2B5EF4-FFF2-40B4-BE49-F238E27FC236}">
                <a16:creationId xmlns:a16="http://schemas.microsoft.com/office/drawing/2014/main" id="{44D37829-FA23-4E3E-A4F1-C68522875666}"/>
              </a:ext>
            </a:extLst>
          </p:cNvPr>
          <p:cNvSpPr/>
          <p:nvPr/>
        </p:nvSpPr>
        <p:spPr bwMode="auto">
          <a:xfrm>
            <a:off x="2701874" y="3269733"/>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45" name="Oval 44">
            <a:extLst>
              <a:ext uri="{FF2B5EF4-FFF2-40B4-BE49-F238E27FC236}">
                <a16:creationId xmlns:a16="http://schemas.microsoft.com/office/drawing/2014/main" id="{F61BDABE-2EF2-4FEC-B943-63544F4EC222}"/>
              </a:ext>
            </a:extLst>
          </p:cNvPr>
          <p:cNvSpPr/>
          <p:nvPr/>
        </p:nvSpPr>
        <p:spPr bwMode="auto">
          <a:xfrm>
            <a:off x="2767281" y="2986095"/>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4" name="Oval 33">
            <a:extLst>
              <a:ext uri="{FF2B5EF4-FFF2-40B4-BE49-F238E27FC236}">
                <a16:creationId xmlns:a16="http://schemas.microsoft.com/office/drawing/2014/main" id="{F0ED4E79-3498-43AF-BE56-8204FA73328D}"/>
              </a:ext>
            </a:extLst>
          </p:cNvPr>
          <p:cNvSpPr/>
          <p:nvPr/>
        </p:nvSpPr>
        <p:spPr bwMode="auto">
          <a:xfrm>
            <a:off x="5620492" y="2240422"/>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043583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DD0E-9141-4951-BA55-A9CBEAD41FED}"/>
              </a:ext>
            </a:extLst>
          </p:cNvPr>
          <p:cNvSpPr>
            <a:spLocks noGrp="1"/>
          </p:cNvSpPr>
          <p:nvPr>
            <p:ph type="title"/>
          </p:nvPr>
        </p:nvSpPr>
        <p:spPr/>
        <p:txBody>
          <a:bodyPr/>
          <a:lstStyle/>
          <a:p>
            <a:r>
              <a:rPr lang="en-US" dirty="0"/>
              <a:t>Choosing the right model</a:t>
            </a:r>
            <a:endParaRPr lang="en-IE" dirty="0"/>
          </a:p>
        </p:txBody>
      </p:sp>
      <p:sp>
        <p:nvSpPr>
          <p:cNvPr id="3" name="Text Placeholder 2">
            <a:extLst>
              <a:ext uri="{FF2B5EF4-FFF2-40B4-BE49-F238E27FC236}">
                <a16:creationId xmlns:a16="http://schemas.microsoft.com/office/drawing/2014/main" id="{FECBAE1D-3234-4553-BBE5-2666FBA31CE8}"/>
              </a:ext>
            </a:extLst>
          </p:cNvPr>
          <p:cNvSpPr>
            <a:spLocks noGrp="1"/>
          </p:cNvSpPr>
          <p:nvPr>
            <p:ph type="body" sz="quarter" idx="12"/>
          </p:nvPr>
        </p:nvSpPr>
        <p:spPr/>
        <p:txBody>
          <a:bodyPr/>
          <a:lstStyle/>
          <a:p>
            <a:r>
              <a:rPr lang="en-US" sz="1400" dirty="0"/>
              <a:t>Generalization: how well will our model perform…</a:t>
            </a:r>
            <a:endParaRPr lang="en-IE" dirty="0"/>
          </a:p>
        </p:txBody>
      </p:sp>
      <p:sp>
        <p:nvSpPr>
          <p:cNvPr id="4" name="Footer Placeholder 3">
            <a:extLst>
              <a:ext uri="{FF2B5EF4-FFF2-40B4-BE49-F238E27FC236}">
                <a16:creationId xmlns:a16="http://schemas.microsoft.com/office/drawing/2014/main" id="{BC3E960B-76F6-45D8-8BF3-9D03E2608539}"/>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59546A8E-B249-4A3E-816E-F6E27D219022}"/>
              </a:ext>
            </a:extLst>
          </p:cNvPr>
          <p:cNvSpPr>
            <a:spLocks noGrp="1"/>
          </p:cNvSpPr>
          <p:nvPr>
            <p:ph type="sldNum" sz="quarter" idx="11"/>
          </p:nvPr>
        </p:nvSpPr>
        <p:spPr/>
        <p:txBody>
          <a:bodyPr/>
          <a:lstStyle/>
          <a:p>
            <a:fld id="{59395FB3-9C97-154F-86B2-7E381B951268}" type="slidenum">
              <a:rPr lang="en-US" smtClean="0"/>
              <a:pPr/>
              <a:t>32</a:t>
            </a:fld>
            <a:endParaRPr lang="en-US" dirty="0"/>
          </a:p>
        </p:txBody>
      </p:sp>
      <p:sp>
        <p:nvSpPr>
          <p:cNvPr id="12" name="TextBox 11">
            <a:extLst>
              <a:ext uri="{FF2B5EF4-FFF2-40B4-BE49-F238E27FC236}">
                <a16:creationId xmlns:a16="http://schemas.microsoft.com/office/drawing/2014/main" id="{13055DA1-B054-4196-B8ED-DD5A390557ED}"/>
              </a:ext>
            </a:extLst>
          </p:cNvPr>
          <p:cNvSpPr txBox="1"/>
          <p:nvPr/>
        </p:nvSpPr>
        <p:spPr>
          <a:xfrm>
            <a:off x="4572000" y="2132424"/>
            <a:ext cx="21320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VS</a:t>
            </a:r>
            <a:endParaRPr lang="en-IE" sz="1400" dirty="0" err="1">
              <a:solidFill>
                <a:schemeClr val="bg1"/>
              </a:solidFill>
              <a:latin typeface="IBM Plex Sans" charset="0"/>
              <a:ea typeface="IBM Plex Sans" charset="0"/>
              <a:cs typeface="IBM Plex Sans" charset="0"/>
            </a:endParaRPr>
          </a:p>
        </p:txBody>
      </p:sp>
      <p:pic>
        <p:nvPicPr>
          <p:cNvPr id="14" name="Picture 13" descr="A cat sitting on a ledge&#10;&#10;Description automatically generated with medium confidence">
            <a:extLst>
              <a:ext uri="{FF2B5EF4-FFF2-40B4-BE49-F238E27FC236}">
                <a16:creationId xmlns:a16="http://schemas.microsoft.com/office/drawing/2014/main" id="{D1FE2639-9569-43F3-9CA6-780380A93A9D}"/>
              </a:ext>
            </a:extLst>
          </p:cNvPr>
          <p:cNvPicPr>
            <a:picLocks noChangeAspect="1"/>
          </p:cNvPicPr>
          <p:nvPr/>
        </p:nvPicPr>
        <p:blipFill>
          <a:blip r:embed="rId2"/>
          <a:stretch>
            <a:fillRect/>
          </a:stretch>
        </p:blipFill>
        <p:spPr>
          <a:xfrm>
            <a:off x="2217420" y="1604010"/>
            <a:ext cx="1658112" cy="1243584"/>
          </a:xfrm>
          <a:prstGeom prst="rect">
            <a:avLst/>
          </a:prstGeom>
        </p:spPr>
      </p:pic>
      <p:pic>
        <p:nvPicPr>
          <p:cNvPr id="16" name="Picture 15" descr="A dog standing on a dirt road&#10;&#10;Description automatically generated with medium confidence">
            <a:extLst>
              <a:ext uri="{FF2B5EF4-FFF2-40B4-BE49-F238E27FC236}">
                <a16:creationId xmlns:a16="http://schemas.microsoft.com/office/drawing/2014/main" id="{A01267B1-123A-44A7-BFBE-C8FD29D419A8}"/>
              </a:ext>
            </a:extLst>
          </p:cNvPr>
          <p:cNvPicPr>
            <a:picLocks noChangeAspect="1"/>
          </p:cNvPicPr>
          <p:nvPr/>
        </p:nvPicPr>
        <p:blipFill rotWithShape="1">
          <a:blip r:embed="rId3"/>
          <a:srcRect r="10120"/>
          <a:stretch/>
        </p:blipFill>
        <p:spPr>
          <a:xfrm>
            <a:off x="5411307" y="1604010"/>
            <a:ext cx="1675294" cy="1243584"/>
          </a:xfrm>
          <a:prstGeom prst="rect">
            <a:avLst/>
          </a:prstGeom>
        </p:spPr>
      </p:pic>
    </p:spTree>
    <p:extLst>
      <p:ext uri="{BB962C8B-B14F-4D97-AF65-F5344CB8AC3E}">
        <p14:creationId xmlns:p14="http://schemas.microsoft.com/office/powerpoint/2010/main" val="2531641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DD0E-9141-4951-BA55-A9CBEAD41FED}"/>
              </a:ext>
            </a:extLst>
          </p:cNvPr>
          <p:cNvSpPr>
            <a:spLocks noGrp="1"/>
          </p:cNvSpPr>
          <p:nvPr>
            <p:ph type="title"/>
          </p:nvPr>
        </p:nvSpPr>
        <p:spPr/>
        <p:txBody>
          <a:bodyPr/>
          <a:lstStyle/>
          <a:p>
            <a:r>
              <a:rPr lang="en-US" dirty="0"/>
              <a:t>Choosing the right model</a:t>
            </a:r>
            <a:endParaRPr lang="en-IE" dirty="0"/>
          </a:p>
        </p:txBody>
      </p:sp>
      <p:sp>
        <p:nvSpPr>
          <p:cNvPr id="3" name="Text Placeholder 2">
            <a:extLst>
              <a:ext uri="{FF2B5EF4-FFF2-40B4-BE49-F238E27FC236}">
                <a16:creationId xmlns:a16="http://schemas.microsoft.com/office/drawing/2014/main" id="{FECBAE1D-3234-4553-BBE5-2666FBA31CE8}"/>
              </a:ext>
            </a:extLst>
          </p:cNvPr>
          <p:cNvSpPr>
            <a:spLocks noGrp="1"/>
          </p:cNvSpPr>
          <p:nvPr>
            <p:ph type="body" sz="quarter" idx="12"/>
          </p:nvPr>
        </p:nvSpPr>
        <p:spPr/>
        <p:txBody>
          <a:bodyPr/>
          <a:lstStyle/>
          <a:p>
            <a:r>
              <a:rPr lang="en-US" sz="1400" dirty="0"/>
              <a:t>Generalization: how well will our model perform…</a:t>
            </a:r>
            <a:endParaRPr lang="en-IE" dirty="0"/>
          </a:p>
        </p:txBody>
      </p:sp>
      <p:sp>
        <p:nvSpPr>
          <p:cNvPr id="4" name="Footer Placeholder 3">
            <a:extLst>
              <a:ext uri="{FF2B5EF4-FFF2-40B4-BE49-F238E27FC236}">
                <a16:creationId xmlns:a16="http://schemas.microsoft.com/office/drawing/2014/main" id="{BC3E960B-76F6-45D8-8BF3-9D03E2608539}"/>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59546A8E-B249-4A3E-816E-F6E27D219022}"/>
              </a:ext>
            </a:extLst>
          </p:cNvPr>
          <p:cNvSpPr>
            <a:spLocks noGrp="1"/>
          </p:cNvSpPr>
          <p:nvPr>
            <p:ph type="sldNum" sz="quarter" idx="11"/>
          </p:nvPr>
        </p:nvSpPr>
        <p:spPr/>
        <p:txBody>
          <a:bodyPr/>
          <a:lstStyle/>
          <a:p>
            <a:fld id="{59395FB3-9C97-154F-86B2-7E381B951268}" type="slidenum">
              <a:rPr lang="en-US" smtClean="0"/>
              <a:pPr/>
              <a:t>33</a:t>
            </a:fld>
            <a:endParaRPr lang="en-US" dirty="0"/>
          </a:p>
        </p:txBody>
      </p:sp>
      <p:sp>
        <p:nvSpPr>
          <p:cNvPr id="12" name="TextBox 11">
            <a:extLst>
              <a:ext uri="{FF2B5EF4-FFF2-40B4-BE49-F238E27FC236}">
                <a16:creationId xmlns:a16="http://schemas.microsoft.com/office/drawing/2014/main" id="{13055DA1-B054-4196-B8ED-DD5A390557ED}"/>
              </a:ext>
            </a:extLst>
          </p:cNvPr>
          <p:cNvSpPr txBox="1"/>
          <p:nvPr/>
        </p:nvSpPr>
        <p:spPr>
          <a:xfrm>
            <a:off x="4572000" y="2132424"/>
            <a:ext cx="21320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VS</a:t>
            </a:r>
            <a:endParaRPr lang="en-IE" sz="1400" dirty="0" err="1">
              <a:solidFill>
                <a:schemeClr val="bg1"/>
              </a:solidFill>
              <a:latin typeface="IBM Plex Sans" charset="0"/>
              <a:ea typeface="IBM Plex Sans" charset="0"/>
              <a:cs typeface="IBM Plex Sans" charset="0"/>
            </a:endParaRPr>
          </a:p>
        </p:txBody>
      </p:sp>
      <p:pic>
        <p:nvPicPr>
          <p:cNvPr id="14" name="Picture 13" descr="A cat sitting on a ledge&#10;&#10;Description automatically generated with medium confidence">
            <a:extLst>
              <a:ext uri="{FF2B5EF4-FFF2-40B4-BE49-F238E27FC236}">
                <a16:creationId xmlns:a16="http://schemas.microsoft.com/office/drawing/2014/main" id="{D1FE2639-9569-43F3-9CA6-780380A93A9D}"/>
              </a:ext>
            </a:extLst>
          </p:cNvPr>
          <p:cNvPicPr>
            <a:picLocks noChangeAspect="1"/>
          </p:cNvPicPr>
          <p:nvPr/>
        </p:nvPicPr>
        <p:blipFill>
          <a:blip r:embed="rId2"/>
          <a:stretch>
            <a:fillRect/>
          </a:stretch>
        </p:blipFill>
        <p:spPr>
          <a:xfrm>
            <a:off x="2217420" y="1604010"/>
            <a:ext cx="1658112" cy="1243584"/>
          </a:xfrm>
          <a:prstGeom prst="rect">
            <a:avLst/>
          </a:prstGeom>
        </p:spPr>
      </p:pic>
      <p:pic>
        <p:nvPicPr>
          <p:cNvPr id="16" name="Picture 15" descr="A dog standing on a dirt road&#10;&#10;Description automatically generated with medium confidence">
            <a:extLst>
              <a:ext uri="{FF2B5EF4-FFF2-40B4-BE49-F238E27FC236}">
                <a16:creationId xmlns:a16="http://schemas.microsoft.com/office/drawing/2014/main" id="{A01267B1-123A-44A7-BFBE-C8FD29D419A8}"/>
              </a:ext>
            </a:extLst>
          </p:cNvPr>
          <p:cNvPicPr>
            <a:picLocks noChangeAspect="1"/>
          </p:cNvPicPr>
          <p:nvPr/>
        </p:nvPicPr>
        <p:blipFill rotWithShape="1">
          <a:blip r:embed="rId3"/>
          <a:srcRect r="10120"/>
          <a:stretch/>
        </p:blipFill>
        <p:spPr>
          <a:xfrm>
            <a:off x="5411307" y="1604010"/>
            <a:ext cx="1675294" cy="1243584"/>
          </a:xfrm>
          <a:prstGeom prst="rect">
            <a:avLst/>
          </a:prstGeom>
        </p:spPr>
      </p:pic>
      <p:pic>
        <p:nvPicPr>
          <p:cNvPr id="7" name="Picture 6" descr="A picture containing mammal, outdoor, domestic cat&#10;&#10;Description automatically generated">
            <a:extLst>
              <a:ext uri="{FF2B5EF4-FFF2-40B4-BE49-F238E27FC236}">
                <a16:creationId xmlns:a16="http://schemas.microsoft.com/office/drawing/2014/main" id="{93FE2E17-6A4E-4A53-BDEC-B8896C35EF57}"/>
              </a:ext>
            </a:extLst>
          </p:cNvPr>
          <p:cNvPicPr>
            <a:picLocks noChangeAspect="1"/>
          </p:cNvPicPr>
          <p:nvPr/>
        </p:nvPicPr>
        <p:blipFill>
          <a:blip r:embed="rId4"/>
          <a:stretch>
            <a:fillRect/>
          </a:stretch>
        </p:blipFill>
        <p:spPr>
          <a:xfrm>
            <a:off x="4251800" y="3544824"/>
            <a:ext cx="1066800" cy="1188720"/>
          </a:xfrm>
          <a:prstGeom prst="rect">
            <a:avLst/>
          </a:prstGeom>
        </p:spPr>
      </p:pic>
      <p:sp>
        <p:nvSpPr>
          <p:cNvPr id="13" name="TextBox 12">
            <a:extLst>
              <a:ext uri="{FF2B5EF4-FFF2-40B4-BE49-F238E27FC236}">
                <a16:creationId xmlns:a16="http://schemas.microsoft.com/office/drawing/2014/main" id="{DEE518CC-435F-4952-AF99-41ED4BCC7BC4}"/>
              </a:ext>
            </a:extLst>
          </p:cNvPr>
          <p:cNvSpPr txBox="1"/>
          <p:nvPr/>
        </p:nvSpPr>
        <p:spPr>
          <a:xfrm>
            <a:off x="3867942" y="3198229"/>
            <a:ext cx="1834516" cy="307777"/>
          </a:xfrm>
          <a:prstGeom prst="rect">
            <a:avLst/>
          </a:prstGeom>
          <a:noFill/>
        </p:spPr>
        <p:txBody>
          <a:bodyPr wrap="square">
            <a:spAutoFit/>
          </a:bodyPr>
          <a:lstStyle/>
          <a:p>
            <a:r>
              <a:rPr lang="en-US" sz="1400" dirty="0">
                <a:solidFill>
                  <a:schemeClr val="bg1"/>
                </a:solidFill>
              </a:rPr>
              <a:t>… on unseen data?</a:t>
            </a:r>
            <a:endParaRPr lang="en-IE" sz="1400" dirty="0">
              <a:solidFill>
                <a:schemeClr val="bg1"/>
              </a:solidFill>
            </a:endParaRPr>
          </a:p>
        </p:txBody>
      </p:sp>
    </p:spTree>
    <p:extLst>
      <p:ext uri="{BB962C8B-B14F-4D97-AF65-F5344CB8AC3E}">
        <p14:creationId xmlns:p14="http://schemas.microsoft.com/office/powerpoint/2010/main" val="3711092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CCB6-AE60-4F69-AA13-C88CCF5F1877}"/>
              </a:ext>
            </a:extLst>
          </p:cNvPr>
          <p:cNvSpPr>
            <a:spLocks noGrp="1"/>
          </p:cNvSpPr>
          <p:nvPr>
            <p:ph type="title"/>
          </p:nvPr>
        </p:nvSpPr>
        <p:spPr/>
        <p:txBody>
          <a:bodyPr/>
          <a:lstStyle/>
          <a:p>
            <a:r>
              <a:rPr lang="en-US" dirty="0"/>
              <a:t>Choosing the right model</a:t>
            </a:r>
            <a:endParaRPr lang="en-IE" dirty="0"/>
          </a:p>
        </p:txBody>
      </p:sp>
      <p:sp>
        <p:nvSpPr>
          <p:cNvPr id="4" name="Footer Placeholder 3">
            <a:extLst>
              <a:ext uri="{FF2B5EF4-FFF2-40B4-BE49-F238E27FC236}">
                <a16:creationId xmlns:a16="http://schemas.microsoft.com/office/drawing/2014/main" id="{78165BB3-8685-46D3-ABE0-61B17009DD91}"/>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00517197-90DE-4A48-9DCF-E86F4E10F1E7}"/>
              </a:ext>
            </a:extLst>
          </p:cNvPr>
          <p:cNvSpPr>
            <a:spLocks noGrp="1"/>
          </p:cNvSpPr>
          <p:nvPr>
            <p:ph type="sldNum" sz="quarter" idx="11"/>
          </p:nvPr>
        </p:nvSpPr>
        <p:spPr/>
        <p:txBody>
          <a:bodyPr/>
          <a:lstStyle/>
          <a:p>
            <a:fld id="{59395FB3-9C97-154F-86B2-7E381B951268}" type="slidenum">
              <a:rPr lang="en-US" smtClean="0"/>
              <a:pPr/>
              <a:t>34</a:t>
            </a:fld>
            <a:endParaRPr lang="en-US" dirty="0"/>
          </a:p>
        </p:txBody>
      </p:sp>
      <p:grpSp>
        <p:nvGrpSpPr>
          <p:cNvPr id="6" name="Group 5">
            <a:extLst>
              <a:ext uri="{FF2B5EF4-FFF2-40B4-BE49-F238E27FC236}">
                <a16:creationId xmlns:a16="http://schemas.microsoft.com/office/drawing/2014/main" id="{8F27185F-50E8-4318-AE42-526C5B80AA76}"/>
              </a:ext>
            </a:extLst>
          </p:cNvPr>
          <p:cNvGrpSpPr/>
          <p:nvPr/>
        </p:nvGrpSpPr>
        <p:grpSpPr>
          <a:xfrm>
            <a:off x="1503365" y="1081959"/>
            <a:ext cx="5435358" cy="3243901"/>
            <a:chOff x="985024" y="1092820"/>
            <a:chExt cx="4895386" cy="2917903"/>
          </a:xfrm>
        </p:grpSpPr>
        <p:cxnSp>
          <p:nvCxnSpPr>
            <p:cNvPr id="7" name="Straight Arrow Connector 6">
              <a:extLst>
                <a:ext uri="{FF2B5EF4-FFF2-40B4-BE49-F238E27FC236}">
                  <a16:creationId xmlns:a16="http://schemas.microsoft.com/office/drawing/2014/main" id="{59010831-4500-4515-B0FC-EF8EE8BFE77C}"/>
                </a:ext>
              </a:extLst>
            </p:cNvPr>
            <p:cNvCxnSpPr>
              <a:cxnSpLocks/>
            </p:cNvCxnSpPr>
            <p:nvPr/>
          </p:nvCxnSpPr>
          <p:spPr bwMode="auto">
            <a:xfrm flipV="1">
              <a:off x="988739" y="1092820"/>
              <a:ext cx="0" cy="2917902"/>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10020AFF-A31B-4011-A98C-C6DD62A1DD0E}"/>
                </a:ext>
              </a:extLst>
            </p:cNvPr>
            <p:cNvCxnSpPr>
              <a:cxnSpLocks/>
            </p:cNvCxnSpPr>
            <p:nvPr/>
          </p:nvCxnSpPr>
          <p:spPr bwMode="auto">
            <a:xfrm flipV="1">
              <a:off x="985024" y="4010722"/>
              <a:ext cx="4895386" cy="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F1EC5D84-EC9D-4F83-8751-9B4C27AE2A40}"/>
              </a:ext>
            </a:extLst>
          </p:cNvPr>
          <p:cNvSpPr txBox="1"/>
          <p:nvPr/>
        </p:nvSpPr>
        <p:spPr>
          <a:xfrm>
            <a:off x="6196994" y="4406677"/>
            <a:ext cx="695703"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Capacity</a:t>
            </a:r>
          </a:p>
        </p:txBody>
      </p:sp>
      <p:sp>
        <p:nvSpPr>
          <p:cNvPr id="10" name="TextBox 9">
            <a:extLst>
              <a:ext uri="{FF2B5EF4-FFF2-40B4-BE49-F238E27FC236}">
                <a16:creationId xmlns:a16="http://schemas.microsoft.com/office/drawing/2014/main" id="{A7376759-6B3B-44D9-AD6A-2FAC36C2502B}"/>
              </a:ext>
            </a:extLst>
          </p:cNvPr>
          <p:cNvSpPr txBox="1"/>
          <p:nvPr/>
        </p:nvSpPr>
        <p:spPr>
          <a:xfrm>
            <a:off x="2266217" y="3845023"/>
            <a:ext cx="702115" cy="223331"/>
          </a:xfrm>
          <a:prstGeom prst="rect">
            <a:avLst/>
          </a:prstGeom>
          <a:noFill/>
        </p:spPr>
        <p:txBody>
          <a:bodyPr wrap="square" lIns="0" tIns="0" rIns="0" bIns="0" rtlCol="0">
            <a:spAutoFit/>
          </a:bodyPr>
          <a:lstStyle/>
          <a:p>
            <a:pPr algn="l">
              <a:lnSpc>
                <a:spcPct val="110000"/>
              </a:lnSpc>
              <a:spcBef>
                <a:spcPts val="1100"/>
              </a:spcBef>
            </a:pPr>
            <a:r>
              <a:rPr lang="en-US" sz="1400" dirty="0">
                <a:solidFill>
                  <a:srgbClr val="D12765"/>
                </a:solidFill>
                <a:latin typeface="IBM Plex Sans" charset="0"/>
                <a:ea typeface="IBM Plex Sans" charset="0"/>
                <a:cs typeface="IBM Plex Sans" charset="0"/>
              </a:rPr>
              <a:t>Variance</a:t>
            </a:r>
          </a:p>
        </p:txBody>
      </p:sp>
      <p:grpSp>
        <p:nvGrpSpPr>
          <p:cNvPr id="13" name="Group 12">
            <a:extLst>
              <a:ext uri="{FF2B5EF4-FFF2-40B4-BE49-F238E27FC236}">
                <a16:creationId xmlns:a16="http://schemas.microsoft.com/office/drawing/2014/main" id="{D9AB85A0-C70E-4A72-8D10-09BBA059ECC7}"/>
              </a:ext>
            </a:extLst>
          </p:cNvPr>
          <p:cNvGrpSpPr/>
          <p:nvPr/>
        </p:nvGrpSpPr>
        <p:grpSpPr>
          <a:xfrm>
            <a:off x="-3695587" y="-420470"/>
            <a:ext cx="10648170" cy="4746329"/>
            <a:chOff x="-3697441" y="-258621"/>
            <a:chExt cx="9590334" cy="4269344"/>
          </a:xfrm>
        </p:grpSpPr>
        <p:cxnSp>
          <p:nvCxnSpPr>
            <p:cNvPr id="14" name="Straight Arrow Connector 13">
              <a:extLst>
                <a:ext uri="{FF2B5EF4-FFF2-40B4-BE49-F238E27FC236}">
                  <a16:creationId xmlns:a16="http://schemas.microsoft.com/office/drawing/2014/main" id="{FC5B2B41-2062-47C5-973E-0CA1D88B1F1A}"/>
                </a:ext>
              </a:extLst>
            </p:cNvPr>
            <p:cNvCxnSpPr>
              <a:cxnSpLocks/>
            </p:cNvCxnSpPr>
            <p:nvPr/>
          </p:nvCxnSpPr>
          <p:spPr bwMode="auto">
            <a:xfrm flipV="1">
              <a:off x="985024" y="4010722"/>
              <a:ext cx="4895386" cy="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5" name="Arc 14">
              <a:extLst>
                <a:ext uri="{FF2B5EF4-FFF2-40B4-BE49-F238E27FC236}">
                  <a16:creationId xmlns:a16="http://schemas.microsoft.com/office/drawing/2014/main" id="{734A0FB3-2F9A-49BA-BB32-D7BA1831D490}"/>
                </a:ext>
              </a:extLst>
            </p:cNvPr>
            <p:cNvSpPr/>
            <p:nvPr/>
          </p:nvSpPr>
          <p:spPr bwMode="auto">
            <a:xfrm rot="11161799" flipH="1">
              <a:off x="-3697441" y="-258621"/>
              <a:ext cx="9590334" cy="4123950"/>
            </a:xfrm>
            <a:prstGeom prst="arc">
              <a:avLst>
                <a:gd name="adj1" fmla="val 16562774"/>
                <a:gd name="adj2" fmla="val 21341174"/>
              </a:avLst>
            </a:prstGeom>
            <a:ln w="25400">
              <a:solidFill>
                <a:srgbClr val="D12765"/>
              </a:solidFill>
              <a:headEnd type="none" w="med" len="med"/>
              <a:tailEnd type="arrow"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663212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345B-4A0E-4F91-AF53-E9F5D621ECBD}"/>
              </a:ext>
            </a:extLst>
          </p:cNvPr>
          <p:cNvSpPr>
            <a:spLocks noGrp="1"/>
          </p:cNvSpPr>
          <p:nvPr>
            <p:ph type="title"/>
          </p:nvPr>
        </p:nvSpPr>
        <p:spPr/>
        <p:txBody>
          <a:bodyPr/>
          <a:lstStyle/>
          <a:p>
            <a:r>
              <a:rPr lang="en-IE" dirty="0"/>
              <a:t>Models with high variance</a:t>
            </a:r>
          </a:p>
        </p:txBody>
      </p:sp>
      <p:sp>
        <p:nvSpPr>
          <p:cNvPr id="3" name="Text Placeholder 2">
            <a:extLst>
              <a:ext uri="{FF2B5EF4-FFF2-40B4-BE49-F238E27FC236}">
                <a16:creationId xmlns:a16="http://schemas.microsoft.com/office/drawing/2014/main" id="{9E5F19A9-861E-40D8-8FB3-283007171D5D}"/>
              </a:ext>
            </a:extLst>
          </p:cNvPr>
          <p:cNvSpPr>
            <a:spLocks noGrp="1"/>
          </p:cNvSpPr>
          <p:nvPr>
            <p:ph type="body" sz="quarter" idx="12"/>
          </p:nvPr>
        </p:nvSpPr>
        <p:spPr/>
        <p:txBody>
          <a:bodyPr/>
          <a:lstStyle/>
          <a:p>
            <a:r>
              <a:rPr lang="en-IE" dirty="0"/>
              <a:t>The model captures a very specific pattern observed only in the training data and misclassify the test data</a:t>
            </a:r>
          </a:p>
        </p:txBody>
      </p:sp>
      <p:sp>
        <p:nvSpPr>
          <p:cNvPr id="4" name="Footer Placeholder 3">
            <a:extLst>
              <a:ext uri="{FF2B5EF4-FFF2-40B4-BE49-F238E27FC236}">
                <a16:creationId xmlns:a16="http://schemas.microsoft.com/office/drawing/2014/main" id="{F79BCAC0-733B-4C9B-A984-0AF6251B1BF8}"/>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F05D54C2-9CA6-4BA2-92DE-E40461F3FAD7}"/>
              </a:ext>
            </a:extLst>
          </p:cNvPr>
          <p:cNvSpPr>
            <a:spLocks noGrp="1"/>
          </p:cNvSpPr>
          <p:nvPr>
            <p:ph type="sldNum" sz="quarter" idx="11"/>
          </p:nvPr>
        </p:nvSpPr>
        <p:spPr/>
        <p:txBody>
          <a:bodyPr/>
          <a:lstStyle/>
          <a:p>
            <a:fld id="{59395FB3-9C97-154F-86B2-7E381B951268}" type="slidenum">
              <a:rPr lang="en-US" smtClean="0"/>
              <a:pPr/>
              <a:t>35</a:t>
            </a:fld>
            <a:endParaRPr lang="en-US" dirty="0"/>
          </a:p>
        </p:txBody>
      </p:sp>
      <p:cxnSp>
        <p:nvCxnSpPr>
          <p:cNvPr id="6" name="Straight Arrow Connector 5">
            <a:extLst>
              <a:ext uri="{FF2B5EF4-FFF2-40B4-BE49-F238E27FC236}">
                <a16:creationId xmlns:a16="http://schemas.microsoft.com/office/drawing/2014/main" id="{727D3605-9BCF-4D71-83CE-9E0D5BC7D0A3}"/>
              </a:ext>
            </a:extLst>
          </p:cNvPr>
          <p:cNvCxnSpPr>
            <a:cxnSpLocks/>
          </p:cNvCxnSpPr>
          <p:nvPr/>
        </p:nvCxnSpPr>
        <p:spPr bwMode="auto">
          <a:xfrm flipV="1">
            <a:off x="925302" y="1902150"/>
            <a:ext cx="0" cy="1776397"/>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DD47627E-EBF1-4560-83E2-7DB0510C9F31}"/>
              </a:ext>
            </a:extLst>
          </p:cNvPr>
          <p:cNvCxnSpPr>
            <a:cxnSpLocks/>
          </p:cNvCxnSpPr>
          <p:nvPr/>
        </p:nvCxnSpPr>
        <p:spPr bwMode="auto">
          <a:xfrm>
            <a:off x="930264" y="3676851"/>
            <a:ext cx="2185587"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9EF0EC7E-273D-4D3E-B0BB-1F462B2390BB}"/>
              </a:ext>
            </a:extLst>
          </p:cNvPr>
          <p:cNvSpPr/>
          <p:nvPr/>
        </p:nvSpPr>
        <p:spPr bwMode="auto">
          <a:xfrm>
            <a:off x="1392434" y="222214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9" name="Oval 8">
            <a:extLst>
              <a:ext uri="{FF2B5EF4-FFF2-40B4-BE49-F238E27FC236}">
                <a16:creationId xmlns:a16="http://schemas.microsoft.com/office/drawing/2014/main" id="{686CBC53-15DE-4A2D-B96A-49F4FDC3436D}"/>
              </a:ext>
            </a:extLst>
          </p:cNvPr>
          <p:cNvSpPr/>
          <p:nvPr/>
        </p:nvSpPr>
        <p:spPr bwMode="auto">
          <a:xfrm>
            <a:off x="1487848" y="240567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0" name="Oval 9">
            <a:extLst>
              <a:ext uri="{FF2B5EF4-FFF2-40B4-BE49-F238E27FC236}">
                <a16:creationId xmlns:a16="http://schemas.microsoft.com/office/drawing/2014/main" id="{F49BB454-169C-433E-9A4A-C5C26065A252}"/>
              </a:ext>
            </a:extLst>
          </p:cNvPr>
          <p:cNvSpPr/>
          <p:nvPr/>
        </p:nvSpPr>
        <p:spPr bwMode="auto">
          <a:xfrm>
            <a:off x="1739069" y="199952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1" name="Oval 10">
            <a:extLst>
              <a:ext uri="{FF2B5EF4-FFF2-40B4-BE49-F238E27FC236}">
                <a16:creationId xmlns:a16="http://schemas.microsoft.com/office/drawing/2014/main" id="{5A9F2BAB-9D2B-48E0-9B86-0155D3185B64}"/>
              </a:ext>
            </a:extLst>
          </p:cNvPr>
          <p:cNvSpPr/>
          <p:nvPr/>
        </p:nvSpPr>
        <p:spPr bwMode="auto">
          <a:xfrm>
            <a:off x="1407561" y="2754809"/>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2" name="Oval 11">
            <a:extLst>
              <a:ext uri="{FF2B5EF4-FFF2-40B4-BE49-F238E27FC236}">
                <a16:creationId xmlns:a16="http://schemas.microsoft.com/office/drawing/2014/main" id="{6AF350A4-9A34-4F6E-978D-0ECCD97D519F}"/>
              </a:ext>
            </a:extLst>
          </p:cNvPr>
          <p:cNvSpPr/>
          <p:nvPr/>
        </p:nvSpPr>
        <p:spPr bwMode="auto">
          <a:xfrm>
            <a:off x="1859606" y="2263282"/>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3" name="Oval 12">
            <a:extLst>
              <a:ext uri="{FF2B5EF4-FFF2-40B4-BE49-F238E27FC236}">
                <a16:creationId xmlns:a16="http://schemas.microsoft.com/office/drawing/2014/main" id="{06516841-BFCF-4A87-8239-62E33791A46D}"/>
              </a:ext>
            </a:extLst>
          </p:cNvPr>
          <p:cNvSpPr/>
          <p:nvPr/>
        </p:nvSpPr>
        <p:spPr bwMode="auto">
          <a:xfrm>
            <a:off x="1716250" y="2743611"/>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4" name="Oval 13">
            <a:extLst>
              <a:ext uri="{FF2B5EF4-FFF2-40B4-BE49-F238E27FC236}">
                <a16:creationId xmlns:a16="http://schemas.microsoft.com/office/drawing/2014/main" id="{4D725D43-2D94-4815-9239-FAFE0BD67622}"/>
              </a:ext>
            </a:extLst>
          </p:cNvPr>
          <p:cNvSpPr/>
          <p:nvPr/>
        </p:nvSpPr>
        <p:spPr bwMode="auto">
          <a:xfrm>
            <a:off x="2188425" y="3121327"/>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C1029733-A682-4AFA-9569-E69C60B7BCA3}"/>
              </a:ext>
            </a:extLst>
          </p:cNvPr>
          <p:cNvSpPr/>
          <p:nvPr/>
        </p:nvSpPr>
        <p:spPr bwMode="auto">
          <a:xfrm>
            <a:off x="2502750" y="3025698"/>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6" name="Oval 15">
            <a:extLst>
              <a:ext uri="{FF2B5EF4-FFF2-40B4-BE49-F238E27FC236}">
                <a16:creationId xmlns:a16="http://schemas.microsoft.com/office/drawing/2014/main" id="{A495FAA8-0821-4D33-B4E4-4660E69112C3}"/>
              </a:ext>
            </a:extLst>
          </p:cNvPr>
          <p:cNvSpPr/>
          <p:nvPr/>
        </p:nvSpPr>
        <p:spPr bwMode="auto">
          <a:xfrm>
            <a:off x="2442006" y="3258508"/>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7" name="Oval 16">
            <a:extLst>
              <a:ext uri="{FF2B5EF4-FFF2-40B4-BE49-F238E27FC236}">
                <a16:creationId xmlns:a16="http://schemas.microsoft.com/office/drawing/2014/main" id="{5546FF14-B854-47C0-A3A3-18ADED1096E6}"/>
              </a:ext>
            </a:extLst>
          </p:cNvPr>
          <p:cNvSpPr/>
          <p:nvPr/>
        </p:nvSpPr>
        <p:spPr bwMode="auto">
          <a:xfrm>
            <a:off x="2581287" y="2768167"/>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8" name="Oval 17">
            <a:extLst>
              <a:ext uri="{FF2B5EF4-FFF2-40B4-BE49-F238E27FC236}">
                <a16:creationId xmlns:a16="http://schemas.microsoft.com/office/drawing/2014/main" id="{63021135-022E-48A0-BC76-D2B313DD509D}"/>
              </a:ext>
            </a:extLst>
          </p:cNvPr>
          <p:cNvSpPr/>
          <p:nvPr/>
        </p:nvSpPr>
        <p:spPr bwMode="auto">
          <a:xfrm>
            <a:off x="2214687" y="3374424"/>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1DF5715C-DFA2-4DE2-BC68-054D5192E0D6}"/>
              </a:ext>
            </a:extLst>
          </p:cNvPr>
          <p:cNvCxnSpPr>
            <a:cxnSpLocks/>
          </p:cNvCxnSpPr>
          <p:nvPr/>
        </p:nvCxnSpPr>
        <p:spPr bwMode="auto">
          <a:xfrm flipH="1">
            <a:off x="1500084" y="2029575"/>
            <a:ext cx="1217716" cy="1475625"/>
          </a:xfrm>
          <a:prstGeom prst="lin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cxnSp>
      <p:sp>
        <p:nvSpPr>
          <p:cNvPr id="20" name="TextBox 19">
            <a:extLst>
              <a:ext uri="{FF2B5EF4-FFF2-40B4-BE49-F238E27FC236}">
                <a16:creationId xmlns:a16="http://schemas.microsoft.com/office/drawing/2014/main" id="{8773180C-9615-4881-99A3-88C9D76DFE57}"/>
              </a:ext>
            </a:extLst>
          </p:cNvPr>
          <p:cNvSpPr txBox="1"/>
          <p:nvPr/>
        </p:nvSpPr>
        <p:spPr>
          <a:xfrm>
            <a:off x="1323764" y="3841771"/>
            <a:ext cx="1303242"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Training dataset</a:t>
            </a:r>
            <a:endParaRPr lang="en-IE" sz="1400" dirty="0" err="1">
              <a:solidFill>
                <a:schemeClr val="bg1"/>
              </a:solidFill>
              <a:latin typeface="IBM Plex Sans" charset="0"/>
              <a:ea typeface="IBM Plex Sans" charset="0"/>
              <a:cs typeface="IBM Plex Sans" charset="0"/>
            </a:endParaRPr>
          </a:p>
        </p:txBody>
      </p:sp>
      <p:cxnSp>
        <p:nvCxnSpPr>
          <p:cNvPr id="21" name="Straight Arrow Connector 20">
            <a:extLst>
              <a:ext uri="{FF2B5EF4-FFF2-40B4-BE49-F238E27FC236}">
                <a16:creationId xmlns:a16="http://schemas.microsoft.com/office/drawing/2014/main" id="{6F7CC91D-AAD5-44C8-8A22-7E5C2FFDBA00}"/>
              </a:ext>
            </a:extLst>
          </p:cNvPr>
          <p:cNvCxnSpPr>
            <a:cxnSpLocks/>
          </p:cNvCxnSpPr>
          <p:nvPr/>
        </p:nvCxnSpPr>
        <p:spPr bwMode="auto">
          <a:xfrm flipV="1">
            <a:off x="4436852" y="1900454"/>
            <a:ext cx="0" cy="1776397"/>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5723375-34DE-4CB1-899A-CC06A723DA80}"/>
              </a:ext>
            </a:extLst>
          </p:cNvPr>
          <p:cNvCxnSpPr>
            <a:cxnSpLocks/>
          </p:cNvCxnSpPr>
          <p:nvPr/>
        </p:nvCxnSpPr>
        <p:spPr bwMode="auto">
          <a:xfrm>
            <a:off x="4441814" y="3675155"/>
            <a:ext cx="2185587"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6870FAE3-3720-46E8-A6C2-2E2666007596}"/>
              </a:ext>
            </a:extLst>
          </p:cNvPr>
          <p:cNvSpPr/>
          <p:nvPr/>
        </p:nvSpPr>
        <p:spPr bwMode="auto">
          <a:xfrm>
            <a:off x="5620492" y="2240422"/>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4" name="Oval 23">
            <a:extLst>
              <a:ext uri="{FF2B5EF4-FFF2-40B4-BE49-F238E27FC236}">
                <a16:creationId xmlns:a16="http://schemas.microsoft.com/office/drawing/2014/main" id="{4B99E520-6A05-4C87-8478-55AC6A98202D}"/>
              </a:ext>
            </a:extLst>
          </p:cNvPr>
          <p:cNvSpPr/>
          <p:nvPr/>
        </p:nvSpPr>
        <p:spPr bwMode="auto">
          <a:xfrm>
            <a:off x="5268495" y="2329682"/>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5" name="Oval 24">
            <a:extLst>
              <a:ext uri="{FF2B5EF4-FFF2-40B4-BE49-F238E27FC236}">
                <a16:creationId xmlns:a16="http://schemas.microsoft.com/office/drawing/2014/main" id="{29D86FF5-B903-4198-9748-D54E886B4EF4}"/>
              </a:ext>
            </a:extLst>
          </p:cNvPr>
          <p:cNvSpPr/>
          <p:nvPr/>
        </p:nvSpPr>
        <p:spPr bwMode="auto">
          <a:xfrm>
            <a:off x="4988775" y="2733057"/>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6" name="Oval 25">
            <a:extLst>
              <a:ext uri="{FF2B5EF4-FFF2-40B4-BE49-F238E27FC236}">
                <a16:creationId xmlns:a16="http://schemas.microsoft.com/office/drawing/2014/main" id="{7AD66081-1D03-468E-85CC-6088C94829D0}"/>
              </a:ext>
            </a:extLst>
          </p:cNvPr>
          <p:cNvSpPr/>
          <p:nvPr/>
        </p:nvSpPr>
        <p:spPr bwMode="auto">
          <a:xfrm>
            <a:off x="5725375" y="3037081"/>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7" name="Oval 26">
            <a:extLst>
              <a:ext uri="{FF2B5EF4-FFF2-40B4-BE49-F238E27FC236}">
                <a16:creationId xmlns:a16="http://schemas.microsoft.com/office/drawing/2014/main" id="{4FEAAAD4-7AE2-4F1D-9F61-A27E77C26E25}"/>
              </a:ext>
            </a:extLst>
          </p:cNvPr>
          <p:cNvSpPr/>
          <p:nvPr/>
        </p:nvSpPr>
        <p:spPr bwMode="auto">
          <a:xfrm>
            <a:off x="5950800" y="3144652"/>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8" name="Oval 27">
            <a:extLst>
              <a:ext uri="{FF2B5EF4-FFF2-40B4-BE49-F238E27FC236}">
                <a16:creationId xmlns:a16="http://schemas.microsoft.com/office/drawing/2014/main" id="{7187D453-0304-4C3B-8981-C414CF88C206}"/>
              </a:ext>
            </a:extLst>
          </p:cNvPr>
          <p:cNvSpPr/>
          <p:nvPr/>
        </p:nvSpPr>
        <p:spPr bwMode="auto">
          <a:xfrm>
            <a:off x="6010287" y="2766471"/>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cxnSp>
        <p:nvCxnSpPr>
          <p:cNvPr id="29" name="Straight Connector 28">
            <a:extLst>
              <a:ext uri="{FF2B5EF4-FFF2-40B4-BE49-F238E27FC236}">
                <a16:creationId xmlns:a16="http://schemas.microsoft.com/office/drawing/2014/main" id="{FBEC79C2-AE3B-45F7-9ECE-2F5E372A66FE}"/>
              </a:ext>
            </a:extLst>
          </p:cNvPr>
          <p:cNvCxnSpPr>
            <a:cxnSpLocks/>
          </p:cNvCxnSpPr>
          <p:nvPr/>
        </p:nvCxnSpPr>
        <p:spPr bwMode="auto">
          <a:xfrm flipH="1">
            <a:off x="5011634" y="2027879"/>
            <a:ext cx="1217716" cy="1475625"/>
          </a:xfrm>
          <a:prstGeom prst="lin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cxnSp>
      <p:sp>
        <p:nvSpPr>
          <p:cNvPr id="30" name="TextBox 29">
            <a:extLst>
              <a:ext uri="{FF2B5EF4-FFF2-40B4-BE49-F238E27FC236}">
                <a16:creationId xmlns:a16="http://schemas.microsoft.com/office/drawing/2014/main" id="{DC5315F2-BEA9-45DD-97BA-4E32EABC7802}"/>
              </a:ext>
            </a:extLst>
          </p:cNvPr>
          <p:cNvSpPr txBox="1"/>
          <p:nvPr/>
        </p:nvSpPr>
        <p:spPr>
          <a:xfrm>
            <a:off x="4835314" y="3840075"/>
            <a:ext cx="1000274"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Test dataset</a:t>
            </a:r>
            <a:endParaRPr lang="en-IE" sz="1400" dirty="0" err="1">
              <a:solidFill>
                <a:schemeClr val="bg1"/>
              </a:solidFill>
              <a:latin typeface="IBM Plex Sans" charset="0"/>
              <a:ea typeface="IBM Plex Sans" charset="0"/>
              <a:cs typeface="IBM Plex Sans" charset="0"/>
            </a:endParaRPr>
          </a:p>
        </p:txBody>
      </p:sp>
      <p:sp>
        <p:nvSpPr>
          <p:cNvPr id="31" name="Oval 30">
            <a:extLst>
              <a:ext uri="{FF2B5EF4-FFF2-40B4-BE49-F238E27FC236}">
                <a16:creationId xmlns:a16="http://schemas.microsoft.com/office/drawing/2014/main" id="{E35E0B7B-0322-4AA7-9166-C8DCF817FC9D}"/>
              </a:ext>
            </a:extLst>
          </p:cNvPr>
          <p:cNvSpPr/>
          <p:nvPr/>
        </p:nvSpPr>
        <p:spPr bwMode="auto">
          <a:xfrm>
            <a:off x="1135988" y="246744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F81BF9D9-01EC-4933-9841-E91598A2A821}"/>
              </a:ext>
            </a:extLst>
          </p:cNvPr>
          <p:cNvSpPr/>
          <p:nvPr/>
        </p:nvSpPr>
        <p:spPr bwMode="auto">
          <a:xfrm>
            <a:off x="2701874" y="3269733"/>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3" name="Oval 32">
            <a:extLst>
              <a:ext uri="{FF2B5EF4-FFF2-40B4-BE49-F238E27FC236}">
                <a16:creationId xmlns:a16="http://schemas.microsoft.com/office/drawing/2014/main" id="{CCC0B3B4-2A26-43C2-B030-CF330E9D8839}"/>
              </a:ext>
            </a:extLst>
          </p:cNvPr>
          <p:cNvSpPr/>
          <p:nvPr/>
        </p:nvSpPr>
        <p:spPr bwMode="auto">
          <a:xfrm>
            <a:off x="2767281" y="2986095"/>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9" name="Freeform: Shape 38">
            <a:extLst>
              <a:ext uri="{FF2B5EF4-FFF2-40B4-BE49-F238E27FC236}">
                <a16:creationId xmlns:a16="http://schemas.microsoft.com/office/drawing/2014/main" id="{290DE087-C472-4162-8596-94263AB590DB}"/>
              </a:ext>
            </a:extLst>
          </p:cNvPr>
          <p:cNvSpPr/>
          <p:nvPr/>
        </p:nvSpPr>
        <p:spPr bwMode="auto">
          <a:xfrm>
            <a:off x="1080052" y="1610139"/>
            <a:ext cx="1021640" cy="1636644"/>
          </a:xfrm>
          <a:custGeom>
            <a:avLst/>
            <a:gdLst>
              <a:gd name="connsiteX0" fmla="*/ 0 w 1021640"/>
              <a:gd name="connsiteY0" fmla="*/ 1636644 h 1636644"/>
              <a:gd name="connsiteX1" fmla="*/ 13252 w 1021640"/>
              <a:gd name="connsiteY1" fmla="*/ 1517374 h 1636644"/>
              <a:gd name="connsiteX2" fmla="*/ 19878 w 1021640"/>
              <a:gd name="connsiteY2" fmla="*/ 1497496 h 1636644"/>
              <a:gd name="connsiteX3" fmla="*/ 39757 w 1021640"/>
              <a:gd name="connsiteY3" fmla="*/ 1411357 h 1636644"/>
              <a:gd name="connsiteX4" fmla="*/ 59635 w 1021640"/>
              <a:gd name="connsiteY4" fmla="*/ 1364974 h 1636644"/>
              <a:gd name="connsiteX5" fmla="*/ 79513 w 1021640"/>
              <a:gd name="connsiteY5" fmla="*/ 1351722 h 1636644"/>
              <a:gd name="connsiteX6" fmla="*/ 125896 w 1021640"/>
              <a:gd name="connsiteY6" fmla="*/ 1298713 h 1636644"/>
              <a:gd name="connsiteX7" fmla="*/ 145774 w 1021640"/>
              <a:gd name="connsiteY7" fmla="*/ 1285461 h 1636644"/>
              <a:gd name="connsiteX8" fmla="*/ 185531 w 1021640"/>
              <a:gd name="connsiteY8" fmla="*/ 1272209 h 1636644"/>
              <a:gd name="connsiteX9" fmla="*/ 218661 w 1021640"/>
              <a:gd name="connsiteY9" fmla="*/ 1258957 h 1636644"/>
              <a:gd name="connsiteX10" fmla="*/ 238539 w 1021640"/>
              <a:gd name="connsiteY10" fmla="*/ 1252331 h 1636644"/>
              <a:gd name="connsiteX11" fmla="*/ 304800 w 1021640"/>
              <a:gd name="connsiteY11" fmla="*/ 1239078 h 1636644"/>
              <a:gd name="connsiteX12" fmla="*/ 583096 w 1021640"/>
              <a:gd name="connsiteY12" fmla="*/ 1252331 h 1636644"/>
              <a:gd name="connsiteX13" fmla="*/ 609600 w 1021640"/>
              <a:gd name="connsiteY13" fmla="*/ 1258957 h 1636644"/>
              <a:gd name="connsiteX14" fmla="*/ 748748 w 1021640"/>
              <a:gd name="connsiteY14" fmla="*/ 1252331 h 1636644"/>
              <a:gd name="connsiteX15" fmla="*/ 755374 w 1021640"/>
              <a:gd name="connsiteY15" fmla="*/ 1232452 h 1636644"/>
              <a:gd name="connsiteX16" fmla="*/ 775252 w 1021640"/>
              <a:gd name="connsiteY16" fmla="*/ 1212574 h 1636644"/>
              <a:gd name="connsiteX17" fmla="*/ 788505 w 1021640"/>
              <a:gd name="connsiteY17" fmla="*/ 1172818 h 1636644"/>
              <a:gd name="connsiteX18" fmla="*/ 801757 w 1021640"/>
              <a:gd name="connsiteY18" fmla="*/ 1126435 h 1636644"/>
              <a:gd name="connsiteX19" fmla="*/ 781878 w 1021640"/>
              <a:gd name="connsiteY19" fmla="*/ 1013791 h 1636644"/>
              <a:gd name="connsiteX20" fmla="*/ 768626 w 1021640"/>
              <a:gd name="connsiteY20" fmla="*/ 993913 h 1636644"/>
              <a:gd name="connsiteX21" fmla="*/ 748748 w 1021640"/>
              <a:gd name="connsiteY21" fmla="*/ 947531 h 1636644"/>
              <a:gd name="connsiteX22" fmla="*/ 735496 w 1021640"/>
              <a:gd name="connsiteY22" fmla="*/ 934278 h 1636644"/>
              <a:gd name="connsiteX23" fmla="*/ 728870 w 1021640"/>
              <a:gd name="connsiteY23" fmla="*/ 894522 h 1636644"/>
              <a:gd name="connsiteX24" fmla="*/ 735496 w 1021640"/>
              <a:gd name="connsiteY24" fmla="*/ 801757 h 1636644"/>
              <a:gd name="connsiteX25" fmla="*/ 795131 w 1021640"/>
              <a:gd name="connsiteY25" fmla="*/ 768626 h 1636644"/>
              <a:gd name="connsiteX26" fmla="*/ 815009 w 1021640"/>
              <a:gd name="connsiteY26" fmla="*/ 762000 h 1636644"/>
              <a:gd name="connsiteX27" fmla="*/ 848139 w 1021640"/>
              <a:gd name="connsiteY27" fmla="*/ 755374 h 1636644"/>
              <a:gd name="connsiteX28" fmla="*/ 894522 w 1021640"/>
              <a:gd name="connsiteY28" fmla="*/ 748748 h 1636644"/>
              <a:gd name="connsiteX29" fmla="*/ 921026 w 1021640"/>
              <a:gd name="connsiteY29" fmla="*/ 742122 h 1636644"/>
              <a:gd name="connsiteX30" fmla="*/ 934278 w 1021640"/>
              <a:gd name="connsiteY30" fmla="*/ 722244 h 1636644"/>
              <a:gd name="connsiteX31" fmla="*/ 974035 w 1021640"/>
              <a:gd name="connsiteY31" fmla="*/ 669235 h 1636644"/>
              <a:gd name="connsiteX32" fmla="*/ 987287 w 1021640"/>
              <a:gd name="connsiteY32" fmla="*/ 629478 h 1636644"/>
              <a:gd name="connsiteX33" fmla="*/ 993913 w 1021640"/>
              <a:gd name="connsiteY33" fmla="*/ 609600 h 1636644"/>
              <a:gd name="connsiteX34" fmla="*/ 1000539 w 1021640"/>
              <a:gd name="connsiteY34" fmla="*/ 583096 h 1636644"/>
              <a:gd name="connsiteX35" fmla="*/ 1013791 w 1021640"/>
              <a:gd name="connsiteY35" fmla="*/ 516835 h 1636644"/>
              <a:gd name="connsiteX36" fmla="*/ 1013791 w 1021640"/>
              <a:gd name="connsiteY36" fmla="*/ 125896 h 1636644"/>
              <a:gd name="connsiteX37" fmla="*/ 1000539 w 1021640"/>
              <a:gd name="connsiteY37" fmla="*/ 72887 h 1636644"/>
              <a:gd name="connsiteX38" fmla="*/ 993913 w 1021640"/>
              <a:gd name="connsiteY38" fmla="*/ 39757 h 1636644"/>
              <a:gd name="connsiteX39" fmla="*/ 987287 w 1021640"/>
              <a:gd name="connsiteY39" fmla="*/ 0 h 16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21640" h="1636644">
                <a:moveTo>
                  <a:pt x="0" y="1636644"/>
                </a:moveTo>
                <a:cubicBezTo>
                  <a:pt x="2793" y="1605916"/>
                  <a:pt x="6535" y="1550961"/>
                  <a:pt x="13252" y="1517374"/>
                </a:cubicBezTo>
                <a:cubicBezTo>
                  <a:pt x="14622" y="1510525"/>
                  <a:pt x="17669" y="1504122"/>
                  <a:pt x="19878" y="1497496"/>
                </a:cubicBezTo>
                <a:cubicBezTo>
                  <a:pt x="35264" y="1389810"/>
                  <a:pt x="15499" y="1508391"/>
                  <a:pt x="39757" y="1411357"/>
                </a:cubicBezTo>
                <a:cubicBezTo>
                  <a:pt x="44826" y="1391081"/>
                  <a:pt x="44382" y="1380227"/>
                  <a:pt x="59635" y="1364974"/>
                </a:cubicBezTo>
                <a:cubicBezTo>
                  <a:pt x="65266" y="1359343"/>
                  <a:pt x="72887" y="1356139"/>
                  <a:pt x="79513" y="1351722"/>
                </a:cubicBezTo>
                <a:cubicBezTo>
                  <a:pt x="93523" y="1330707"/>
                  <a:pt x="102639" y="1314218"/>
                  <a:pt x="125896" y="1298713"/>
                </a:cubicBezTo>
                <a:cubicBezTo>
                  <a:pt x="132522" y="1294296"/>
                  <a:pt x="138497" y="1288695"/>
                  <a:pt x="145774" y="1285461"/>
                </a:cubicBezTo>
                <a:cubicBezTo>
                  <a:pt x="158539" y="1279788"/>
                  <a:pt x="172561" y="1277397"/>
                  <a:pt x="185531" y="1272209"/>
                </a:cubicBezTo>
                <a:cubicBezTo>
                  <a:pt x="196574" y="1267792"/>
                  <a:pt x="207524" y="1263133"/>
                  <a:pt x="218661" y="1258957"/>
                </a:cubicBezTo>
                <a:cubicBezTo>
                  <a:pt x="225201" y="1256505"/>
                  <a:pt x="231733" y="1253902"/>
                  <a:pt x="238539" y="1252331"/>
                </a:cubicBezTo>
                <a:cubicBezTo>
                  <a:pt x="260487" y="1247266"/>
                  <a:pt x="304800" y="1239078"/>
                  <a:pt x="304800" y="1239078"/>
                </a:cubicBezTo>
                <a:cubicBezTo>
                  <a:pt x="376875" y="1241262"/>
                  <a:pt x="496676" y="1239035"/>
                  <a:pt x="583096" y="1252331"/>
                </a:cubicBezTo>
                <a:cubicBezTo>
                  <a:pt x="592097" y="1253716"/>
                  <a:pt x="600765" y="1256748"/>
                  <a:pt x="609600" y="1258957"/>
                </a:cubicBezTo>
                <a:cubicBezTo>
                  <a:pt x="655983" y="1256748"/>
                  <a:pt x="703062" y="1260638"/>
                  <a:pt x="748748" y="1252331"/>
                </a:cubicBezTo>
                <a:cubicBezTo>
                  <a:pt x="755620" y="1251082"/>
                  <a:pt x="751500" y="1238264"/>
                  <a:pt x="755374" y="1232452"/>
                </a:cubicBezTo>
                <a:cubicBezTo>
                  <a:pt x="760572" y="1224655"/>
                  <a:pt x="768626" y="1219200"/>
                  <a:pt x="775252" y="1212574"/>
                </a:cubicBezTo>
                <a:cubicBezTo>
                  <a:pt x="779670" y="1199322"/>
                  <a:pt x="785117" y="1186370"/>
                  <a:pt x="788505" y="1172818"/>
                </a:cubicBezTo>
                <a:cubicBezTo>
                  <a:pt x="796825" y="1139537"/>
                  <a:pt x="792251" y="1154953"/>
                  <a:pt x="801757" y="1126435"/>
                </a:cubicBezTo>
                <a:cubicBezTo>
                  <a:pt x="799647" y="1103230"/>
                  <a:pt x="799536" y="1040277"/>
                  <a:pt x="781878" y="1013791"/>
                </a:cubicBezTo>
                <a:cubicBezTo>
                  <a:pt x="777461" y="1007165"/>
                  <a:pt x="772187" y="1001036"/>
                  <a:pt x="768626" y="993913"/>
                </a:cubicBezTo>
                <a:cubicBezTo>
                  <a:pt x="750955" y="958571"/>
                  <a:pt x="776326" y="988899"/>
                  <a:pt x="748748" y="947531"/>
                </a:cubicBezTo>
                <a:cubicBezTo>
                  <a:pt x="745283" y="942333"/>
                  <a:pt x="739913" y="938696"/>
                  <a:pt x="735496" y="934278"/>
                </a:cubicBezTo>
                <a:cubicBezTo>
                  <a:pt x="733287" y="921026"/>
                  <a:pt x="728870" y="907957"/>
                  <a:pt x="728870" y="894522"/>
                </a:cubicBezTo>
                <a:cubicBezTo>
                  <a:pt x="728870" y="863522"/>
                  <a:pt x="728396" y="831933"/>
                  <a:pt x="735496" y="801757"/>
                </a:cubicBezTo>
                <a:cubicBezTo>
                  <a:pt x="740561" y="780230"/>
                  <a:pt x="783290" y="772573"/>
                  <a:pt x="795131" y="768626"/>
                </a:cubicBezTo>
                <a:cubicBezTo>
                  <a:pt x="801757" y="766417"/>
                  <a:pt x="808160" y="763370"/>
                  <a:pt x="815009" y="762000"/>
                </a:cubicBezTo>
                <a:cubicBezTo>
                  <a:pt x="826052" y="759791"/>
                  <a:pt x="837030" y="757225"/>
                  <a:pt x="848139" y="755374"/>
                </a:cubicBezTo>
                <a:cubicBezTo>
                  <a:pt x="863544" y="752806"/>
                  <a:pt x="879156" y="751542"/>
                  <a:pt x="894522" y="748748"/>
                </a:cubicBezTo>
                <a:cubicBezTo>
                  <a:pt x="903482" y="747119"/>
                  <a:pt x="912191" y="744331"/>
                  <a:pt x="921026" y="742122"/>
                </a:cubicBezTo>
                <a:cubicBezTo>
                  <a:pt x="925443" y="735496"/>
                  <a:pt x="929303" y="728462"/>
                  <a:pt x="934278" y="722244"/>
                </a:cubicBezTo>
                <a:cubicBezTo>
                  <a:pt x="952218" y="699819"/>
                  <a:pt x="960826" y="708862"/>
                  <a:pt x="974035" y="669235"/>
                </a:cubicBezTo>
                <a:lnTo>
                  <a:pt x="987287" y="629478"/>
                </a:lnTo>
                <a:cubicBezTo>
                  <a:pt x="989496" y="622852"/>
                  <a:pt x="992219" y="616376"/>
                  <a:pt x="993913" y="609600"/>
                </a:cubicBezTo>
                <a:cubicBezTo>
                  <a:pt x="996122" y="600765"/>
                  <a:pt x="998631" y="592000"/>
                  <a:pt x="1000539" y="583096"/>
                </a:cubicBezTo>
                <a:cubicBezTo>
                  <a:pt x="1005258" y="561072"/>
                  <a:pt x="1013791" y="516835"/>
                  <a:pt x="1013791" y="516835"/>
                </a:cubicBezTo>
                <a:cubicBezTo>
                  <a:pt x="1021704" y="350678"/>
                  <a:pt x="1026536" y="321306"/>
                  <a:pt x="1013791" y="125896"/>
                </a:cubicBezTo>
                <a:cubicBezTo>
                  <a:pt x="1012606" y="107721"/>
                  <a:pt x="1004111" y="90747"/>
                  <a:pt x="1000539" y="72887"/>
                </a:cubicBezTo>
                <a:cubicBezTo>
                  <a:pt x="998330" y="61844"/>
                  <a:pt x="996356" y="50751"/>
                  <a:pt x="993913" y="39757"/>
                </a:cubicBezTo>
                <a:cubicBezTo>
                  <a:pt x="986216" y="5118"/>
                  <a:pt x="987287" y="24225"/>
                  <a:pt x="987287" y="0"/>
                </a:cubicBezTo>
              </a:path>
            </a:pathLst>
          </a:custGeom>
          <a:noFill/>
          <a:ln w="19050">
            <a:solidFill>
              <a:srgbClr val="EE538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E"/>
          </a:p>
        </p:txBody>
      </p:sp>
      <p:sp>
        <p:nvSpPr>
          <p:cNvPr id="41" name="Freeform: Shape 40">
            <a:extLst>
              <a:ext uri="{FF2B5EF4-FFF2-40B4-BE49-F238E27FC236}">
                <a16:creationId xmlns:a16="http://schemas.microsoft.com/office/drawing/2014/main" id="{2256D6EC-2E46-4ACB-84C7-79EC2CF68629}"/>
              </a:ext>
            </a:extLst>
          </p:cNvPr>
          <p:cNvSpPr/>
          <p:nvPr/>
        </p:nvSpPr>
        <p:spPr bwMode="auto">
          <a:xfrm>
            <a:off x="4571933" y="1694842"/>
            <a:ext cx="1021640" cy="1636644"/>
          </a:xfrm>
          <a:custGeom>
            <a:avLst/>
            <a:gdLst>
              <a:gd name="connsiteX0" fmla="*/ 0 w 1021640"/>
              <a:gd name="connsiteY0" fmla="*/ 1636644 h 1636644"/>
              <a:gd name="connsiteX1" fmla="*/ 13252 w 1021640"/>
              <a:gd name="connsiteY1" fmla="*/ 1517374 h 1636644"/>
              <a:gd name="connsiteX2" fmla="*/ 19878 w 1021640"/>
              <a:gd name="connsiteY2" fmla="*/ 1497496 h 1636644"/>
              <a:gd name="connsiteX3" fmla="*/ 39757 w 1021640"/>
              <a:gd name="connsiteY3" fmla="*/ 1411357 h 1636644"/>
              <a:gd name="connsiteX4" fmla="*/ 59635 w 1021640"/>
              <a:gd name="connsiteY4" fmla="*/ 1364974 h 1636644"/>
              <a:gd name="connsiteX5" fmla="*/ 79513 w 1021640"/>
              <a:gd name="connsiteY5" fmla="*/ 1351722 h 1636644"/>
              <a:gd name="connsiteX6" fmla="*/ 125896 w 1021640"/>
              <a:gd name="connsiteY6" fmla="*/ 1298713 h 1636644"/>
              <a:gd name="connsiteX7" fmla="*/ 145774 w 1021640"/>
              <a:gd name="connsiteY7" fmla="*/ 1285461 h 1636644"/>
              <a:gd name="connsiteX8" fmla="*/ 185531 w 1021640"/>
              <a:gd name="connsiteY8" fmla="*/ 1272209 h 1636644"/>
              <a:gd name="connsiteX9" fmla="*/ 218661 w 1021640"/>
              <a:gd name="connsiteY9" fmla="*/ 1258957 h 1636644"/>
              <a:gd name="connsiteX10" fmla="*/ 238539 w 1021640"/>
              <a:gd name="connsiteY10" fmla="*/ 1252331 h 1636644"/>
              <a:gd name="connsiteX11" fmla="*/ 304800 w 1021640"/>
              <a:gd name="connsiteY11" fmla="*/ 1239078 h 1636644"/>
              <a:gd name="connsiteX12" fmla="*/ 583096 w 1021640"/>
              <a:gd name="connsiteY12" fmla="*/ 1252331 h 1636644"/>
              <a:gd name="connsiteX13" fmla="*/ 609600 w 1021640"/>
              <a:gd name="connsiteY13" fmla="*/ 1258957 h 1636644"/>
              <a:gd name="connsiteX14" fmla="*/ 748748 w 1021640"/>
              <a:gd name="connsiteY14" fmla="*/ 1252331 h 1636644"/>
              <a:gd name="connsiteX15" fmla="*/ 755374 w 1021640"/>
              <a:gd name="connsiteY15" fmla="*/ 1232452 h 1636644"/>
              <a:gd name="connsiteX16" fmla="*/ 775252 w 1021640"/>
              <a:gd name="connsiteY16" fmla="*/ 1212574 h 1636644"/>
              <a:gd name="connsiteX17" fmla="*/ 788505 w 1021640"/>
              <a:gd name="connsiteY17" fmla="*/ 1172818 h 1636644"/>
              <a:gd name="connsiteX18" fmla="*/ 801757 w 1021640"/>
              <a:gd name="connsiteY18" fmla="*/ 1126435 h 1636644"/>
              <a:gd name="connsiteX19" fmla="*/ 781878 w 1021640"/>
              <a:gd name="connsiteY19" fmla="*/ 1013791 h 1636644"/>
              <a:gd name="connsiteX20" fmla="*/ 768626 w 1021640"/>
              <a:gd name="connsiteY20" fmla="*/ 993913 h 1636644"/>
              <a:gd name="connsiteX21" fmla="*/ 748748 w 1021640"/>
              <a:gd name="connsiteY21" fmla="*/ 947531 h 1636644"/>
              <a:gd name="connsiteX22" fmla="*/ 735496 w 1021640"/>
              <a:gd name="connsiteY22" fmla="*/ 934278 h 1636644"/>
              <a:gd name="connsiteX23" fmla="*/ 728870 w 1021640"/>
              <a:gd name="connsiteY23" fmla="*/ 894522 h 1636644"/>
              <a:gd name="connsiteX24" fmla="*/ 735496 w 1021640"/>
              <a:gd name="connsiteY24" fmla="*/ 801757 h 1636644"/>
              <a:gd name="connsiteX25" fmla="*/ 795131 w 1021640"/>
              <a:gd name="connsiteY25" fmla="*/ 768626 h 1636644"/>
              <a:gd name="connsiteX26" fmla="*/ 815009 w 1021640"/>
              <a:gd name="connsiteY26" fmla="*/ 762000 h 1636644"/>
              <a:gd name="connsiteX27" fmla="*/ 848139 w 1021640"/>
              <a:gd name="connsiteY27" fmla="*/ 755374 h 1636644"/>
              <a:gd name="connsiteX28" fmla="*/ 894522 w 1021640"/>
              <a:gd name="connsiteY28" fmla="*/ 748748 h 1636644"/>
              <a:gd name="connsiteX29" fmla="*/ 921026 w 1021640"/>
              <a:gd name="connsiteY29" fmla="*/ 742122 h 1636644"/>
              <a:gd name="connsiteX30" fmla="*/ 934278 w 1021640"/>
              <a:gd name="connsiteY30" fmla="*/ 722244 h 1636644"/>
              <a:gd name="connsiteX31" fmla="*/ 974035 w 1021640"/>
              <a:gd name="connsiteY31" fmla="*/ 669235 h 1636644"/>
              <a:gd name="connsiteX32" fmla="*/ 987287 w 1021640"/>
              <a:gd name="connsiteY32" fmla="*/ 629478 h 1636644"/>
              <a:gd name="connsiteX33" fmla="*/ 993913 w 1021640"/>
              <a:gd name="connsiteY33" fmla="*/ 609600 h 1636644"/>
              <a:gd name="connsiteX34" fmla="*/ 1000539 w 1021640"/>
              <a:gd name="connsiteY34" fmla="*/ 583096 h 1636644"/>
              <a:gd name="connsiteX35" fmla="*/ 1013791 w 1021640"/>
              <a:gd name="connsiteY35" fmla="*/ 516835 h 1636644"/>
              <a:gd name="connsiteX36" fmla="*/ 1013791 w 1021640"/>
              <a:gd name="connsiteY36" fmla="*/ 125896 h 1636644"/>
              <a:gd name="connsiteX37" fmla="*/ 1000539 w 1021640"/>
              <a:gd name="connsiteY37" fmla="*/ 72887 h 1636644"/>
              <a:gd name="connsiteX38" fmla="*/ 993913 w 1021640"/>
              <a:gd name="connsiteY38" fmla="*/ 39757 h 1636644"/>
              <a:gd name="connsiteX39" fmla="*/ 987287 w 1021640"/>
              <a:gd name="connsiteY39" fmla="*/ 0 h 16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21640" h="1636644">
                <a:moveTo>
                  <a:pt x="0" y="1636644"/>
                </a:moveTo>
                <a:cubicBezTo>
                  <a:pt x="2793" y="1605916"/>
                  <a:pt x="6535" y="1550961"/>
                  <a:pt x="13252" y="1517374"/>
                </a:cubicBezTo>
                <a:cubicBezTo>
                  <a:pt x="14622" y="1510525"/>
                  <a:pt x="17669" y="1504122"/>
                  <a:pt x="19878" y="1497496"/>
                </a:cubicBezTo>
                <a:cubicBezTo>
                  <a:pt x="35264" y="1389810"/>
                  <a:pt x="15499" y="1508391"/>
                  <a:pt x="39757" y="1411357"/>
                </a:cubicBezTo>
                <a:cubicBezTo>
                  <a:pt x="44826" y="1391081"/>
                  <a:pt x="44382" y="1380227"/>
                  <a:pt x="59635" y="1364974"/>
                </a:cubicBezTo>
                <a:cubicBezTo>
                  <a:pt x="65266" y="1359343"/>
                  <a:pt x="72887" y="1356139"/>
                  <a:pt x="79513" y="1351722"/>
                </a:cubicBezTo>
                <a:cubicBezTo>
                  <a:pt x="93523" y="1330707"/>
                  <a:pt x="102639" y="1314218"/>
                  <a:pt x="125896" y="1298713"/>
                </a:cubicBezTo>
                <a:cubicBezTo>
                  <a:pt x="132522" y="1294296"/>
                  <a:pt x="138497" y="1288695"/>
                  <a:pt x="145774" y="1285461"/>
                </a:cubicBezTo>
                <a:cubicBezTo>
                  <a:pt x="158539" y="1279788"/>
                  <a:pt x="172561" y="1277397"/>
                  <a:pt x="185531" y="1272209"/>
                </a:cubicBezTo>
                <a:cubicBezTo>
                  <a:pt x="196574" y="1267792"/>
                  <a:pt x="207524" y="1263133"/>
                  <a:pt x="218661" y="1258957"/>
                </a:cubicBezTo>
                <a:cubicBezTo>
                  <a:pt x="225201" y="1256505"/>
                  <a:pt x="231733" y="1253902"/>
                  <a:pt x="238539" y="1252331"/>
                </a:cubicBezTo>
                <a:cubicBezTo>
                  <a:pt x="260487" y="1247266"/>
                  <a:pt x="304800" y="1239078"/>
                  <a:pt x="304800" y="1239078"/>
                </a:cubicBezTo>
                <a:cubicBezTo>
                  <a:pt x="376875" y="1241262"/>
                  <a:pt x="496676" y="1239035"/>
                  <a:pt x="583096" y="1252331"/>
                </a:cubicBezTo>
                <a:cubicBezTo>
                  <a:pt x="592097" y="1253716"/>
                  <a:pt x="600765" y="1256748"/>
                  <a:pt x="609600" y="1258957"/>
                </a:cubicBezTo>
                <a:cubicBezTo>
                  <a:pt x="655983" y="1256748"/>
                  <a:pt x="703062" y="1260638"/>
                  <a:pt x="748748" y="1252331"/>
                </a:cubicBezTo>
                <a:cubicBezTo>
                  <a:pt x="755620" y="1251082"/>
                  <a:pt x="751500" y="1238264"/>
                  <a:pt x="755374" y="1232452"/>
                </a:cubicBezTo>
                <a:cubicBezTo>
                  <a:pt x="760572" y="1224655"/>
                  <a:pt x="768626" y="1219200"/>
                  <a:pt x="775252" y="1212574"/>
                </a:cubicBezTo>
                <a:cubicBezTo>
                  <a:pt x="779670" y="1199322"/>
                  <a:pt x="785117" y="1186370"/>
                  <a:pt x="788505" y="1172818"/>
                </a:cubicBezTo>
                <a:cubicBezTo>
                  <a:pt x="796825" y="1139537"/>
                  <a:pt x="792251" y="1154953"/>
                  <a:pt x="801757" y="1126435"/>
                </a:cubicBezTo>
                <a:cubicBezTo>
                  <a:pt x="799647" y="1103230"/>
                  <a:pt x="799536" y="1040277"/>
                  <a:pt x="781878" y="1013791"/>
                </a:cubicBezTo>
                <a:cubicBezTo>
                  <a:pt x="777461" y="1007165"/>
                  <a:pt x="772187" y="1001036"/>
                  <a:pt x="768626" y="993913"/>
                </a:cubicBezTo>
                <a:cubicBezTo>
                  <a:pt x="750955" y="958571"/>
                  <a:pt x="776326" y="988899"/>
                  <a:pt x="748748" y="947531"/>
                </a:cubicBezTo>
                <a:cubicBezTo>
                  <a:pt x="745283" y="942333"/>
                  <a:pt x="739913" y="938696"/>
                  <a:pt x="735496" y="934278"/>
                </a:cubicBezTo>
                <a:cubicBezTo>
                  <a:pt x="733287" y="921026"/>
                  <a:pt x="728870" y="907957"/>
                  <a:pt x="728870" y="894522"/>
                </a:cubicBezTo>
                <a:cubicBezTo>
                  <a:pt x="728870" y="863522"/>
                  <a:pt x="728396" y="831933"/>
                  <a:pt x="735496" y="801757"/>
                </a:cubicBezTo>
                <a:cubicBezTo>
                  <a:pt x="740561" y="780230"/>
                  <a:pt x="783290" y="772573"/>
                  <a:pt x="795131" y="768626"/>
                </a:cubicBezTo>
                <a:cubicBezTo>
                  <a:pt x="801757" y="766417"/>
                  <a:pt x="808160" y="763370"/>
                  <a:pt x="815009" y="762000"/>
                </a:cubicBezTo>
                <a:cubicBezTo>
                  <a:pt x="826052" y="759791"/>
                  <a:pt x="837030" y="757225"/>
                  <a:pt x="848139" y="755374"/>
                </a:cubicBezTo>
                <a:cubicBezTo>
                  <a:pt x="863544" y="752806"/>
                  <a:pt x="879156" y="751542"/>
                  <a:pt x="894522" y="748748"/>
                </a:cubicBezTo>
                <a:cubicBezTo>
                  <a:pt x="903482" y="747119"/>
                  <a:pt x="912191" y="744331"/>
                  <a:pt x="921026" y="742122"/>
                </a:cubicBezTo>
                <a:cubicBezTo>
                  <a:pt x="925443" y="735496"/>
                  <a:pt x="929303" y="728462"/>
                  <a:pt x="934278" y="722244"/>
                </a:cubicBezTo>
                <a:cubicBezTo>
                  <a:pt x="952218" y="699819"/>
                  <a:pt x="960826" y="708862"/>
                  <a:pt x="974035" y="669235"/>
                </a:cubicBezTo>
                <a:lnTo>
                  <a:pt x="987287" y="629478"/>
                </a:lnTo>
                <a:cubicBezTo>
                  <a:pt x="989496" y="622852"/>
                  <a:pt x="992219" y="616376"/>
                  <a:pt x="993913" y="609600"/>
                </a:cubicBezTo>
                <a:cubicBezTo>
                  <a:pt x="996122" y="600765"/>
                  <a:pt x="998631" y="592000"/>
                  <a:pt x="1000539" y="583096"/>
                </a:cubicBezTo>
                <a:cubicBezTo>
                  <a:pt x="1005258" y="561072"/>
                  <a:pt x="1013791" y="516835"/>
                  <a:pt x="1013791" y="516835"/>
                </a:cubicBezTo>
                <a:cubicBezTo>
                  <a:pt x="1021704" y="350678"/>
                  <a:pt x="1026536" y="321306"/>
                  <a:pt x="1013791" y="125896"/>
                </a:cubicBezTo>
                <a:cubicBezTo>
                  <a:pt x="1012606" y="107721"/>
                  <a:pt x="1004111" y="90747"/>
                  <a:pt x="1000539" y="72887"/>
                </a:cubicBezTo>
                <a:cubicBezTo>
                  <a:pt x="998330" y="61844"/>
                  <a:pt x="996356" y="50751"/>
                  <a:pt x="993913" y="39757"/>
                </a:cubicBezTo>
                <a:cubicBezTo>
                  <a:pt x="986216" y="5118"/>
                  <a:pt x="987287" y="24225"/>
                  <a:pt x="987287" y="0"/>
                </a:cubicBezTo>
              </a:path>
            </a:pathLst>
          </a:custGeom>
          <a:noFill/>
          <a:ln w="19050">
            <a:solidFill>
              <a:srgbClr val="EE538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2016978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2288C-662F-48E3-B891-966DFF3BF1A8}"/>
              </a:ext>
            </a:extLst>
          </p:cNvPr>
          <p:cNvSpPr>
            <a:spLocks noGrp="1"/>
          </p:cNvSpPr>
          <p:nvPr>
            <p:ph type="title"/>
          </p:nvPr>
        </p:nvSpPr>
        <p:spPr/>
        <p:txBody>
          <a:bodyPr/>
          <a:lstStyle/>
          <a:p>
            <a:r>
              <a:rPr lang="en-US" dirty="0"/>
              <a:t>Choosing the right model</a:t>
            </a:r>
            <a:endParaRPr lang="en-IE" dirty="0"/>
          </a:p>
        </p:txBody>
      </p:sp>
      <p:sp>
        <p:nvSpPr>
          <p:cNvPr id="4" name="Footer Placeholder 3">
            <a:extLst>
              <a:ext uri="{FF2B5EF4-FFF2-40B4-BE49-F238E27FC236}">
                <a16:creationId xmlns:a16="http://schemas.microsoft.com/office/drawing/2014/main" id="{225D69FF-3D26-4422-AFED-997789654F92}"/>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A06EF815-9F50-4C9F-997A-146E2808F872}"/>
              </a:ext>
            </a:extLst>
          </p:cNvPr>
          <p:cNvSpPr>
            <a:spLocks noGrp="1"/>
          </p:cNvSpPr>
          <p:nvPr>
            <p:ph type="sldNum" sz="quarter" idx="11"/>
          </p:nvPr>
        </p:nvSpPr>
        <p:spPr/>
        <p:txBody>
          <a:bodyPr/>
          <a:lstStyle/>
          <a:p>
            <a:fld id="{59395FB3-9C97-154F-86B2-7E381B951268}" type="slidenum">
              <a:rPr lang="en-US" smtClean="0"/>
              <a:pPr/>
              <a:t>36</a:t>
            </a:fld>
            <a:endParaRPr lang="en-US" dirty="0"/>
          </a:p>
        </p:txBody>
      </p:sp>
      <p:grpSp>
        <p:nvGrpSpPr>
          <p:cNvPr id="6" name="Group 5">
            <a:extLst>
              <a:ext uri="{FF2B5EF4-FFF2-40B4-BE49-F238E27FC236}">
                <a16:creationId xmlns:a16="http://schemas.microsoft.com/office/drawing/2014/main" id="{0E1CF28C-7D04-4800-80BD-9A7378E08E41}"/>
              </a:ext>
            </a:extLst>
          </p:cNvPr>
          <p:cNvGrpSpPr/>
          <p:nvPr/>
        </p:nvGrpSpPr>
        <p:grpSpPr>
          <a:xfrm>
            <a:off x="1503365" y="1081959"/>
            <a:ext cx="5435358" cy="3243901"/>
            <a:chOff x="985024" y="1092820"/>
            <a:chExt cx="4895386" cy="2917903"/>
          </a:xfrm>
        </p:grpSpPr>
        <p:cxnSp>
          <p:nvCxnSpPr>
            <p:cNvPr id="7" name="Straight Arrow Connector 6">
              <a:extLst>
                <a:ext uri="{FF2B5EF4-FFF2-40B4-BE49-F238E27FC236}">
                  <a16:creationId xmlns:a16="http://schemas.microsoft.com/office/drawing/2014/main" id="{2A104659-4335-4C9E-BFD8-3DFD4BFA6321}"/>
                </a:ext>
              </a:extLst>
            </p:cNvPr>
            <p:cNvCxnSpPr>
              <a:cxnSpLocks/>
            </p:cNvCxnSpPr>
            <p:nvPr/>
          </p:nvCxnSpPr>
          <p:spPr bwMode="auto">
            <a:xfrm flipV="1">
              <a:off x="988739" y="1092820"/>
              <a:ext cx="0" cy="2917902"/>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ACB2A859-D226-489B-8C13-7886F8014828}"/>
                </a:ext>
              </a:extLst>
            </p:cNvPr>
            <p:cNvCxnSpPr>
              <a:cxnSpLocks/>
            </p:cNvCxnSpPr>
            <p:nvPr/>
          </p:nvCxnSpPr>
          <p:spPr bwMode="auto">
            <a:xfrm flipV="1">
              <a:off x="985024" y="4010722"/>
              <a:ext cx="4895386" cy="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9" name="TextBox 8">
            <a:extLst>
              <a:ext uri="{FF2B5EF4-FFF2-40B4-BE49-F238E27FC236}">
                <a16:creationId xmlns:a16="http://schemas.microsoft.com/office/drawing/2014/main" id="{A385222F-6C8B-4AE0-B3A2-5355B4AC76CF}"/>
              </a:ext>
            </a:extLst>
          </p:cNvPr>
          <p:cNvSpPr txBox="1"/>
          <p:nvPr/>
        </p:nvSpPr>
        <p:spPr>
          <a:xfrm>
            <a:off x="6196994" y="4406677"/>
            <a:ext cx="695703"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Capacity</a:t>
            </a:r>
          </a:p>
        </p:txBody>
      </p:sp>
      <p:grpSp>
        <p:nvGrpSpPr>
          <p:cNvPr id="10" name="Group 9">
            <a:extLst>
              <a:ext uri="{FF2B5EF4-FFF2-40B4-BE49-F238E27FC236}">
                <a16:creationId xmlns:a16="http://schemas.microsoft.com/office/drawing/2014/main" id="{52D7B529-D0EB-4F70-A7A5-8098DB3A24FB}"/>
              </a:ext>
            </a:extLst>
          </p:cNvPr>
          <p:cNvGrpSpPr/>
          <p:nvPr/>
        </p:nvGrpSpPr>
        <p:grpSpPr>
          <a:xfrm>
            <a:off x="-3695587" y="-420470"/>
            <a:ext cx="10648170" cy="4746329"/>
            <a:chOff x="-3697441" y="-258621"/>
            <a:chExt cx="9590334" cy="4269344"/>
          </a:xfrm>
        </p:grpSpPr>
        <p:cxnSp>
          <p:nvCxnSpPr>
            <p:cNvPr id="11" name="Straight Arrow Connector 10">
              <a:extLst>
                <a:ext uri="{FF2B5EF4-FFF2-40B4-BE49-F238E27FC236}">
                  <a16:creationId xmlns:a16="http://schemas.microsoft.com/office/drawing/2014/main" id="{57FC5153-E4D6-42A2-B10A-796D27B8124B}"/>
                </a:ext>
              </a:extLst>
            </p:cNvPr>
            <p:cNvCxnSpPr>
              <a:cxnSpLocks/>
            </p:cNvCxnSpPr>
            <p:nvPr/>
          </p:nvCxnSpPr>
          <p:spPr bwMode="auto">
            <a:xfrm flipV="1">
              <a:off x="985024" y="4010722"/>
              <a:ext cx="4895386" cy="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 name="Arc 11">
              <a:extLst>
                <a:ext uri="{FF2B5EF4-FFF2-40B4-BE49-F238E27FC236}">
                  <a16:creationId xmlns:a16="http://schemas.microsoft.com/office/drawing/2014/main" id="{F6634483-80E0-4A00-8365-C78D7A222CDE}"/>
                </a:ext>
              </a:extLst>
            </p:cNvPr>
            <p:cNvSpPr/>
            <p:nvPr/>
          </p:nvSpPr>
          <p:spPr bwMode="auto">
            <a:xfrm rot="11161799" flipH="1">
              <a:off x="-3697441" y="-258621"/>
              <a:ext cx="9590334" cy="4123950"/>
            </a:xfrm>
            <a:prstGeom prst="arc">
              <a:avLst>
                <a:gd name="adj1" fmla="val 16562774"/>
                <a:gd name="adj2" fmla="val 21341174"/>
              </a:avLst>
            </a:prstGeom>
            <a:ln w="25400">
              <a:solidFill>
                <a:srgbClr val="D12765"/>
              </a:solidFill>
              <a:headEnd type="none" w="med" len="med"/>
              <a:tailEnd type="arrow"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39BDAFAB-D6AD-43C1-8857-C97B67171CE4}"/>
              </a:ext>
            </a:extLst>
          </p:cNvPr>
          <p:cNvSpPr txBox="1"/>
          <p:nvPr/>
        </p:nvSpPr>
        <p:spPr>
          <a:xfrm>
            <a:off x="2266217" y="3845023"/>
            <a:ext cx="702115" cy="223331"/>
          </a:xfrm>
          <a:prstGeom prst="rect">
            <a:avLst/>
          </a:prstGeom>
          <a:noFill/>
        </p:spPr>
        <p:txBody>
          <a:bodyPr wrap="square" lIns="0" tIns="0" rIns="0" bIns="0" rtlCol="0">
            <a:spAutoFit/>
          </a:bodyPr>
          <a:lstStyle/>
          <a:p>
            <a:pPr algn="l">
              <a:lnSpc>
                <a:spcPct val="110000"/>
              </a:lnSpc>
              <a:spcBef>
                <a:spcPts val="1100"/>
              </a:spcBef>
            </a:pPr>
            <a:r>
              <a:rPr lang="en-US" sz="1400" dirty="0">
                <a:solidFill>
                  <a:srgbClr val="D12765"/>
                </a:solidFill>
                <a:latin typeface="IBM Plex Sans" charset="0"/>
                <a:ea typeface="IBM Plex Sans" charset="0"/>
                <a:cs typeface="IBM Plex Sans" charset="0"/>
              </a:rPr>
              <a:t>Variance</a:t>
            </a:r>
          </a:p>
        </p:txBody>
      </p:sp>
      <p:sp>
        <p:nvSpPr>
          <p:cNvPr id="14" name="Arc 13">
            <a:extLst>
              <a:ext uri="{FF2B5EF4-FFF2-40B4-BE49-F238E27FC236}">
                <a16:creationId xmlns:a16="http://schemas.microsoft.com/office/drawing/2014/main" id="{6DB86B62-FCE6-4845-B092-A73EA4E011A0}"/>
              </a:ext>
            </a:extLst>
          </p:cNvPr>
          <p:cNvSpPr/>
          <p:nvPr/>
        </p:nvSpPr>
        <p:spPr bwMode="auto">
          <a:xfrm rot="10367647">
            <a:off x="1613021" y="-1649444"/>
            <a:ext cx="10194666" cy="5758434"/>
          </a:xfrm>
          <a:prstGeom prst="arc">
            <a:avLst>
              <a:gd name="adj1" fmla="val 16562774"/>
              <a:gd name="adj2" fmla="val 73732"/>
            </a:avLst>
          </a:prstGeom>
          <a:ln w="25400">
            <a:solidFill>
              <a:srgbClr val="0062FF"/>
            </a:solidFill>
            <a:headEnd type="arrow"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F78540D0-E4E8-4BA2-AD60-5B078640B93E}"/>
              </a:ext>
            </a:extLst>
          </p:cNvPr>
          <p:cNvSpPr txBox="1"/>
          <p:nvPr/>
        </p:nvSpPr>
        <p:spPr>
          <a:xfrm>
            <a:off x="6023870" y="3850101"/>
            <a:ext cx="346249"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054ADA"/>
                </a:solidFill>
                <a:latin typeface="IBM Plex Sans" charset="0"/>
                <a:ea typeface="IBM Plex Sans" charset="0"/>
                <a:cs typeface="IBM Plex Sans" charset="0"/>
              </a:rPr>
              <a:t>Bias</a:t>
            </a:r>
          </a:p>
        </p:txBody>
      </p:sp>
      <p:sp>
        <p:nvSpPr>
          <p:cNvPr id="16" name="TextBox 15">
            <a:extLst>
              <a:ext uri="{FF2B5EF4-FFF2-40B4-BE49-F238E27FC236}">
                <a16:creationId xmlns:a16="http://schemas.microsoft.com/office/drawing/2014/main" id="{C2DEB869-CAF8-4C2C-80E6-D97054FFC3C4}"/>
              </a:ext>
            </a:extLst>
          </p:cNvPr>
          <p:cNvSpPr txBox="1"/>
          <p:nvPr/>
        </p:nvSpPr>
        <p:spPr>
          <a:xfrm>
            <a:off x="1980066" y="4556760"/>
            <a:ext cx="596317" cy="460319"/>
          </a:xfrm>
          <a:prstGeom prst="rect">
            <a:avLst/>
          </a:prstGeom>
          <a:noFill/>
        </p:spPr>
        <p:txBody>
          <a:bodyPr wrap="none" lIns="0" tIns="0" rIns="0" bIns="0" rtlCol="0">
            <a:spAutoFit/>
          </a:bodyPr>
          <a:lstStyle/>
          <a:p>
            <a:pPr algn="ctr">
              <a:lnSpc>
                <a:spcPct val="110000"/>
              </a:lnSpc>
              <a:spcBef>
                <a:spcPts val="1100"/>
              </a:spcBef>
            </a:pPr>
            <a:r>
              <a:rPr lang="en-IE" sz="1400" dirty="0">
                <a:solidFill>
                  <a:schemeClr val="bg1"/>
                </a:solidFill>
                <a:latin typeface="IBM Plex Sans" charset="0"/>
                <a:ea typeface="IBM Plex Sans" charset="0"/>
                <a:cs typeface="IBM Plex Sans" charset="0"/>
              </a:rPr>
              <a:t>Simple</a:t>
            </a:r>
            <a:br>
              <a:rPr lang="en-IE" sz="1400" dirty="0">
                <a:solidFill>
                  <a:schemeClr val="bg1"/>
                </a:solidFill>
                <a:latin typeface="IBM Plex Sans" charset="0"/>
                <a:ea typeface="IBM Plex Sans" charset="0"/>
                <a:cs typeface="IBM Plex Sans" charset="0"/>
              </a:rPr>
            </a:br>
            <a:r>
              <a:rPr lang="en-IE" sz="1400" dirty="0">
                <a:solidFill>
                  <a:schemeClr val="bg1"/>
                </a:solidFill>
                <a:latin typeface="IBM Plex Sans" charset="0"/>
                <a:ea typeface="IBM Plex Sans" charset="0"/>
                <a:cs typeface="IBM Plex Sans" charset="0"/>
              </a:rPr>
              <a:t>models</a:t>
            </a:r>
          </a:p>
        </p:txBody>
      </p:sp>
      <p:sp>
        <p:nvSpPr>
          <p:cNvPr id="17" name="TextBox 16">
            <a:extLst>
              <a:ext uri="{FF2B5EF4-FFF2-40B4-BE49-F238E27FC236}">
                <a16:creationId xmlns:a16="http://schemas.microsoft.com/office/drawing/2014/main" id="{818CA86B-20C8-4C26-AB02-DC4346009D29}"/>
              </a:ext>
            </a:extLst>
          </p:cNvPr>
          <p:cNvSpPr txBox="1"/>
          <p:nvPr/>
        </p:nvSpPr>
        <p:spPr>
          <a:xfrm>
            <a:off x="5257627" y="4556760"/>
            <a:ext cx="1017907" cy="460319"/>
          </a:xfrm>
          <a:prstGeom prst="rect">
            <a:avLst/>
          </a:prstGeom>
          <a:noFill/>
        </p:spPr>
        <p:txBody>
          <a:bodyPr wrap="none" lIns="0" tIns="0" rIns="0" bIns="0" rtlCol="0">
            <a:spAutoFit/>
          </a:bodyPr>
          <a:lstStyle/>
          <a:p>
            <a:pPr algn="ctr">
              <a:lnSpc>
                <a:spcPct val="110000"/>
              </a:lnSpc>
              <a:spcBef>
                <a:spcPts val="1100"/>
              </a:spcBef>
            </a:pPr>
            <a:r>
              <a:rPr lang="en-IE" sz="1400" dirty="0">
                <a:solidFill>
                  <a:schemeClr val="bg1"/>
                </a:solidFill>
                <a:latin typeface="IBM Plex Sans" charset="0"/>
                <a:ea typeface="IBM Plex Sans" charset="0"/>
                <a:cs typeface="IBM Plex Sans" charset="0"/>
              </a:rPr>
              <a:t>Complicated</a:t>
            </a:r>
            <a:br>
              <a:rPr lang="en-IE" sz="1400" dirty="0">
                <a:solidFill>
                  <a:schemeClr val="bg1"/>
                </a:solidFill>
                <a:latin typeface="IBM Plex Sans" charset="0"/>
                <a:ea typeface="IBM Plex Sans" charset="0"/>
                <a:cs typeface="IBM Plex Sans" charset="0"/>
              </a:rPr>
            </a:br>
            <a:r>
              <a:rPr lang="en-IE" sz="1400" dirty="0">
                <a:solidFill>
                  <a:schemeClr val="bg1"/>
                </a:solidFill>
                <a:latin typeface="IBM Plex Sans" charset="0"/>
                <a:ea typeface="IBM Plex Sans" charset="0"/>
                <a:cs typeface="IBM Plex Sans" charset="0"/>
              </a:rPr>
              <a:t>models</a:t>
            </a:r>
          </a:p>
        </p:txBody>
      </p:sp>
    </p:spTree>
    <p:extLst>
      <p:ext uri="{BB962C8B-B14F-4D97-AF65-F5344CB8AC3E}">
        <p14:creationId xmlns:p14="http://schemas.microsoft.com/office/powerpoint/2010/main" val="389771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36E6-E31E-4362-AF96-57D023EEE8CF}"/>
              </a:ext>
            </a:extLst>
          </p:cNvPr>
          <p:cNvSpPr>
            <a:spLocks noGrp="1"/>
          </p:cNvSpPr>
          <p:nvPr>
            <p:ph type="title"/>
          </p:nvPr>
        </p:nvSpPr>
        <p:spPr/>
        <p:txBody>
          <a:bodyPr/>
          <a:lstStyle/>
          <a:p>
            <a:r>
              <a:rPr lang="en-IE" dirty="0"/>
              <a:t>Models with high bias</a:t>
            </a:r>
          </a:p>
        </p:txBody>
      </p:sp>
      <p:sp>
        <p:nvSpPr>
          <p:cNvPr id="3" name="Text Placeholder 2">
            <a:extLst>
              <a:ext uri="{FF2B5EF4-FFF2-40B4-BE49-F238E27FC236}">
                <a16:creationId xmlns:a16="http://schemas.microsoft.com/office/drawing/2014/main" id="{33CDC258-1C35-4317-A5E5-240ABF76A1AC}"/>
              </a:ext>
            </a:extLst>
          </p:cNvPr>
          <p:cNvSpPr>
            <a:spLocks noGrp="1"/>
          </p:cNvSpPr>
          <p:nvPr>
            <p:ph type="body" sz="quarter" idx="12"/>
          </p:nvPr>
        </p:nvSpPr>
        <p:spPr/>
        <p:txBody>
          <a:bodyPr/>
          <a:lstStyle/>
          <a:p>
            <a:r>
              <a:rPr lang="en-IE" dirty="0"/>
              <a:t>The model does not capture enough patterns from data to produce correct results</a:t>
            </a:r>
          </a:p>
        </p:txBody>
      </p:sp>
      <p:sp>
        <p:nvSpPr>
          <p:cNvPr id="4" name="Footer Placeholder 3">
            <a:extLst>
              <a:ext uri="{FF2B5EF4-FFF2-40B4-BE49-F238E27FC236}">
                <a16:creationId xmlns:a16="http://schemas.microsoft.com/office/drawing/2014/main" id="{A5ED8B07-7855-4616-9314-E1089F2C53F5}"/>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F74642C6-0391-47C3-AAFC-D2CA275A957A}"/>
              </a:ext>
            </a:extLst>
          </p:cNvPr>
          <p:cNvSpPr>
            <a:spLocks noGrp="1"/>
          </p:cNvSpPr>
          <p:nvPr>
            <p:ph type="sldNum" sz="quarter" idx="11"/>
          </p:nvPr>
        </p:nvSpPr>
        <p:spPr/>
        <p:txBody>
          <a:bodyPr/>
          <a:lstStyle/>
          <a:p>
            <a:fld id="{59395FB3-9C97-154F-86B2-7E381B951268}" type="slidenum">
              <a:rPr lang="en-US" smtClean="0"/>
              <a:pPr/>
              <a:t>37</a:t>
            </a:fld>
            <a:endParaRPr lang="en-US" dirty="0"/>
          </a:p>
        </p:txBody>
      </p:sp>
      <p:cxnSp>
        <p:nvCxnSpPr>
          <p:cNvPr id="6" name="Straight Arrow Connector 5">
            <a:extLst>
              <a:ext uri="{FF2B5EF4-FFF2-40B4-BE49-F238E27FC236}">
                <a16:creationId xmlns:a16="http://schemas.microsoft.com/office/drawing/2014/main" id="{B87D05EA-E6EA-49D4-BE28-756CF548E0E6}"/>
              </a:ext>
            </a:extLst>
          </p:cNvPr>
          <p:cNvCxnSpPr>
            <a:cxnSpLocks/>
          </p:cNvCxnSpPr>
          <p:nvPr/>
        </p:nvCxnSpPr>
        <p:spPr bwMode="auto">
          <a:xfrm flipV="1">
            <a:off x="925302" y="1902150"/>
            <a:ext cx="0" cy="1776397"/>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1957873F-A810-4697-880C-E665485F53FD}"/>
              </a:ext>
            </a:extLst>
          </p:cNvPr>
          <p:cNvCxnSpPr>
            <a:cxnSpLocks/>
          </p:cNvCxnSpPr>
          <p:nvPr/>
        </p:nvCxnSpPr>
        <p:spPr bwMode="auto">
          <a:xfrm>
            <a:off x="930264" y="3676851"/>
            <a:ext cx="2185587"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E6A40686-C7A0-4A52-A49B-0AB90BEB32DE}"/>
              </a:ext>
            </a:extLst>
          </p:cNvPr>
          <p:cNvSpPr/>
          <p:nvPr/>
        </p:nvSpPr>
        <p:spPr bwMode="auto">
          <a:xfrm>
            <a:off x="1392434" y="222214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9" name="Oval 8">
            <a:extLst>
              <a:ext uri="{FF2B5EF4-FFF2-40B4-BE49-F238E27FC236}">
                <a16:creationId xmlns:a16="http://schemas.microsoft.com/office/drawing/2014/main" id="{F89A5B20-D9D3-4B70-9568-D650EF8DCB47}"/>
              </a:ext>
            </a:extLst>
          </p:cNvPr>
          <p:cNvSpPr/>
          <p:nvPr/>
        </p:nvSpPr>
        <p:spPr bwMode="auto">
          <a:xfrm>
            <a:off x="1487848" y="240567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0" name="Oval 9">
            <a:extLst>
              <a:ext uri="{FF2B5EF4-FFF2-40B4-BE49-F238E27FC236}">
                <a16:creationId xmlns:a16="http://schemas.microsoft.com/office/drawing/2014/main" id="{1294D48E-0EDE-475A-875B-4E23C564F071}"/>
              </a:ext>
            </a:extLst>
          </p:cNvPr>
          <p:cNvSpPr/>
          <p:nvPr/>
        </p:nvSpPr>
        <p:spPr bwMode="auto">
          <a:xfrm>
            <a:off x="1739069" y="199952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1" name="Oval 10">
            <a:extLst>
              <a:ext uri="{FF2B5EF4-FFF2-40B4-BE49-F238E27FC236}">
                <a16:creationId xmlns:a16="http://schemas.microsoft.com/office/drawing/2014/main" id="{F627DF5D-AEA9-4BAB-8713-279BF0C7B92F}"/>
              </a:ext>
            </a:extLst>
          </p:cNvPr>
          <p:cNvSpPr/>
          <p:nvPr/>
        </p:nvSpPr>
        <p:spPr bwMode="auto">
          <a:xfrm>
            <a:off x="1407561" y="2754809"/>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2" name="Oval 11">
            <a:extLst>
              <a:ext uri="{FF2B5EF4-FFF2-40B4-BE49-F238E27FC236}">
                <a16:creationId xmlns:a16="http://schemas.microsoft.com/office/drawing/2014/main" id="{72E97781-27D1-4E92-B41A-AEE4F5B761E3}"/>
              </a:ext>
            </a:extLst>
          </p:cNvPr>
          <p:cNvSpPr/>
          <p:nvPr/>
        </p:nvSpPr>
        <p:spPr bwMode="auto">
          <a:xfrm>
            <a:off x="1859606" y="2263282"/>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3" name="Oval 12">
            <a:extLst>
              <a:ext uri="{FF2B5EF4-FFF2-40B4-BE49-F238E27FC236}">
                <a16:creationId xmlns:a16="http://schemas.microsoft.com/office/drawing/2014/main" id="{7FD069F9-F70C-4B59-AE40-719A04ED48B9}"/>
              </a:ext>
            </a:extLst>
          </p:cNvPr>
          <p:cNvSpPr/>
          <p:nvPr/>
        </p:nvSpPr>
        <p:spPr bwMode="auto">
          <a:xfrm>
            <a:off x="1716250" y="2743611"/>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4" name="Oval 13">
            <a:extLst>
              <a:ext uri="{FF2B5EF4-FFF2-40B4-BE49-F238E27FC236}">
                <a16:creationId xmlns:a16="http://schemas.microsoft.com/office/drawing/2014/main" id="{78C0AFFC-D7FE-4BBD-A57B-594907DCBC9D}"/>
              </a:ext>
            </a:extLst>
          </p:cNvPr>
          <p:cNvSpPr/>
          <p:nvPr/>
        </p:nvSpPr>
        <p:spPr bwMode="auto">
          <a:xfrm>
            <a:off x="2188425" y="3121327"/>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5" name="Oval 14">
            <a:extLst>
              <a:ext uri="{FF2B5EF4-FFF2-40B4-BE49-F238E27FC236}">
                <a16:creationId xmlns:a16="http://schemas.microsoft.com/office/drawing/2014/main" id="{4225CCD4-8C33-452D-B34D-1F9E82EF3503}"/>
              </a:ext>
            </a:extLst>
          </p:cNvPr>
          <p:cNvSpPr/>
          <p:nvPr/>
        </p:nvSpPr>
        <p:spPr bwMode="auto">
          <a:xfrm>
            <a:off x="2502750" y="3025698"/>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6" name="Oval 15">
            <a:extLst>
              <a:ext uri="{FF2B5EF4-FFF2-40B4-BE49-F238E27FC236}">
                <a16:creationId xmlns:a16="http://schemas.microsoft.com/office/drawing/2014/main" id="{B41B41F3-021F-41A0-BA62-81608EEB840D}"/>
              </a:ext>
            </a:extLst>
          </p:cNvPr>
          <p:cNvSpPr/>
          <p:nvPr/>
        </p:nvSpPr>
        <p:spPr bwMode="auto">
          <a:xfrm>
            <a:off x="2442006" y="3258508"/>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7" name="Oval 16">
            <a:extLst>
              <a:ext uri="{FF2B5EF4-FFF2-40B4-BE49-F238E27FC236}">
                <a16:creationId xmlns:a16="http://schemas.microsoft.com/office/drawing/2014/main" id="{94E18EFA-2B24-4096-883F-1294F8C7B3DF}"/>
              </a:ext>
            </a:extLst>
          </p:cNvPr>
          <p:cNvSpPr/>
          <p:nvPr/>
        </p:nvSpPr>
        <p:spPr bwMode="auto">
          <a:xfrm>
            <a:off x="2581287" y="2768167"/>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8" name="Oval 17">
            <a:extLst>
              <a:ext uri="{FF2B5EF4-FFF2-40B4-BE49-F238E27FC236}">
                <a16:creationId xmlns:a16="http://schemas.microsoft.com/office/drawing/2014/main" id="{654F04EE-B1AC-47C8-A796-D5F0340473E5}"/>
              </a:ext>
            </a:extLst>
          </p:cNvPr>
          <p:cNvSpPr/>
          <p:nvPr/>
        </p:nvSpPr>
        <p:spPr bwMode="auto">
          <a:xfrm>
            <a:off x="2214687" y="3374424"/>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cxnSp>
        <p:nvCxnSpPr>
          <p:cNvPr id="19" name="Straight Connector 18">
            <a:extLst>
              <a:ext uri="{FF2B5EF4-FFF2-40B4-BE49-F238E27FC236}">
                <a16:creationId xmlns:a16="http://schemas.microsoft.com/office/drawing/2014/main" id="{68BDF455-904F-4B65-9F5B-74B3465F43BB}"/>
              </a:ext>
            </a:extLst>
          </p:cNvPr>
          <p:cNvCxnSpPr>
            <a:cxnSpLocks/>
          </p:cNvCxnSpPr>
          <p:nvPr/>
        </p:nvCxnSpPr>
        <p:spPr bwMode="auto">
          <a:xfrm flipH="1">
            <a:off x="1500084" y="2029575"/>
            <a:ext cx="1217716" cy="1475625"/>
          </a:xfrm>
          <a:prstGeom prst="lin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cxnSp>
      <p:sp>
        <p:nvSpPr>
          <p:cNvPr id="20" name="TextBox 19">
            <a:extLst>
              <a:ext uri="{FF2B5EF4-FFF2-40B4-BE49-F238E27FC236}">
                <a16:creationId xmlns:a16="http://schemas.microsoft.com/office/drawing/2014/main" id="{969AF7FC-8812-4B78-8993-4EFFA8580604}"/>
              </a:ext>
            </a:extLst>
          </p:cNvPr>
          <p:cNvSpPr txBox="1"/>
          <p:nvPr/>
        </p:nvSpPr>
        <p:spPr>
          <a:xfrm>
            <a:off x="1323764" y="3841771"/>
            <a:ext cx="1303242"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Training dataset</a:t>
            </a:r>
            <a:endParaRPr lang="en-IE" sz="1400" dirty="0" err="1">
              <a:solidFill>
                <a:schemeClr val="bg1"/>
              </a:solidFill>
              <a:latin typeface="IBM Plex Sans" charset="0"/>
              <a:ea typeface="IBM Plex Sans" charset="0"/>
              <a:cs typeface="IBM Plex Sans" charset="0"/>
            </a:endParaRPr>
          </a:p>
        </p:txBody>
      </p:sp>
      <p:sp>
        <p:nvSpPr>
          <p:cNvPr id="30" name="TextBox 29">
            <a:extLst>
              <a:ext uri="{FF2B5EF4-FFF2-40B4-BE49-F238E27FC236}">
                <a16:creationId xmlns:a16="http://schemas.microsoft.com/office/drawing/2014/main" id="{E8302F2B-F81F-4350-B350-CE18218AF290}"/>
              </a:ext>
            </a:extLst>
          </p:cNvPr>
          <p:cNvSpPr txBox="1"/>
          <p:nvPr/>
        </p:nvSpPr>
        <p:spPr>
          <a:xfrm>
            <a:off x="4835314" y="3840075"/>
            <a:ext cx="1000274"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Test dataset</a:t>
            </a:r>
            <a:endParaRPr lang="en-IE" sz="1400" dirty="0" err="1">
              <a:solidFill>
                <a:schemeClr val="bg1"/>
              </a:solidFill>
              <a:latin typeface="IBM Plex Sans" charset="0"/>
              <a:ea typeface="IBM Plex Sans" charset="0"/>
              <a:cs typeface="IBM Plex Sans" charset="0"/>
            </a:endParaRPr>
          </a:p>
        </p:txBody>
      </p:sp>
      <p:sp>
        <p:nvSpPr>
          <p:cNvPr id="31" name="Oval 30">
            <a:extLst>
              <a:ext uri="{FF2B5EF4-FFF2-40B4-BE49-F238E27FC236}">
                <a16:creationId xmlns:a16="http://schemas.microsoft.com/office/drawing/2014/main" id="{A52FA47D-D1CA-40B8-812E-29711C2D07BE}"/>
              </a:ext>
            </a:extLst>
          </p:cNvPr>
          <p:cNvSpPr/>
          <p:nvPr/>
        </p:nvSpPr>
        <p:spPr bwMode="auto">
          <a:xfrm>
            <a:off x="1135988" y="2467445"/>
            <a:ext cx="45760"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2" name="Oval 31">
            <a:extLst>
              <a:ext uri="{FF2B5EF4-FFF2-40B4-BE49-F238E27FC236}">
                <a16:creationId xmlns:a16="http://schemas.microsoft.com/office/drawing/2014/main" id="{7787046E-6D80-4495-B8B2-0BD33B3993B5}"/>
              </a:ext>
            </a:extLst>
          </p:cNvPr>
          <p:cNvSpPr/>
          <p:nvPr/>
        </p:nvSpPr>
        <p:spPr bwMode="auto">
          <a:xfrm>
            <a:off x="2701874" y="3269733"/>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3" name="Oval 32">
            <a:extLst>
              <a:ext uri="{FF2B5EF4-FFF2-40B4-BE49-F238E27FC236}">
                <a16:creationId xmlns:a16="http://schemas.microsoft.com/office/drawing/2014/main" id="{7B0BE4E7-8836-478C-BE2B-87A75BABE068}"/>
              </a:ext>
            </a:extLst>
          </p:cNvPr>
          <p:cNvSpPr/>
          <p:nvPr/>
        </p:nvSpPr>
        <p:spPr bwMode="auto">
          <a:xfrm>
            <a:off x="2767281" y="2986095"/>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cxnSp>
        <p:nvCxnSpPr>
          <p:cNvPr id="34" name="Straight Connector 33">
            <a:extLst>
              <a:ext uri="{FF2B5EF4-FFF2-40B4-BE49-F238E27FC236}">
                <a16:creationId xmlns:a16="http://schemas.microsoft.com/office/drawing/2014/main" id="{FEAF1644-A2D4-44D2-8B0A-03B2CC14E140}"/>
              </a:ext>
            </a:extLst>
          </p:cNvPr>
          <p:cNvCxnSpPr>
            <a:cxnSpLocks/>
          </p:cNvCxnSpPr>
          <p:nvPr/>
        </p:nvCxnSpPr>
        <p:spPr bwMode="auto">
          <a:xfrm flipH="1">
            <a:off x="1101819" y="1877812"/>
            <a:ext cx="1217716" cy="1475625"/>
          </a:xfrm>
          <a:prstGeom prst="line">
            <a:avLst/>
          </a:prstGeom>
          <a:noFill/>
          <a:ln w="19050">
            <a:solidFill>
              <a:srgbClr val="EE538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cxnSp>
      <p:cxnSp>
        <p:nvCxnSpPr>
          <p:cNvPr id="36" name="Straight Arrow Connector 35">
            <a:extLst>
              <a:ext uri="{FF2B5EF4-FFF2-40B4-BE49-F238E27FC236}">
                <a16:creationId xmlns:a16="http://schemas.microsoft.com/office/drawing/2014/main" id="{2C2DFBDE-3DA0-4089-AC7C-2D9816EA9163}"/>
              </a:ext>
            </a:extLst>
          </p:cNvPr>
          <p:cNvCxnSpPr>
            <a:cxnSpLocks/>
          </p:cNvCxnSpPr>
          <p:nvPr/>
        </p:nvCxnSpPr>
        <p:spPr bwMode="auto">
          <a:xfrm flipV="1">
            <a:off x="4436852" y="1900454"/>
            <a:ext cx="0" cy="1776397"/>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AC261E2-4B22-48DE-8AE8-3A130F23B521}"/>
              </a:ext>
            </a:extLst>
          </p:cNvPr>
          <p:cNvCxnSpPr>
            <a:cxnSpLocks/>
          </p:cNvCxnSpPr>
          <p:nvPr/>
        </p:nvCxnSpPr>
        <p:spPr bwMode="auto">
          <a:xfrm>
            <a:off x="4441814" y="3675155"/>
            <a:ext cx="2185587"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7F81C5B9-3915-4F8D-BF64-C4D719A9E179}"/>
              </a:ext>
            </a:extLst>
          </p:cNvPr>
          <p:cNvSpPr/>
          <p:nvPr/>
        </p:nvSpPr>
        <p:spPr bwMode="auto">
          <a:xfrm>
            <a:off x="5268495" y="2329682"/>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40" name="Oval 39">
            <a:extLst>
              <a:ext uri="{FF2B5EF4-FFF2-40B4-BE49-F238E27FC236}">
                <a16:creationId xmlns:a16="http://schemas.microsoft.com/office/drawing/2014/main" id="{7025512E-BBDE-44EA-BC32-CD2E401510A3}"/>
              </a:ext>
            </a:extLst>
          </p:cNvPr>
          <p:cNvSpPr/>
          <p:nvPr/>
        </p:nvSpPr>
        <p:spPr bwMode="auto">
          <a:xfrm>
            <a:off x="4988775" y="2733057"/>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41" name="Oval 40">
            <a:extLst>
              <a:ext uri="{FF2B5EF4-FFF2-40B4-BE49-F238E27FC236}">
                <a16:creationId xmlns:a16="http://schemas.microsoft.com/office/drawing/2014/main" id="{F61C6408-00C3-469D-B504-E2F130ED8E39}"/>
              </a:ext>
            </a:extLst>
          </p:cNvPr>
          <p:cNvSpPr/>
          <p:nvPr/>
        </p:nvSpPr>
        <p:spPr bwMode="auto">
          <a:xfrm>
            <a:off x="5725375" y="3037081"/>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42" name="Oval 41">
            <a:extLst>
              <a:ext uri="{FF2B5EF4-FFF2-40B4-BE49-F238E27FC236}">
                <a16:creationId xmlns:a16="http://schemas.microsoft.com/office/drawing/2014/main" id="{CF853C59-95F5-4676-9002-CCAB548A9576}"/>
              </a:ext>
            </a:extLst>
          </p:cNvPr>
          <p:cNvSpPr/>
          <p:nvPr/>
        </p:nvSpPr>
        <p:spPr bwMode="auto">
          <a:xfrm>
            <a:off x="5950800" y="3144652"/>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43" name="Oval 42">
            <a:extLst>
              <a:ext uri="{FF2B5EF4-FFF2-40B4-BE49-F238E27FC236}">
                <a16:creationId xmlns:a16="http://schemas.microsoft.com/office/drawing/2014/main" id="{F541FD87-E0B1-4DD4-B24E-FF2E1A76A422}"/>
              </a:ext>
            </a:extLst>
          </p:cNvPr>
          <p:cNvSpPr/>
          <p:nvPr/>
        </p:nvSpPr>
        <p:spPr bwMode="auto">
          <a:xfrm>
            <a:off x="6010287" y="2766471"/>
            <a:ext cx="45719" cy="45719"/>
          </a:xfrm>
          <a:prstGeom prst="ellipse">
            <a:avLst/>
          </a:prstGeom>
          <a:solidFill>
            <a:srgbClr val="FFCFE1"/>
          </a:solidFill>
          <a:ln w="19050">
            <a:solidFill>
              <a:srgbClr val="FFCFE1"/>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cxnSp>
        <p:nvCxnSpPr>
          <p:cNvPr id="44" name="Straight Connector 43">
            <a:extLst>
              <a:ext uri="{FF2B5EF4-FFF2-40B4-BE49-F238E27FC236}">
                <a16:creationId xmlns:a16="http://schemas.microsoft.com/office/drawing/2014/main" id="{CFE80F89-DCF4-433B-96FC-8C22C9623B65}"/>
              </a:ext>
            </a:extLst>
          </p:cNvPr>
          <p:cNvCxnSpPr>
            <a:cxnSpLocks/>
          </p:cNvCxnSpPr>
          <p:nvPr/>
        </p:nvCxnSpPr>
        <p:spPr bwMode="auto">
          <a:xfrm flipH="1">
            <a:off x="5011634" y="2027879"/>
            <a:ext cx="1217716" cy="1475625"/>
          </a:xfrm>
          <a:prstGeom prst="line">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cxnSp>
      <p:cxnSp>
        <p:nvCxnSpPr>
          <p:cNvPr id="45" name="Straight Connector 44">
            <a:extLst>
              <a:ext uri="{FF2B5EF4-FFF2-40B4-BE49-F238E27FC236}">
                <a16:creationId xmlns:a16="http://schemas.microsoft.com/office/drawing/2014/main" id="{A32D5184-A1E5-4DAC-8EC5-0314E23479F0}"/>
              </a:ext>
            </a:extLst>
          </p:cNvPr>
          <p:cNvCxnSpPr>
            <a:cxnSpLocks/>
          </p:cNvCxnSpPr>
          <p:nvPr/>
        </p:nvCxnSpPr>
        <p:spPr bwMode="auto">
          <a:xfrm flipH="1">
            <a:off x="4641679" y="1847496"/>
            <a:ext cx="1217716" cy="1475625"/>
          </a:xfrm>
          <a:prstGeom prst="line">
            <a:avLst/>
          </a:prstGeom>
          <a:noFill/>
          <a:ln w="19050">
            <a:solidFill>
              <a:srgbClr val="EE538B"/>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cxnSp>
      <p:sp>
        <p:nvSpPr>
          <p:cNvPr id="21" name="TextBox 20">
            <a:extLst>
              <a:ext uri="{FF2B5EF4-FFF2-40B4-BE49-F238E27FC236}">
                <a16:creationId xmlns:a16="http://schemas.microsoft.com/office/drawing/2014/main" id="{1E7641CD-9288-4AB1-B3C1-7FA4693BF515}"/>
              </a:ext>
            </a:extLst>
          </p:cNvPr>
          <p:cNvSpPr txBox="1"/>
          <p:nvPr/>
        </p:nvSpPr>
        <p:spPr>
          <a:xfrm>
            <a:off x="6328840" y="1917909"/>
            <a:ext cx="950581"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good model</a:t>
            </a:r>
          </a:p>
        </p:txBody>
      </p:sp>
      <p:sp>
        <p:nvSpPr>
          <p:cNvPr id="46" name="TextBox 45">
            <a:extLst>
              <a:ext uri="{FF2B5EF4-FFF2-40B4-BE49-F238E27FC236}">
                <a16:creationId xmlns:a16="http://schemas.microsoft.com/office/drawing/2014/main" id="{7EA2D52C-8A0C-42AA-ACB3-2B7E627329F5}"/>
              </a:ext>
            </a:extLst>
          </p:cNvPr>
          <p:cNvSpPr txBox="1"/>
          <p:nvPr/>
        </p:nvSpPr>
        <p:spPr>
          <a:xfrm>
            <a:off x="5866485" y="1574565"/>
            <a:ext cx="1085233"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biased model</a:t>
            </a:r>
          </a:p>
        </p:txBody>
      </p:sp>
      <p:sp>
        <p:nvSpPr>
          <p:cNvPr id="48" name="Oval 47">
            <a:extLst>
              <a:ext uri="{FF2B5EF4-FFF2-40B4-BE49-F238E27FC236}">
                <a16:creationId xmlns:a16="http://schemas.microsoft.com/office/drawing/2014/main" id="{59F48476-599C-437E-ADFC-BA975BCEE313}"/>
              </a:ext>
            </a:extLst>
          </p:cNvPr>
          <p:cNvSpPr/>
          <p:nvPr/>
        </p:nvSpPr>
        <p:spPr bwMode="auto">
          <a:xfrm>
            <a:off x="5620492" y="2240422"/>
            <a:ext cx="45719" cy="45719"/>
          </a:xfrm>
          <a:prstGeom prst="ellipse">
            <a:avLst/>
          </a:prstGeom>
          <a:solidFill>
            <a:schemeClr val="accent4">
              <a:lumMod val="75000"/>
            </a:schemeClr>
          </a:solidFill>
          <a:ln w="19050">
            <a:solidFill>
              <a:schemeClr val="accent4">
                <a:lumMod val="7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264654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A4FBD-5A4B-4DFF-AD48-B8EE20455E19}"/>
              </a:ext>
            </a:extLst>
          </p:cNvPr>
          <p:cNvSpPr>
            <a:spLocks noGrp="1"/>
          </p:cNvSpPr>
          <p:nvPr>
            <p:ph type="title"/>
          </p:nvPr>
        </p:nvSpPr>
        <p:spPr/>
        <p:txBody>
          <a:bodyPr/>
          <a:lstStyle/>
          <a:p>
            <a:r>
              <a:rPr lang="en-US" dirty="0"/>
              <a:t>Choosing the right model</a:t>
            </a:r>
            <a:endParaRPr lang="en-IE" dirty="0"/>
          </a:p>
        </p:txBody>
      </p:sp>
      <p:sp>
        <p:nvSpPr>
          <p:cNvPr id="4" name="Footer Placeholder 3">
            <a:extLst>
              <a:ext uri="{FF2B5EF4-FFF2-40B4-BE49-F238E27FC236}">
                <a16:creationId xmlns:a16="http://schemas.microsoft.com/office/drawing/2014/main" id="{034BAC07-6A0B-4ABF-A5E3-65DC3480B32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43905AE6-FCEA-4EDA-97CF-5462705011B8}"/>
              </a:ext>
            </a:extLst>
          </p:cNvPr>
          <p:cNvSpPr>
            <a:spLocks noGrp="1"/>
          </p:cNvSpPr>
          <p:nvPr>
            <p:ph type="sldNum" sz="quarter" idx="11"/>
          </p:nvPr>
        </p:nvSpPr>
        <p:spPr/>
        <p:txBody>
          <a:bodyPr/>
          <a:lstStyle/>
          <a:p>
            <a:fld id="{59395FB3-9C97-154F-86B2-7E381B951268}" type="slidenum">
              <a:rPr lang="en-US" smtClean="0"/>
              <a:pPr/>
              <a:t>38</a:t>
            </a:fld>
            <a:endParaRPr lang="en-US" dirty="0"/>
          </a:p>
        </p:txBody>
      </p:sp>
      <p:grpSp>
        <p:nvGrpSpPr>
          <p:cNvPr id="6" name="Group 5">
            <a:extLst>
              <a:ext uri="{FF2B5EF4-FFF2-40B4-BE49-F238E27FC236}">
                <a16:creationId xmlns:a16="http://schemas.microsoft.com/office/drawing/2014/main" id="{76DDCFC8-6471-42BF-9277-A939661DCA6B}"/>
              </a:ext>
            </a:extLst>
          </p:cNvPr>
          <p:cNvGrpSpPr/>
          <p:nvPr/>
        </p:nvGrpSpPr>
        <p:grpSpPr>
          <a:xfrm>
            <a:off x="-3695587" y="-2134427"/>
            <a:ext cx="15503274" cy="6764435"/>
            <a:chOff x="-3695587" y="-2134427"/>
            <a:chExt cx="15503274" cy="6764435"/>
          </a:xfrm>
        </p:grpSpPr>
        <p:grpSp>
          <p:nvGrpSpPr>
            <p:cNvPr id="7" name="Group 6">
              <a:extLst>
                <a:ext uri="{FF2B5EF4-FFF2-40B4-BE49-F238E27FC236}">
                  <a16:creationId xmlns:a16="http://schemas.microsoft.com/office/drawing/2014/main" id="{B590112B-A511-412D-A2F8-5079939EEAD8}"/>
                </a:ext>
              </a:extLst>
            </p:cNvPr>
            <p:cNvGrpSpPr/>
            <p:nvPr/>
          </p:nvGrpSpPr>
          <p:grpSpPr>
            <a:xfrm>
              <a:off x="1503365" y="1081959"/>
              <a:ext cx="5435358" cy="3243901"/>
              <a:chOff x="985024" y="1092820"/>
              <a:chExt cx="4895386" cy="2917903"/>
            </a:xfrm>
          </p:grpSpPr>
          <p:cxnSp>
            <p:nvCxnSpPr>
              <p:cNvPr id="21" name="Straight Arrow Connector 20">
                <a:extLst>
                  <a:ext uri="{FF2B5EF4-FFF2-40B4-BE49-F238E27FC236}">
                    <a16:creationId xmlns:a16="http://schemas.microsoft.com/office/drawing/2014/main" id="{0B389467-6BFD-43D3-9D74-AA00B50A2DA0}"/>
                  </a:ext>
                </a:extLst>
              </p:cNvPr>
              <p:cNvCxnSpPr>
                <a:cxnSpLocks/>
              </p:cNvCxnSpPr>
              <p:nvPr/>
            </p:nvCxnSpPr>
            <p:spPr bwMode="auto">
              <a:xfrm flipV="1">
                <a:off x="988739" y="1092820"/>
                <a:ext cx="0" cy="2917902"/>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87E6528-6F10-4A5E-8C85-EAE5781938C6}"/>
                  </a:ext>
                </a:extLst>
              </p:cNvPr>
              <p:cNvCxnSpPr>
                <a:cxnSpLocks/>
              </p:cNvCxnSpPr>
              <p:nvPr/>
            </p:nvCxnSpPr>
            <p:spPr bwMode="auto">
              <a:xfrm flipV="1">
                <a:off x="985024" y="4010722"/>
                <a:ext cx="4895386" cy="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8" name="TextBox 7">
              <a:extLst>
                <a:ext uri="{FF2B5EF4-FFF2-40B4-BE49-F238E27FC236}">
                  <a16:creationId xmlns:a16="http://schemas.microsoft.com/office/drawing/2014/main" id="{6EB0AA7A-4DC9-4132-9946-FE5C7E0B0754}"/>
                </a:ext>
              </a:extLst>
            </p:cNvPr>
            <p:cNvSpPr txBox="1"/>
            <p:nvPr/>
          </p:nvSpPr>
          <p:spPr>
            <a:xfrm>
              <a:off x="6196994" y="4406677"/>
              <a:ext cx="695703"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Capacity</a:t>
              </a:r>
            </a:p>
          </p:txBody>
        </p:sp>
        <p:grpSp>
          <p:nvGrpSpPr>
            <p:cNvPr id="9" name="Group 8">
              <a:extLst>
                <a:ext uri="{FF2B5EF4-FFF2-40B4-BE49-F238E27FC236}">
                  <a16:creationId xmlns:a16="http://schemas.microsoft.com/office/drawing/2014/main" id="{7441C9A9-6421-4F41-822B-2E973DE1EAE2}"/>
                </a:ext>
              </a:extLst>
            </p:cNvPr>
            <p:cNvGrpSpPr/>
            <p:nvPr/>
          </p:nvGrpSpPr>
          <p:grpSpPr>
            <a:xfrm>
              <a:off x="-3695587" y="-420470"/>
              <a:ext cx="10648170" cy="4746329"/>
              <a:chOff x="-3697441" y="-258621"/>
              <a:chExt cx="9590334" cy="4269344"/>
            </a:xfrm>
          </p:grpSpPr>
          <p:cxnSp>
            <p:nvCxnSpPr>
              <p:cNvPr id="19" name="Straight Arrow Connector 18">
                <a:extLst>
                  <a:ext uri="{FF2B5EF4-FFF2-40B4-BE49-F238E27FC236}">
                    <a16:creationId xmlns:a16="http://schemas.microsoft.com/office/drawing/2014/main" id="{F0FE2D5A-7C17-42D2-8B81-D55FF9A51164}"/>
                  </a:ext>
                </a:extLst>
              </p:cNvPr>
              <p:cNvCxnSpPr>
                <a:cxnSpLocks/>
              </p:cNvCxnSpPr>
              <p:nvPr/>
            </p:nvCxnSpPr>
            <p:spPr bwMode="auto">
              <a:xfrm flipV="1">
                <a:off x="985024" y="4010722"/>
                <a:ext cx="4895386" cy="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 name="Arc 19">
                <a:extLst>
                  <a:ext uri="{FF2B5EF4-FFF2-40B4-BE49-F238E27FC236}">
                    <a16:creationId xmlns:a16="http://schemas.microsoft.com/office/drawing/2014/main" id="{297AEF6D-B8D0-48C8-96DD-D6A049A14503}"/>
                  </a:ext>
                </a:extLst>
              </p:cNvPr>
              <p:cNvSpPr/>
              <p:nvPr/>
            </p:nvSpPr>
            <p:spPr bwMode="auto">
              <a:xfrm rot="11161799" flipH="1">
                <a:off x="-3697441" y="-258621"/>
                <a:ext cx="9590334" cy="4123950"/>
              </a:xfrm>
              <a:prstGeom prst="arc">
                <a:avLst>
                  <a:gd name="adj1" fmla="val 16562774"/>
                  <a:gd name="adj2" fmla="val 21341174"/>
                </a:avLst>
              </a:prstGeom>
              <a:ln w="25400">
                <a:solidFill>
                  <a:srgbClr val="D12765"/>
                </a:solidFill>
                <a:headEnd type="none" w="med" len="med"/>
                <a:tailEnd type="arrow"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
          <p:nvSpPr>
            <p:cNvPr id="10" name="TextBox 9">
              <a:extLst>
                <a:ext uri="{FF2B5EF4-FFF2-40B4-BE49-F238E27FC236}">
                  <a16:creationId xmlns:a16="http://schemas.microsoft.com/office/drawing/2014/main" id="{81266185-5FAA-48D7-A03A-C176CA9671A4}"/>
                </a:ext>
              </a:extLst>
            </p:cNvPr>
            <p:cNvSpPr txBox="1"/>
            <p:nvPr/>
          </p:nvSpPr>
          <p:spPr>
            <a:xfrm>
              <a:off x="2266217" y="3845023"/>
              <a:ext cx="702115" cy="223331"/>
            </a:xfrm>
            <a:prstGeom prst="rect">
              <a:avLst/>
            </a:prstGeom>
            <a:noFill/>
          </p:spPr>
          <p:txBody>
            <a:bodyPr wrap="square" lIns="0" tIns="0" rIns="0" bIns="0" rtlCol="0">
              <a:spAutoFit/>
            </a:bodyPr>
            <a:lstStyle/>
            <a:p>
              <a:pPr algn="l">
                <a:lnSpc>
                  <a:spcPct val="110000"/>
                </a:lnSpc>
                <a:spcBef>
                  <a:spcPts val="1100"/>
                </a:spcBef>
              </a:pPr>
              <a:r>
                <a:rPr lang="en-US" sz="1400" dirty="0">
                  <a:solidFill>
                    <a:srgbClr val="D12765"/>
                  </a:solidFill>
                  <a:latin typeface="IBM Plex Sans" charset="0"/>
                  <a:ea typeface="IBM Plex Sans" charset="0"/>
                  <a:cs typeface="IBM Plex Sans" charset="0"/>
                </a:rPr>
                <a:t>Variance</a:t>
              </a:r>
            </a:p>
          </p:txBody>
        </p:sp>
        <p:sp>
          <p:nvSpPr>
            <p:cNvPr id="11" name="Arc 10">
              <a:extLst>
                <a:ext uri="{FF2B5EF4-FFF2-40B4-BE49-F238E27FC236}">
                  <a16:creationId xmlns:a16="http://schemas.microsoft.com/office/drawing/2014/main" id="{862CE468-8F81-49FF-8203-33944224F68B}"/>
                </a:ext>
              </a:extLst>
            </p:cNvPr>
            <p:cNvSpPr/>
            <p:nvPr/>
          </p:nvSpPr>
          <p:spPr bwMode="auto">
            <a:xfrm rot="10367647">
              <a:off x="1613021" y="-1649444"/>
              <a:ext cx="10194666" cy="5758434"/>
            </a:xfrm>
            <a:prstGeom prst="arc">
              <a:avLst>
                <a:gd name="adj1" fmla="val 16562774"/>
                <a:gd name="adj2" fmla="val 73732"/>
              </a:avLst>
            </a:prstGeom>
            <a:ln w="25400">
              <a:solidFill>
                <a:srgbClr val="0062FF"/>
              </a:solidFill>
              <a:headEnd type="arrow"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3AACFB01-9755-465B-9589-6328D5A13892}"/>
                </a:ext>
              </a:extLst>
            </p:cNvPr>
            <p:cNvSpPr txBox="1"/>
            <p:nvPr/>
          </p:nvSpPr>
          <p:spPr>
            <a:xfrm>
              <a:off x="6023870" y="3850101"/>
              <a:ext cx="346249"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054ADA"/>
                  </a:solidFill>
                  <a:latin typeface="IBM Plex Sans" charset="0"/>
                  <a:ea typeface="IBM Plex Sans" charset="0"/>
                  <a:cs typeface="IBM Plex Sans" charset="0"/>
                </a:rPr>
                <a:t>Bias</a:t>
              </a:r>
            </a:p>
          </p:txBody>
        </p:sp>
        <p:cxnSp>
          <p:nvCxnSpPr>
            <p:cNvPr id="13" name="Straight Connector 12">
              <a:extLst>
                <a:ext uri="{FF2B5EF4-FFF2-40B4-BE49-F238E27FC236}">
                  <a16:creationId xmlns:a16="http://schemas.microsoft.com/office/drawing/2014/main" id="{788DC41B-8CB5-44DF-A6F2-3347963C22AB}"/>
                </a:ext>
              </a:extLst>
            </p:cNvPr>
            <p:cNvCxnSpPr>
              <a:cxnSpLocks/>
            </p:cNvCxnSpPr>
            <p:nvPr/>
          </p:nvCxnSpPr>
          <p:spPr bwMode="auto">
            <a:xfrm>
              <a:off x="4563028" y="1871875"/>
              <a:ext cx="0" cy="2453983"/>
            </a:xfrm>
            <a:prstGeom prst="line">
              <a:avLst/>
            </a:prstGeom>
            <a:ln w="19050">
              <a:solidFill>
                <a:schemeClr val="bg1"/>
              </a:solidFill>
              <a:prstDash val="sys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CABC7E03-37EA-4059-9656-9E0D05C06B66}"/>
                </a:ext>
              </a:extLst>
            </p:cNvPr>
            <p:cNvSpPr/>
            <p:nvPr/>
          </p:nvSpPr>
          <p:spPr bwMode="auto">
            <a:xfrm rot="9302865">
              <a:off x="1782815" y="-2134427"/>
              <a:ext cx="6047290" cy="5573770"/>
            </a:xfrm>
            <a:prstGeom prst="arc">
              <a:avLst>
                <a:gd name="adj1" fmla="val 14943332"/>
                <a:gd name="adj2" fmla="val 0"/>
              </a:avLst>
            </a:prstGeom>
            <a:ln w="25400">
              <a:solidFill>
                <a:srgbClr val="00B050"/>
              </a:solidFill>
              <a:headEnd type="arrow"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D7B8F51F-B48D-4AE2-8CF7-D11D055617A6}"/>
                </a:ext>
              </a:extLst>
            </p:cNvPr>
            <p:cNvSpPr txBox="1"/>
            <p:nvPr/>
          </p:nvSpPr>
          <p:spPr>
            <a:xfrm>
              <a:off x="3894731" y="4406676"/>
              <a:ext cx="1354538"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Optimal capacity</a:t>
              </a:r>
            </a:p>
          </p:txBody>
        </p:sp>
        <p:sp>
          <p:nvSpPr>
            <p:cNvPr id="16" name="TextBox 15">
              <a:extLst>
                <a:ext uri="{FF2B5EF4-FFF2-40B4-BE49-F238E27FC236}">
                  <a16:creationId xmlns:a16="http://schemas.microsoft.com/office/drawing/2014/main" id="{5EC4B257-1CD4-414E-84F3-F514A735DE07}"/>
                </a:ext>
              </a:extLst>
            </p:cNvPr>
            <p:cNvSpPr txBox="1"/>
            <p:nvPr/>
          </p:nvSpPr>
          <p:spPr>
            <a:xfrm>
              <a:off x="6322450" y="2060641"/>
              <a:ext cx="1606209" cy="223331"/>
            </a:xfrm>
            <a:prstGeom prst="rect">
              <a:avLst/>
            </a:prstGeom>
            <a:noFill/>
          </p:spPr>
          <p:txBody>
            <a:bodyPr wrap="none" lIns="0" tIns="0" rIns="0" bIns="0" rtlCol="0">
              <a:spAutoFit/>
            </a:bodyPr>
            <a:lstStyle/>
            <a:p>
              <a:pPr algn="l">
                <a:lnSpc>
                  <a:spcPct val="110000"/>
                </a:lnSpc>
                <a:spcBef>
                  <a:spcPts val="1100"/>
                </a:spcBef>
              </a:pPr>
              <a:r>
                <a:rPr lang="en-US" sz="1400" dirty="0">
                  <a:solidFill>
                    <a:srgbClr val="00B050"/>
                  </a:solidFill>
                  <a:latin typeface="IBM Plex Sans" charset="0"/>
                  <a:ea typeface="IBM Plex Sans" charset="0"/>
                  <a:cs typeface="IBM Plex Sans" charset="0"/>
                </a:rPr>
                <a:t>Generalization error</a:t>
              </a:r>
            </a:p>
          </p:txBody>
        </p:sp>
        <p:sp>
          <p:nvSpPr>
            <p:cNvPr id="17" name="TextBox 16">
              <a:extLst>
                <a:ext uri="{FF2B5EF4-FFF2-40B4-BE49-F238E27FC236}">
                  <a16:creationId xmlns:a16="http://schemas.microsoft.com/office/drawing/2014/main" id="{528E08D3-0D28-49D3-B8A4-D3AF3E8887EF}"/>
                </a:ext>
              </a:extLst>
            </p:cNvPr>
            <p:cNvSpPr txBox="1"/>
            <p:nvPr/>
          </p:nvSpPr>
          <p:spPr>
            <a:xfrm>
              <a:off x="3303037" y="2416629"/>
              <a:ext cx="961802"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Underfitting</a:t>
              </a:r>
            </a:p>
          </p:txBody>
        </p:sp>
        <p:sp>
          <p:nvSpPr>
            <p:cNvPr id="18" name="TextBox 17">
              <a:extLst>
                <a:ext uri="{FF2B5EF4-FFF2-40B4-BE49-F238E27FC236}">
                  <a16:creationId xmlns:a16="http://schemas.microsoft.com/office/drawing/2014/main" id="{6E09B234-04A0-471A-92CC-A097B5BB9450}"/>
                </a:ext>
              </a:extLst>
            </p:cNvPr>
            <p:cNvSpPr txBox="1"/>
            <p:nvPr/>
          </p:nvSpPr>
          <p:spPr>
            <a:xfrm>
              <a:off x="4873166" y="2412738"/>
              <a:ext cx="847989"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Overfitting</a:t>
              </a:r>
            </a:p>
          </p:txBody>
        </p:sp>
      </p:grpSp>
    </p:spTree>
    <p:extLst>
      <p:ext uri="{BB962C8B-B14F-4D97-AF65-F5344CB8AC3E}">
        <p14:creationId xmlns:p14="http://schemas.microsoft.com/office/powerpoint/2010/main" val="1905215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75B4-B65F-46CE-8BF1-6CBC165F417E}"/>
              </a:ext>
            </a:extLst>
          </p:cNvPr>
          <p:cNvSpPr>
            <a:spLocks noGrp="1"/>
          </p:cNvSpPr>
          <p:nvPr>
            <p:ph type="title"/>
          </p:nvPr>
        </p:nvSpPr>
        <p:spPr/>
        <p:txBody>
          <a:bodyPr/>
          <a:lstStyle/>
          <a:p>
            <a:r>
              <a:rPr lang="en-IE" dirty="0"/>
              <a:t>A quick recap of neural networks</a:t>
            </a:r>
          </a:p>
        </p:txBody>
      </p:sp>
      <p:sp>
        <p:nvSpPr>
          <p:cNvPr id="3" name="Text Placeholder 2 1">
            <a:extLst>
              <a:ext uri="{FF2B5EF4-FFF2-40B4-BE49-F238E27FC236}">
                <a16:creationId xmlns:a16="http://schemas.microsoft.com/office/drawing/2014/main" id="{31BC30D1-D126-4082-B7A4-1A578F0BD4FD}"/>
              </a:ext>
            </a:extLst>
          </p:cNvPr>
          <p:cNvSpPr>
            <a:spLocks noGrp="1"/>
          </p:cNvSpPr>
          <p:nvPr>
            <p:ph type="body" sz="quarter" idx="12"/>
          </p:nvPr>
        </p:nvSpPr>
        <p:spPr>
          <a:xfrm>
            <a:off x="219456" y="1243584"/>
            <a:ext cx="5320284" cy="3252216"/>
          </a:xfrm>
        </p:spPr>
        <p:txBody>
          <a:bodyPr/>
          <a:lstStyle/>
          <a:p>
            <a:r>
              <a:rPr lang="en-IE" dirty="0"/>
              <a:t>Problem setup</a:t>
            </a:r>
          </a:p>
          <a:p>
            <a:r>
              <a:rPr lang="en-IE" dirty="0"/>
              <a:t>Two-dimensional data, we want to classify our data</a:t>
            </a:r>
          </a:p>
        </p:txBody>
      </p:sp>
      <p:sp>
        <p:nvSpPr>
          <p:cNvPr id="4" name="Footer Placeholder 3">
            <a:extLst>
              <a:ext uri="{FF2B5EF4-FFF2-40B4-BE49-F238E27FC236}">
                <a16:creationId xmlns:a16="http://schemas.microsoft.com/office/drawing/2014/main" id="{2B248DA3-ABC8-4633-ACF1-5780665990C3}"/>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66FE337A-59E6-4089-83CD-087D5F3AA9B8}"/>
              </a:ext>
            </a:extLst>
          </p:cNvPr>
          <p:cNvSpPr>
            <a:spLocks noGrp="1"/>
          </p:cNvSpPr>
          <p:nvPr>
            <p:ph type="sldNum" sz="quarter" idx="11"/>
          </p:nvPr>
        </p:nvSpPr>
        <p:spPr/>
        <p:txBody>
          <a:bodyPr/>
          <a:lstStyle/>
          <a:p>
            <a:fld id="{59395FB3-9C97-154F-86B2-7E381B951268}" type="slidenum">
              <a:rPr lang="en-US" smtClean="0"/>
              <a:pPr/>
              <a:t>39</a:t>
            </a:fld>
            <a:endParaRPr lang="en-US" dirty="0"/>
          </a:p>
        </p:txBody>
      </p:sp>
      <p:pic>
        <p:nvPicPr>
          <p:cNvPr id="10" name="Picture 9" descr="IguanaTex Bitmap Display&#10;&#10;\documentclass{article}&#10;\usepackage{amsmath}&#10;\pagestyle{empty}&#10;\begin{document}&#10;&#10;$&#10;\mathbf{x}_i = \begin{bmatrix}&#10;    x_1 \\&#10;    x_2 \\&#10;\end{bmatrix}&#10;$&#10;&#10;\end{document}">
            <a:extLst>
              <a:ext uri="{FF2B5EF4-FFF2-40B4-BE49-F238E27FC236}">
                <a16:creationId xmlns:a16="http://schemas.microsoft.com/office/drawing/2014/main" id="{97CAC177-DA35-47BF-A85A-D54D1DFA2A60}"/>
              </a:ext>
            </a:extLst>
          </p:cNvPr>
          <p:cNvPicPr>
            <a:picLocks noChangeAspect="1"/>
          </p:cNvPicPr>
          <p:nvPr>
            <p:custDataLst>
              <p:tags r:id="rId1"/>
            </p:custDataLst>
          </p:nvPr>
        </p:nvPicPr>
        <p:blipFill>
          <a:blip r:embed="rId4"/>
          <a:stretch>
            <a:fillRect/>
          </a:stretch>
        </p:blipFill>
        <p:spPr>
          <a:xfrm>
            <a:off x="610771" y="2010721"/>
            <a:ext cx="825296" cy="486400"/>
          </a:xfrm>
          <a:prstGeom prst="rect">
            <a:avLst/>
          </a:prstGeom>
        </p:spPr>
      </p:pic>
      <p:pic>
        <p:nvPicPr>
          <p:cNvPr id="33" name="Picture 32" descr="\documentclass{article}&#10;\usepackage{amsmath}&#10;\pagestyle{empty}&#10;\begin{document}&#10;&#10;&#10;$\hat{y}_i \in \{0, 1\}$&#10;&#10;\end{document}" title="IguanaTex Bitmap Display">
            <a:extLst>
              <a:ext uri="{FF2B5EF4-FFF2-40B4-BE49-F238E27FC236}">
                <a16:creationId xmlns:a16="http://schemas.microsoft.com/office/drawing/2014/main" id="{DBE25FC4-215A-41E5-AC1A-18ACD580B09F}"/>
              </a:ext>
            </a:extLst>
          </p:cNvPr>
          <p:cNvPicPr>
            <a:picLocks noChangeAspect="1"/>
          </p:cNvPicPr>
          <p:nvPr>
            <p:custDataLst>
              <p:tags r:id="rId2"/>
            </p:custDataLst>
          </p:nvPr>
        </p:nvPicPr>
        <p:blipFill>
          <a:blip r:embed="rId5"/>
          <a:stretch>
            <a:fillRect/>
          </a:stretch>
        </p:blipFill>
        <p:spPr>
          <a:xfrm>
            <a:off x="1774360" y="2163105"/>
            <a:ext cx="888686" cy="203581"/>
          </a:xfrm>
          <a:prstGeom prst="rect">
            <a:avLst/>
          </a:prstGeom>
        </p:spPr>
      </p:pic>
    </p:spTree>
    <p:extLst>
      <p:ext uri="{BB962C8B-B14F-4D97-AF65-F5344CB8AC3E}">
        <p14:creationId xmlns:p14="http://schemas.microsoft.com/office/powerpoint/2010/main" val="286024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C517-51D9-4A6D-93A3-98927A73AE1E}"/>
              </a:ext>
            </a:extLst>
          </p:cNvPr>
          <p:cNvSpPr>
            <a:spLocks noGrp="1"/>
          </p:cNvSpPr>
          <p:nvPr>
            <p:ph type="title"/>
          </p:nvPr>
        </p:nvSpPr>
        <p:spPr/>
        <p:txBody>
          <a:bodyPr/>
          <a:lstStyle/>
          <a:p>
            <a:r>
              <a:rPr lang="en-US" dirty="0"/>
              <a:t>Machine Learning</a:t>
            </a:r>
            <a:endParaRPr lang="en-IE" dirty="0"/>
          </a:p>
        </p:txBody>
      </p:sp>
      <p:sp>
        <p:nvSpPr>
          <p:cNvPr id="3" name="Text Placeholder 2">
            <a:extLst>
              <a:ext uri="{FF2B5EF4-FFF2-40B4-BE49-F238E27FC236}">
                <a16:creationId xmlns:a16="http://schemas.microsoft.com/office/drawing/2014/main" id="{D092D123-C695-439E-9D97-1DC58B7B312D}"/>
              </a:ext>
            </a:extLst>
          </p:cNvPr>
          <p:cNvSpPr>
            <a:spLocks noGrp="1"/>
          </p:cNvSpPr>
          <p:nvPr>
            <p:ph type="body" sz="quarter" idx="12"/>
          </p:nvPr>
        </p:nvSpPr>
        <p:spPr/>
        <p:txBody>
          <a:bodyPr/>
          <a:lstStyle/>
          <a:p>
            <a:r>
              <a:rPr lang="en-IE" dirty="0"/>
              <a:t>Function approximation and optimization</a:t>
            </a:r>
          </a:p>
        </p:txBody>
      </p:sp>
      <p:sp>
        <p:nvSpPr>
          <p:cNvPr id="4" name="Footer Placeholder 3">
            <a:extLst>
              <a:ext uri="{FF2B5EF4-FFF2-40B4-BE49-F238E27FC236}">
                <a16:creationId xmlns:a16="http://schemas.microsoft.com/office/drawing/2014/main" id="{27F398B0-C007-42D0-8443-3DBB25168BB4}"/>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87AFCEE-4DF5-4D2E-9EC7-671C4F366A6C}"/>
              </a:ext>
            </a:extLst>
          </p:cNvP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30" name="Picture 29" descr="\documentclass{article}&#10;\usepackage{amsmath}&#10;\pagestyle{empty}&#10;\begin{document}&#10;&#10;$g(\mathbf{x})$&#10;&#10;&#10;&#10;\end{document}" title="IguanaTex Bitmap Display">
            <a:extLst>
              <a:ext uri="{FF2B5EF4-FFF2-40B4-BE49-F238E27FC236}">
                <a16:creationId xmlns:a16="http://schemas.microsoft.com/office/drawing/2014/main" id="{E85AE4A5-BA93-478D-B722-DEAAFCEBBD65}"/>
              </a:ext>
            </a:extLst>
          </p:cNvPr>
          <p:cNvPicPr>
            <a:picLocks noChangeAspect="1"/>
          </p:cNvPicPr>
          <p:nvPr>
            <p:custDataLst>
              <p:tags r:id="rId1"/>
            </p:custDataLst>
          </p:nvPr>
        </p:nvPicPr>
        <p:blipFill>
          <a:blip r:embed="rId4"/>
          <a:stretch>
            <a:fillRect/>
          </a:stretch>
        </p:blipFill>
        <p:spPr>
          <a:xfrm>
            <a:off x="4025059" y="1827523"/>
            <a:ext cx="362057" cy="203581"/>
          </a:xfrm>
          <a:prstGeom prst="rect">
            <a:avLst/>
          </a:prstGeom>
        </p:spPr>
      </p:pic>
      <p:pic>
        <p:nvPicPr>
          <p:cNvPr id="35" name="Picture 34" descr="\documentclass{article}&#10;\usepackage{amsmath}&#10;\pagestyle{empty}&#10;\begin{document}&#10;&#10;$f(\mathbf{\bar{x}}, \Theta)$&#10;&#10;&#10;&#10;\end{document}" title="IguanaTex Bitmap Display">
            <a:extLst>
              <a:ext uri="{FF2B5EF4-FFF2-40B4-BE49-F238E27FC236}">
                <a16:creationId xmlns:a16="http://schemas.microsoft.com/office/drawing/2014/main" id="{15F0450D-DDAA-4885-8266-30EF6AE8ACF2}"/>
              </a:ext>
            </a:extLst>
          </p:cNvPr>
          <p:cNvPicPr>
            <a:picLocks noChangeAspect="1"/>
          </p:cNvPicPr>
          <p:nvPr>
            <p:custDataLst>
              <p:tags r:id="rId2"/>
            </p:custDataLst>
          </p:nvPr>
        </p:nvPicPr>
        <p:blipFill>
          <a:blip r:embed="rId5"/>
          <a:stretch>
            <a:fillRect/>
          </a:stretch>
        </p:blipFill>
        <p:spPr>
          <a:xfrm>
            <a:off x="3925097" y="2360133"/>
            <a:ext cx="618057" cy="203581"/>
          </a:xfrm>
          <a:prstGeom prst="rect">
            <a:avLst/>
          </a:prstGeom>
        </p:spPr>
      </p:pic>
      <p:sp>
        <p:nvSpPr>
          <p:cNvPr id="22" name="TextBox 21">
            <a:extLst>
              <a:ext uri="{FF2B5EF4-FFF2-40B4-BE49-F238E27FC236}">
                <a16:creationId xmlns:a16="http://schemas.microsoft.com/office/drawing/2014/main" id="{3E51912C-C5D9-4902-84CC-98115091223A}"/>
              </a:ext>
            </a:extLst>
          </p:cNvPr>
          <p:cNvSpPr txBox="1"/>
          <p:nvPr/>
        </p:nvSpPr>
        <p:spPr>
          <a:xfrm>
            <a:off x="3093396" y="2347621"/>
            <a:ext cx="496931" cy="223331"/>
          </a:xfrm>
          <a:prstGeom prst="rect">
            <a:avLst/>
          </a:prstGeom>
          <a:noFill/>
        </p:spPr>
        <p:txBody>
          <a:bodyPr wrap="none" lIns="0" tIns="0" rIns="0" bIns="0" rtlCol="0">
            <a:spAutoFit/>
          </a:bodyPr>
          <a:lstStyle/>
          <a:p>
            <a:pPr algn="r">
              <a:lnSpc>
                <a:spcPct val="110000"/>
              </a:lnSpc>
              <a:spcBef>
                <a:spcPts val="1100"/>
              </a:spcBef>
            </a:pPr>
            <a:r>
              <a:rPr lang="en-IE" sz="1400" dirty="0">
                <a:solidFill>
                  <a:schemeClr val="bg1"/>
                </a:solidFill>
                <a:latin typeface="IBM Plex Sans" charset="0"/>
                <a:ea typeface="IBM Plex Sans" charset="0"/>
                <a:cs typeface="IBM Plex Sans" charset="0"/>
              </a:rPr>
              <a:t>Model</a:t>
            </a:r>
          </a:p>
        </p:txBody>
      </p:sp>
      <p:sp>
        <p:nvSpPr>
          <p:cNvPr id="23" name="TextBox 22">
            <a:extLst>
              <a:ext uri="{FF2B5EF4-FFF2-40B4-BE49-F238E27FC236}">
                <a16:creationId xmlns:a16="http://schemas.microsoft.com/office/drawing/2014/main" id="{69DE72C7-FD71-4148-8E79-01EA7D401602}"/>
              </a:ext>
            </a:extLst>
          </p:cNvPr>
          <p:cNvSpPr txBox="1"/>
          <p:nvPr/>
        </p:nvSpPr>
        <p:spPr>
          <a:xfrm>
            <a:off x="4403612" y="2983105"/>
            <a:ext cx="936154"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Parameters</a:t>
            </a:r>
          </a:p>
        </p:txBody>
      </p:sp>
      <p:sp>
        <p:nvSpPr>
          <p:cNvPr id="24" name="Arrow: Left 23">
            <a:extLst>
              <a:ext uri="{FF2B5EF4-FFF2-40B4-BE49-F238E27FC236}">
                <a16:creationId xmlns:a16="http://schemas.microsoft.com/office/drawing/2014/main" id="{A05F22AB-257F-485B-A2F5-17CF75858F9E}"/>
              </a:ext>
            </a:extLst>
          </p:cNvPr>
          <p:cNvSpPr/>
          <p:nvPr/>
        </p:nvSpPr>
        <p:spPr bwMode="auto">
          <a:xfrm rot="5400000">
            <a:off x="4237749" y="2718984"/>
            <a:ext cx="331727" cy="149757"/>
          </a:xfrm>
          <a:prstGeom prst="leftArrow">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5" name="TextBox 24">
            <a:extLst>
              <a:ext uri="{FF2B5EF4-FFF2-40B4-BE49-F238E27FC236}">
                <a16:creationId xmlns:a16="http://schemas.microsoft.com/office/drawing/2014/main" id="{74E4C46B-97FE-4B5A-B094-4335FFA249C8}"/>
              </a:ext>
            </a:extLst>
          </p:cNvPr>
          <p:cNvSpPr txBox="1"/>
          <p:nvPr/>
        </p:nvSpPr>
        <p:spPr>
          <a:xfrm>
            <a:off x="2065020" y="1818755"/>
            <a:ext cx="1525308" cy="223331"/>
          </a:xfrm>
          <a:prstGeom prst="rect">
            <a:avLst/>
          </a:prstGeom>
          <a:noFill/>
        </p:spPr>
        <p:txBody>
          <a:bodyPr wrap="square" lIns="0" tIns="0" rIns="0" bIns="0" rtlCol="0">
            <a:spAutoFit/>
          </a:bodyPr>
          <a:lstStyle/>
          <a:p>
            <a:pPr algn="r">
              <a:lnSpc>
                <a:spcPct val="110000"/>
              </a:lnSpc>
              <a:spcBef>
                <a:spcPts val="1100"/>
              </a:spcBef>
            </a:pPr>
            <a:r>
              <a:rPr lang="en-IE" sz="1400" dirty="0">
                <a:solidFill>
                  <a:schemeClr val="bg1"/>
                </a:solidFill>
                <a:latin typeface="IBM Plex Sans" charset="0"/>
                <a:ea typeface="IBM Plex Sans" charset="0"/>
                <a:cs typeface="IBM Plex Sans" charset="0"/>
              </a:rPr>
              <a:t>Unknown function</a:t>
            </a:r>
          </a:p>
        </p:txBody>
      </p:sp>
      <p:sp>
        <p:nvSpPr>
          <p:cNvPr id="26" name="Arrow: U-Turn 25">
            <a:extLst>
              <a:ext uri="{FF2B5EF4-FFF2-40B4-BE49-F238E27FC236}">
                <a16:creationId xmlns:a16="http://schemas.microsoft.com/office/drawing/2014/main" id="{01DA0528-7FC2-4512-81AC-BFD000FBBE59}"/>
              </a:ext>
            </a:extLst>
          </p:cNvPr>
          <p:cNvSpPr/>
          <p:nvPr/>
        </p:nvSpPr>
        <p:spPr bwMode="auto">
          <a:xfrm rot="16200000" flipV="1">
            <a:off x="4443622" y="2014941"/>
            <a:ext cx="715987" cy="354744"/>
          </a:xfrm>
          <a:prstGeom prst="uturnArrow">
            <a:avLst>
              <a:gd name="adj1" fmla="val 25000"/>
              <a:gd name="adj2" fmla="val 25000"/>
              <a:gd name="adj3" fmla="val 25000"/>
              <a:gd name="adj4" fmla="val 43750"/>
              <a:gd name="adj5" fmla="val 100000"/>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3" name="TextBox 32">
            <a:extLst>
              <a:ext uri="{FF2B5EF4-FFF2-40B4-BE49-F238E27FC236}">
                <a16:creationId xmlns:a16="http://schemas.microsoft.com/office/drawing/2014/main" id="{8B3C79F2-2F7B-4B13-8DDC-DF457C516B8F}"/>
              </a:ext>
            </a:extLst>
          </p:cNvPr>
          <p:cNvSpPr txBox="1"/>
          <p:nvPr/>
        </p:nvSpPr>
        <p:spPr>
          <a:xfrm>
            <a:off x="5123181" y="2080647"/>
            <a:ext cx="1109278"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approximates</a:t>
            </a:r>
          </a:p>
        </p:txBody>
      </p:sp>
      <p:sp>
        <p:nvSpPr>
          <p:cNvPr id="36" name="Arrow: Left 35">
            <a:extLst>
              <a:ext uri="{FF2B5EF4-FFF2-40B4-BE49-F238E27FC236}">
                <a16:creationId xmlns:a16="http://schemas.microsoft.com/office/drawing/2014/main" id="{1174B609-24DC-4CB4-A5F3-3B134BEFA1E0}"/>
              </a:ext>
            </a:extLst>
          </p:cNvPr>
          <p:cNvSpPr/>
          <p:nvPr/>
        </p:nvSpPr>
        <p:spPr bwMode="auto">
          <a:xfrm rot="5400000">
            <a:off x="3993383" y="2718984"/>
            <a:ext cx="331727" cy="149757"/>
          </a:xfrm>
          <a:prstGeom prst="leftArrow">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37" name="TextBox 36">
            <a:extLst>
              <a:ext uri="{FF2B5EF4-FFF2-40B4-BE49-F238E27FC236}">
                <a16:creationId xmlns:a16="http://schemas.microsoft.com/office/drawing/2014/main" id="{242D98C2-4CC8-4E2C-B531-8CDE98BD96C3}"/>
              </a:ext>
            </a:extLst>
          </p:cNvPr>
          <p:cNvSpPr txBox="1"/>
          <p:nvPr/>
        </p:nvSpPr>
        <p:spPr>
          <a:xfrm>
            <a:off x="2931493" y="2983104"/>
            <a:ext cx="1317668"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Observable data</a:t>
            </a:r>
          </a:p>
        </p:txBody>
      </p:sp>
      <p:sp>
        <p:nvSpPr>
          <p:cNvPr id="38" name="TextBox 37">
            <a:extLst>
              <a:ext uri="{FF2B5EF4-FFF2-40B4-BE49-F238E27FC236}">
                <a16:creationId xmlns:a16="http://schemas.microsoft.com/office/drawing/2014/main" id="{15C1B94B-519A-4F7B-A72C-72BD836FA898}"/>
              </a:ext>
            </a:extLst>
          </p:cNvPr>
          <p:cNvSpPr txBox="1"/>
          <p:nvPr/>
        </p:nvSpPr>
        <p:spPr>
          <a:xfrm>
            <a:off x="2946563" y="3790331"/>
            <a:ext cx="3242875" cy="601383"/>
          </a:xfrm>
          <a:prstGeom prst="rect">
            <a:avLst/>
          </a:prstGeom>
          <a:noFill/>
        </p:spPr>
        <p:txBody>
          <a:bodyPr wrap="none" lIns="0" tIns="0" rIns="0" bIns="0" rtlCol="0">
            <a:spAutoFit/>
          </a:bodyPr>
          <a:lstStyle/>
          <a:p>
            <a:pPr marL="285750" indent="-285750" algn="l">
              <a:lnSpc>
                <a:spcPct val="110000"/>
              </a:lnSpc>
              <a:spcBef>
                <a:spcPts val="1100"/>
              </a:spcBef>
              <a:buFont typeface="Arial" panose="020B0604020202020204" pitchFamily="34" charset="0"/>
              <a:buChar char="•"/>
            </a:pPr>
            <a:r>
              <a:rPr lang="en-IE" sz="1400" dirty="0">
                <a:solidFill>
                  <a:schemeClr val="bg1"/>
                </a:solidFill>
                <a:latin typeface="IBM Plex Sans" charset="0"/>
                <a:ea typeface="IBM Plex Sans" charset="0"/>
                <a:cs typeface="IBM Plex Sans" charset="0"/>
              </a:rPr>
              <a:t>How do we choose a model?</a:t>
            </a:r>
          </a:p>
          <a:p>
            <a:pPr marL="285750" indent="-285750" algn="l">
              <a:lnSpc>
                <a:spcPct val="110000"/>
              </a:lnSpc>
              <a:spcBef>
                <a:spcPts val="1100"/>
              </a:spcBef>
              <a:buFont typeface="Arial" panose="020B0604020202020204" pitchFamily="34" charset="0"/>
              <a:buChar char="•"/>
            </a:pPr>
            <a:r>
              <a:rPr lang="en-IE" sz="1400" dirty="0">
                <a:solidFill>
                  <a:schemeClr val="bg1"/>
                </a:solidFill>
                <a:latin typeface="IBM Plex Sans" charset="0"/>
                <a:ea typeface="IBM Plex Sans" charset="0"/>
                <a:cs typeface="IBM Plex Sans" charset="0"/>
              </a:rPr>
              <a:t>How do we find optimal parameters?</a:t>
            </a:r>
          </a:p>
        </p:txBody>
      </p:sp>
    </p:spTree>
    <p:extLst>
      <p:ext uri="{BB962C8B-B14F-4D97-AF65-F5344CB8AC3E}">
        <p14:creationId xmlns:p14="http://schemas.microsoft.com/office/powerpoint/2010/main" val="36240425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75B4-B65F-46CE-8BF1-6CBC165F417E}"/>
              </a:ext>
            </a:extLst>
          </p:cNvPr>
          <p:cNvSpPr>
            <a:spLocks noGrp="1"/>
          </p:cNvSpPr>
          <p:nvPr>
            <p:ph type="title"/>
          </p:nvPr>
        </p:nvSpPr>
        <p:spPr/>
        <p:txBody>
          <a:bodyPr/>
          <a:lstStyle/>
          <a:p>
            <a:r>
              <a:rPr lang="en-IE" dirty="0"/>
              <a:t>Neural Networks</a:t>
            </a:r>
          </a:p>
        </p:txBody>
      </p:sp>
      <p:sp>
        <p:nvSpPr>
          <p:cNvPr id="3" name="Text Placeholder 2 1">
            <a:extLst>
              <a:ext uri="{FF2B5EF4-FFF2-40B4-BE49-F238E27FC236}">
                <a16:creationId xmlns:a16="http://schemas.microsoft.com/office/drawing/2014/main" id="{31BC30D1-D126-4082-B7A4-1A578F0BD4FD}"/>
              </a:ext>
            </a:extLst>
          </p:cNvPr>
          <p:cNvSpPr>
            <a:spLocks noGrp="1"/>
          </p:cNvSpPr>
          <p:nvPr>
            <p:ph type="body" sz="quarter" idx="12"/>
          </p:nvPr>
        </p:nvSpPr>
        <p:spPr>
          <a:xfrm>
            <a:off x="219456" y="1243584"/>
            <a:ext cx="3418689" cy="3252216"/>
          </a:xfrm>
        </p:spPr>
        <p:txBody>
          <a:bodyPr/>
          <a:lstStyle/>
          <a:p>
            <a:r>
              <a:rPr lang="en-IE" kern="0" dirty="0"/>
              <a:t>How to build a neural network:</a:t>
            </a:r>
            <a:endParaRPr lang="en-IE" dirty="0"/>
          </a:p>
        </p:txBody>
      </p:sp>
      <p:sp>
        <p:nvSpPr>
          <p:cNvPr id="4" name="Footer Placeholder 3">
            <a:extLst>
              <a:ext uri="{FF2B5EF4-FFF2-40B4-BE49-F238E27FC236}">
                <a16:creationId xmlns:a16="http://schemas.microsoft.com/office/drawing/2014/main" id="{2B248DA3-ABC8-4633-ACF1-5780665990C3}"/>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66FE337A-59E6-4089-83CD-087D5F3AA9B8}"/>
              </a:ext>
            </a:extLst>
          </p:cNvPr>
          <p:cNvSpPr>
            <a:spLocks noGrp="1"/>
          </p:cNvSpPr>
          <p:nvPr>
            <p:ph type="sldNum" sz="quarter" idx="11"/>
          </p:nvPr>
        </p:nvSpPr>
        <p:spPr/>
        <p:txBody>
          <a:bodyPr/>
          <a:lstStyle/>
          <a:p>
            <a:fld id="{59395FB3-9C97-154F-86B2-7E381B951268}" type="slidenum">
              <a:rPr lang="en-US" smtClean="0"/>
              <a:pPr/>
              <a:t>40</a:t>
            </a:fld>
            <a:endParaRPr lang="en-US" dirty="0"/>
          </a:p>
        </p:txBody>
      </p:sp>
      <p:pic>
        <p:nvPicPr>
          <p:cNvPr id="19" name="Picture 18" descr="\documentclass{article}&#10;\usepackage{amsmath}&#10;\pagestyle{empty}&#10;\begin{document}&#10;&#10;$\hat{y} = \Theta^T \mathbf{x} + b$&#10;&#10;&#10;\end{document}" title="IguanaTex Bitmap Display">
            <a:extLst>
              <a:ext uri="{FF2B5EF4-FFF2-40B4-BE49-F238E27FC236}">
                <a16:creationId xmlns:a16="http://schemas.microsoft.com/office/drawing/2014/main" id="{C22D4515-240B-4BED-8355-15ED4B20CB69}"/>
              </a:ext>
            </a:extLst>
          </p:cNvPr>
          <p:cNvPicPr>
            <a:picLocks noChangeAspect="1"/>
          </p:cNvPicPr>
          <p:nvPr>
            <p:custDataLst>
              <p:tags r:id="rId1"/>
            </p:custDataLst>
          </p:nvPr>
        </p:nvPicPr>
        <p:blipFill>
          <a:blip r:embed="rId13"/>
          <a:stretch>
            <a:fillRect/>
          </a:stretch>
        </p:blipFill>
        <p:spPr>
          <a:xfrm>
            <a:off x="2302800" y="1627890"/>
            <a:ext cx="1110552" cy="210895"/>
          </a:xfrm>
          <a:prstGeom prst="rect">
            <a:avLst/>
          </a:prstGeom>
        </p:spPr>
      </p:pic>
      <p:sp>
        <p:nvSpPr>
          <p:cNvPr id="20" name="TextBox 19">
            <a:extLst>
              <a:ext uri="{FF2B5EF4-FFF2-40B4-BE49-F238E27FC236}">
                <a16:creationId xmlns:a16="http://schemas.microsoft.com/office/drawing/2014/main" id="{02260304-A192-4B9A-8E8A-9436FD10BFA6}"/>
              </a:ext>
            </a:extLst>
          </p:cNvPr>
          <p:cNvSpPr txBox="1"/>
          <p:nvPr/>
        </p:nvSpPr>
        <p:spPr>
          <a:xfrm>
            <a:off x="228666" y="1642521"/>
            <a:ext cx="1046761"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Linear model</a:t>
            </a:r>
          </a:p>
        </p:txBody>
      </p:sp>
      <p:pic>
        <p:nvPicPr>
          <p:cNvPr id="30" name="Picture 29" descr="\documentclass{article}&#10;\usepackage{amsmath}&#10;\pagestyle{empty}&#10;\begin{document}&#10;&#10;&#10;$&#10;\hat{y} =&#10;\begin{cases}&#10;0,\; \text{if}\;\; \Theta^T x + b &gt; 0\\&#10;1,\; \text{otherwise}&#10;\end{cases}&#10;$&#10;&#10;\end{document}" title="IguanaTex Bitmap Display">
            <a:extLst>
              <a:ext uri="{FF2B5EF4-FFF2-40B4-BE49-F238E27FC236}">
                <a16:creationId xmlns:a16="http://schemas.microsoft.com/office/drawing/2014/main" id="{A97B0FFE-6380-4FA6-BA27-BEED9884CEEE}"/>
              </a:ext>
            </a:extLst>
          </p:cNvPr>
          <p:cNvPicPr>
            <a:picLocks noChangeAspect="1"/>
          </p:cNvPicPr>
          <p:nvPr>
            <p:custDataLst>
              <p:tags r:id="rId2"/>
            </p:custDataLst>
          </p:nvPr>
        </p:nvPicPr>
        <p:blipFill>
          <a:blip r:embed="rId14"/>
          <a:stretch>
            <a:fillRect/>
          </a:stretch>
        </p:blipFill>
        <p:spPr>
          <a:xfrm>
            <a:off x="2302800" y="2004171"/>
            <a:ext cx="2111390" cy="607085"/>
          </a:xfrm>
          <a:prstGeom prst="rect">
            <a:avLst/>
          </a:prstGeom>
        </p:spPr>
      </p:pic>
      <p:sp>
        <p:nvSpPr>
          <p:cNvPr id="31" name="TextBox 30">
            <a:extLst>
              <a:ext uri="{FF2B5EF4-FFF2-40B4-BE49-F238E27FC236}">
                <a16:creationId xmlns:a16="http://schemas.microsoft.com/office/drawing/2014/main" id="{F8716A62-CDE9-44EC-8200-E7C34993D007}"/>
              </a:ext>
            </a:extLst>
          </p:cNvPr>
          <p:cNvSpPr txBox="1"/>
          <p:nvPr/>
        </p:nvSpPr>
        <p:spPr>
          <a:xfrm>
            <a:off x="228666" y="2196047"/>
            <a:ext cx="896079"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Perceptron</a:t>
            </a:r>
          </a:p>
        </p:txBody>
      </p:sp>
      <p:sp>
        <p:nvSpPr>
          <p:cNvPr id="37" name="TextBox 36">
            <a:extLst>
              <a:ext uri="{FF2B5EF4-FFF2-40B4-BE49-F238E27FC236}">
                <a16:creationId xmlns:a16="http://schemas.microsoft.com/office/drawing/2014/main" id="{9BE3210D-BB75-4E15-BD1A-64045F68DE65}"/>
              </a:ext>
            </a:extLst>
          </p:cNvPr>
          <p:cNvSpPr txBox="1"/>
          <p:nvPr/>
        </p:nvSpPr>
        <p:spPr>
          <a:xfrm>
            <a:off x="4691202" y="2155485"/>
            <a:ext cx="4351992" cy="509134"/>
          </a:xfrm>
          <a:prstGeom prst="rect">
            <a:avLst/>
          </a:prstGeom>
          <a:noFill/>
        </p:spPr>
        <p:txBody>
          <a:bodyPr wrap="square" lIns="0" tIns="0" rIns="0" bIns="0" rtlCol="0">
            <a:no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or                                     , where       is an activation</a:t>
            </a:r>
            <a:br>
              <a:rPr lang="en-IE" sz="1400" dirty="0">
                <a:solidFill>
                  <a:schemeClr val="bg1"/>
                </a:solidFill>
                <a:latin typeface="IBM Plex Sans" charset="0"/>
                <a:ea typeface="IBM Plex Sans" charset="0"/>
                <a:cs typeface="IBM Plex Sans" charset="0"/>
              </a:rPr>
            </a:br>
            <a:r>
              <a:rPr lang="en-IE" sz="1400" dirty="0">
                <a:solidFill>
                  <a:schemeClr val="bg1"/>
                </a:solidFill>
                <a:latin typeface="IBM Plex Sans" charset="0"/>
                <a:ea typeface="IBM Plex Sans" charset="0"/>
                <a:cs typeface="IBM Plex Sans" charset="0"/>
              </a:rPr>
              <a:t>function, in our case the Heaviside step function</a:t>
            </a:r>
          </a:p>
        </p:txBody>
      </p:sp>
      <p:pic>
        <p:nvPicPr>
          <p:cNvPr id="7" name="Picture 6" descr="\documentclass{article}&#10;\usepackage{amsmath}&#10;\pagestyle{empty}&#10;\begin{document}&#10;&#10;&#10;$H$&#10;&#10;\end{document}" title="IguanaTex Bitmap Display">
            <a:extLst>
              <a:ext uri="{FF2B5EF4-FFF2-40B4-BE49-F238E27FC236}">
                <a16:creationId xmlns:a16="http://schemas.microsoft.com/office/drawing/2014/main" id="{EC588C60-3A6B-443B-B0C9-A9BB21F00AA3}"/>
              </a:ext>
            </a:extLst>
          </p:cNvPr>
          <p:cNvPicPr>
            <a:picLocks noChangeAspect="1"/>
          </p:cNvPicPr>
          <p:nvPr>
            <p:custDataLst>
              <p:tags r:id="rId3"/>
            </p:custDataLst>
          </p:nvPr>
        </p:nvPicPr>
        <p:blipFill>
          <a:blip r:embed="rId15"/>
          <a:stretch>
            <a:fillRect/>
          </a:stretch>
        </p:blipFill>
        <p:spPr>
          <a:xfrm>
            <a:off x="7024227" y="2196047"/>
            <a:ext cx="171886" cy="137752"/>
          </a:xfrm>
          <a:prstGeom prst="rect">
            <a:avLst/>
          </a:prstGeom>
        </p:spPr>
      </p:pic>
      <p:pic>
        <p:nvPicPr>
          <p:cNvPr id="12" name="Picture 11" descr="\documentclass{article}&#10;\usepackage{amsmath}&#10;\pagestyle{empty}&#10;\begin{document}&#10;&#10;$\hat{y} = H(\Theta^T \mathbf{x} + b)$&#10;&#10;&#10;\end{document}" title="IguanaTex Bitmap Display">
            <a:extLst>
              <a:ext uri="{FF2B5EF4-FFF2-40B4-BE49-F238E27FC236}">
                <a16:creationId xmlns:a16="http://schemas.microsoft.com/office/drawing/2014/main" id="{FDB11C20-A634-4247-A6A8-E72C46B1255D}"/>
              </a:ext>
            </a:extLst>
          </p:cNvPr>
          <p:cNvPicPr>
            <a:picLocks noChangeAspect="1"/>
          </p:cNvPicPr>
          <p:nvPr>
            <p:custDataLst>
              <p:tags r:id="rId4"/>
            </p:custDataLst>
          </p:nvPr>
        </p:nvPicPr>
        <p:blipFill>
          <a:blip r:embed="rId16"/>
          <a:stretch>
            <a:fillRect/>
          </a:stretch>
        </p:blipFill>
        <p:spPr>
          <a:xfrm>
            <a:off x="4930423" y="2155487"/>
            <a:ext cx="1434819" cy="220647"/>
          </a:xfrm>
          <a:prstGeom prst="rect">
            <a:avLst/>
          </a:prstGeom>
        </p:spPr>
      </p:pic>
      <p:sp>
        <p:nvSpPr>
          <p:cNvPr id="23" name="TextBox 22">
            <a:extLst>
              <a:ext uri="{FF2B5EF4-FFF2-40B4-BE49-F238E27FC236}">
                <a16:creationId xmlns:a16="http://schemas.microsoft.com/office/drawing/2014/main" id="{296FF7A0-775C-4178-9C48-CDAA2D1F8D40}"/>
              </a:ext>
            </a:extLst>
          </p:cNvPr>
          <p:cNvSpPr txBox="1"/>
          <p:nvPr/>
        </p:nvSpPr>
        <p:spPr>
          <a:xfrm>
            <a:off x="210311" y="2869692"/>
            <a:ext cx="1966196" cy="934295"/>
          </a:xfrm>
          <a:prstGeom prst="rect">
            <a:avLst/>
          </a:prstGeom>
          <a:noFill/>
        </p:spPr>
        <p:txBody>
          <a:bodyPr wrap="squar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Multilayer perceptron </a:t>
            </a:r>
            <a:br>
              <a:rPr lang="en-IE" sz="1400" dirty="0">
                <a:solidFill>
                  <a:schemeClr val="bg1"/>
                </a:solidFill>
                <a:latin typeface="IBM Plex Sans" charset="0"/>
                <a:ea typeface="IBM Plex Sans" charset="0"/>
                <a:cs typeface="IBM Plex Sans" charset="0"/>
              </a:rPr>
            </a:br>
            <a:r>
              <a:rPr lang="en-IE" sz="1400" dirty="0">
                <a:solidFill>
                  <a:schemeClr val="bg1"/>
                </a:solidFill>
                <a:latin typeface="IBM Plex Sans" charset="0"/>
                <a:ea typeface="IBM Plex Sans" charset="0"/>
                <a:cs typeface="IBM Plex Sans" charset="0"/>
              </a:rPr>
              <a:t>or feed-forward neural network, as an example </a:t>
            </a:r>
            <a:br>
              <a:rPr lang="en-IE" sz="1400" dirty="0">
                <a:solidFill>
                  <a:schemeClr val="bg1"/>
                </a:solidFill>
                <a:latin typeface="IBM Plex Sans" charset="0"/>
                <a:ea typeface="IBM Plex Sans" charset="0"/>
                <a:cs typeface="IBM Plex Sans" charset="0"/>
              </a:rPr>
            </a:br>
            <a:r>
              <a:rPr lang="en-IE" sz="1400" dirty="0">
                <a:solidFill>
                  <a:schemeClr val="bg1"/>
                </a:solidFill>
                <a:latin typeface="IBM Plex Sans" charset="0"/>
                <a:ea typeface="IBM Plex Sans" charset="0"/>
                <a:cs typeface="IBM Plex Sans" charset="0"/>
              </a:rPr>
              <a:t>here we have 3 layers</a:t>
            </a:r>
          </a:p>
        </p:txBody>
      </p:sp>
      <p:pic>
        <p:nvPicPr>
          <p:cNvPr id="53" name="Picture 52" descr="IguanaTex Bitmap Display&#10;&#10;\documentclass{article}&#10;\usepackage{amsmath}&#10;\pagestyle{empty}&#10;\begin{document}&#10;&#10;$\hat{y} = f_3(\mathbf{f}_2(\mathbf{f}_1(\mathbf{x})))$&#10;&#10;&#10;\end{document}">
            <a:extLst>
              <a:ext uri="{FF2B5EF4-FFF2-40B4-BE49-F238E27FC236}">
                <a16:creationId xmlns:a16="http://schemas.microsoft.com/office/drawing/2014/main" id="{24004432-145C-47E9-A6AC-0E4AB405B456}"/>
              </a:ext>
            </a:extLst>
          </p:cNvPr>
          <p:cNvPicPr>
            <a:picLocks noChangeAspect="1"/>
          </p:cNvPicPr>
          <p:nvPr>
            <p:custDataLst>
              <p:tags r:id="rId5"/>
            </p:custDataLst>
          </p:nvPr>
        </p:nvPicPr>
        <p:blipFill>
          <a:blip r:embed="rId17"/>
          <a:stretch>
            <a:fillRect/>
          </a:stretch>
        </p:blipFill>
        <p:spPr>
          <a:xfrm>
            <a:off x="2302800" y="2906105"/>
            <a:ext cx="1461638" cy="203580"/>
          </a:xfrm>
          <a:prstGeom prst="rect">
            <a:avLst/>
          </a:prstGeom>
        </p:spPr>
      </p:pic>
      <p:sp>
        <p:nvSpPr>
          <p:cNvPr id="29" name="TextBox 28">
            <a:extLst>
              <a:ext uri="{FF2B5EF4-FFF2-40B4-BE49-F238E27FC236}">
                <a16:creationId xmlns:a16="http://schemas.microsoft.com/office/drawing/2014/main" id="{2B20874E-A5C6-4856-B7B9-5F72B26C237F}"/>
              </a:ext>
            </a:extLst>
          </p:cNvPr>
          <p:cNvSpPr txBox="1"/>
          <p:nvPr/>
        </p:nvSpPr>
        <p:spPr>
          <a:xfrm>
            <a:off x="4705490" y="2874554"/>
            <a:ext cx="4351992" cy="509134"/>
          </a:xfrm>
          <a:prstGeom prst="rect">
            <a:avLst/>
          </a:prstGeom>
          <a:noFill/>
        </p:spPr>
        <p:txBody>
          <a:bodyPr wrap="square" lIns="0" tIns="0" rIns="0" bIns="0" rtlCol="0">
            <a:no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Where             are now vector functions, defined as</a:t>
            </a:r>
          </a:p>
        </p:txBody>
      </p:sp>
      <p:pic>
        <p:nvPicPr>
          <p:cNvPr id="25" name="Picture 24" descr="\documentclass{article}&#10;\usepackage{amsmath}&#10;\pagestyle{empty}&#10;\begin{document}&#10;&#10;&#10;$&#10;\mathbf{f}_i(\mathbf{x}) = \mathbf{g}_i(\boldsymbol{\Theta}_i \cdot \mathbf{x} + \mathbf{b}_i)&#10;$&#10;&#10;\end{document}" title="IguanaTex Bitmap Display">
            <a:extLst>
              <a:ext uri="{FF2B5EF4-FFF2-40B4-BE49-F238E27FC236}">
                <a16:creationId xmlns:a16="http://schemas.microsoft.com/office/drawing/2014/main" id="{876CF26F-863D-4A46-AA9D-9B0EF3F402DE}"/>
              </a:ext>
            </a:extLst>
          </p:cNvPr>
          <p:cNvPicPr>
            <a:picLocks noChangeAspect="1"/>
          </p:cNvPicPr>
          <p:nvPr>
            <p:custDataLst>
              <p:tags r:id="rId6"/>
            </p:custDataLst>
          </p:nvPr>
        </p:nvPicPr>
        <p:blipFill>
          <a:blip r:embed="rId18"/>
          <a:stretch>
            <a:fillRect/>
          </a:stretch>
        </p:blipFill>
        <p:spPr>
          <a:xfrm>
            <a:off x="5537027" y="3235048"/>
            <a:ext cx="1963886" cy="203581"/>
          </a:xfrm>
          <a:prstGeom prst="rect">
            <a:avLst/>
          </a:prstGeom>
        </p:spPr>
      </p:pic>
      <p:pic>
        <p:nvPicPr>
          <p:cNvPr id="55" name="Picture 54" descr="IguanaTex Bitmap Display&#10;&#10;\documentclass{article}&#10;\usepackage{amsmath}&#10;\pagestyle{empty}&#10;\begin{document}&#10;&#10;&#10;$\mathbf{f}_1, \mathbf{f}_2$&#10;&#10;\end{document}">
            <a:extLst>
              <a:ext uri="{FF2B5EF4-FFF2-40B4-BE49-F238E27FC236}">
                <a16:creationId xmlns:a16="http://schemas.microsoft.com/office/drawing/2014/main" id="{73FFE5AA-D517-4137-A33A-7479F35E39A4}"/>
              </a:ext>
            </a:extLst>
          </p:cNvPr>
          <p:cNvPicPr>
            <a:picLocks noChangeAspect="1"/>
          </p:cNvPicPr>
          <p:nvPr>
            <p:custDataLst>
              <p:tags r:id="rId7"/>
            </p:custDataLst>
          </p:nvPr>
        </p:nvPicPr>
        <p:blipFill>
          <a:blip r:embed="rId19"/>
          <a:stretch>
            <a:fillRect/>
          </a:stretch>
        </p:blipFill>
        <p:spPr>
          <a:xfrm>
            <a:off x="5285231" y="2912109"/>
            <a:ext cx="387657" cy="180419"/>
          </a:xfrm>
          <a:prstGeom prst="rect">
            <a:avLst/>
          </a:prstGeom>
        </p:spPr>
      </p:pic>
      <p:sp>
        <p:nvSpPr>
          <p:cNvPr id="34" name="TextBox 33">
            <a:extLst>
              <a:ext uri="{FF2B5EF4-FFF2-40B4-BE49-F238E27FC236}">
                <a16:creationId xmlns:a16="http://schemas.microsoft.com/office/drawing/2014/main" id="{A61209DE-85F4-4BBF-8A74-8B79B55D2E42}"/>
              </a:ext>
            </a:extLst>
          </p:cNvPr>
          <p:cNvSpPr txBox="1"/>
          <p:nvPr/>
        </p:nvSpPr>
        <p:spPr>
          <a:xfrm>
            <a:off x="4705490" y="3574006"/>
            <a:ext cx="4038460" cy="516346"/>
          </a:xfrm>
          <a:prstGeom prst="rect">
            <a:avLst/>
          </a:prstGeom>
          <a:noFill/>
        </p:spPr>
        <p:txBody>
          <a:bodyPr wrap="square" lIns="0" tIns="0" rIns="0" bIns="0" rtlCol="0">
            <a:no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And        is an activation function,        is a matrix of weights or parameters,       is a bias or intercept vector of the   -</a:t>
            </a:r>
            <a:r>
              <a:rPr lang="en-IE" sz="1400" dirty="0" err="1">
                <a:solidFill>
                  <a:schemeClr val="bg1"/>
                </a:solidFill>
                <a:latin typeface="IBM Plex Sans" charset="0"/>
                <a:ea typeface="IBM Plex Sans" charset="0"/>
                <a:cs typeface="IBM Plex Sans" charset="0"/>
              </a:rPr>
              <a:t>th</a:t>
            </a:r>
            <a:r>
              <a:rPr lang="en-IE" sz="1400" dirty="0">
                <a:solidFill>
                  <a:schemeClr val="bg1"/>
                </a:solidFill>
                <a:latin typeface="IBM Plex Sans" charset="0"/>
                <a:ea typeface="IBM Plex Sans" charset="0"/>
                <a:cs typeface="IBM Plex Sans" charset="0"/>
              </a:rPr>
              <a:t> layer of the network.</a:t>
            </a:r>
          </a:p>
        </p:txBody>
      </p:sp>
      <p:pic>
        <p:nvPicPr>
          <p:cNvPr id="32" name="Picture 31" descr="\documentclass{article}&#10;\usepackage{amsmath}&#10;\pagestyle{empty}&#10;\begin{document}&#10;&#10;&#10;$&#10;\mathbf{g}_i$&#10;&#10;\end{document}" title="IguanaTex Bitmap Display">
            <a:extLst>
              <a:ext uri="{FF2B5EF4-FFF2-40B4-BE49-F238E27FC236}">
                <a16:creationId xmlns:a16="http://schemas.microsoft.com/office/drawing/2014/main" id="{C98A276E-36F3-4FE3-8349-026087299E1C}"/>
              </a:ext>
            </a:extLst>
          </p:cNvPr>
          <p:cNvPicPr>
            <a:picLocks noChangeAspect="1"/>
          </p:cNvPicPr>
          <p:nvPr>
            <p:custDataLst>
              <p:tags r:id="rId8"/>
            </p:custDataLst>
          </p:nvPr>
        </p:nvPicPr>
        <p:blipFill>
          <a:blip r:embed="rId20"/>
          <a:stretch>
            <a:fillRect/>
          </a:stretch>
        </p:blipFill>
        <p:spPr>
          <a:xfrm>
            <a:off x="5111750" y="3659821"/>
            <a:ext cx="159695" cy="132876"/>
          </a:xfrm>
          <a:prstGeom prst="rect">
            <a:avLst/>
          </a:prstGeom>
        </p:spPr>
      </p:pic>
      <p:pic>
        <p:nvPicPr>
          <p:cNvPr id="43" name="Picture 42" descr="\documentclass{article}&#10;\usepackage{amsmath}&#10;\pagestyle{empty}&#10;\begin{document}&#10;&#10;&#10;$i$&#10;&#10;\end{document}" title="IguanaTex Bitmap Display">
            <a:extLst>
              <a:ext uri="{FF2B5EF4-FFF2-40B4-BE49-F238E27FC236}">
                <a16:creationId xmlns:a16="http://schemas.microsoft.com/office/drawing/2014/main" id="{0ED5A353-047A-4372-A3C4-17D61F2EB933}"/>
              </a:ext>
            </a:extLst>
          </p:cNvPr>
          <p:cNvPicPr>
            <a:picLocks noChangeAspect="1"/>
          </p:cNvPicPr>
          <p:nvPr>
            <p:custDataLst>
              <p:tags r:id="rId9"/>
            </p:custDataLst>
          </p:nvPr>
        </p:nvPicPr>
        <p:blipFill>
          <a:blip r:embed="rId21"/>
          <a:stretch>
            <a:fillRect/>
          </a:stretch>
        </p:blipFill>
        <p:spPr>
          <a:xfrm>
            <a:off x="5762688" y="4090415"/>
            <a:ext cx="54857" cy="135314"/>
          </a:xfrm>
          <a:prstGeom prst="rect">
            <a:avLst/>
          </a:prstGeom>
        </p:spPr>
      </p:pic>
      <p:pic>
        <p:nvPicPr>
          <p:cNvPr id="46" name="Picture 45" descr="\documentclass{article}&#10;\usepackage{amsmath}&#10;\pagestyle{empty}&#10;\begin{document}&#10;&#10;&#10;$&#10;\boldsymbol{\Theta}_i$&#10;&#10;\end{document}" title="IguanaTex Bitmap Display">
            <a:extLst>
              <a:ext uri="{FF2B5EF4-FFF2-40B4-BE49-F238E27FC236}">
                <a16:creationId xmlns:a16="http://schemas.microsoft.com/office/drawing/2014/main" id="{F455FD9A-8C3E-4B6E-B269-E049D0367039}"/>
              </a:ext>
            </a:extLst>
          </p:cNvPr>
          <p:cNvPicPr>
            <a:picLocks noChangeAspect="1"/>
          </p:cNvPicPr>
          <p:nvPr>
            <p:custDataLst>
              <p:tags r:id="rId10"/>
            </p:custDataLst>
          </p:nvPr>
        </p:nvPicPr>
        <p:blipFill>
          <a:blip r:embed="rId22"/>
          <a:stretch>
            <a:fillRect/>
          </a:stretch>
        </p:blipFill>
        <p:spPr>
          <a:xfrm>
            <a:off x="7346748" y="3614297"/>
            <a:ext cx="219429" cy="173105"/>
          </a:xfrm>
          <a:prstGeom prst="rect">
            <a:avLst/>
          </a:prstGeom>
        </p:spPr>
      </p:pic>
      <p:pic>
        <p:nvPicPr>
          <p:cNvPr id="51" name="Picture 50" descr="\documentclass{article}&#10;\usepackage{amsmath}&#10;\pagestyle{empty}&#10;\begin{document}&#10;&#10;&#10;$&#10;\mathbf{b}_i&#10;$&#10;&#10;\end{document}" title="IguanaTex Bitmap Display">
            <a:extLst>
              <a:ext uri="{FF2B5EF4-FFF2-40B4-BE49-F238E27FC236}">
                <a16:creationId xmlns:a16="http://schemas.microsoft.com/office/drawing/2014/main" id="{DD243D40-5131-4C91-AF7E-E3DE99AE4972}"/>
              </a:ext>
            </a:extLst>
          </p:cNvPr>
          <p:cNvPicPr>
            <a:picLocks noChangeAspect="1"/>
          </p:cNvPicPr>
          <p:nvPr>
            <p:custDataLst>
              <p:tags r:id="rId11"/>
            </p:custDataLst>
          </p:nvPr>
        </p:nvPicPr>
        <p:blipFill>
          <a:blip r:embed="rId23"/>
          <a:stretch>
            <a:fillRect/>
          </a:stretch>
        </p:blipFill>
        <p:spPr>
          <a:xfrm>
            <a:off x="6603149" y="3851229"/>
            <a:ext cx="171886" cy="171886"/>
          </a:xfrm>
          <a:prstGeom prst="rect">
            <a:avLst/>
          </a:prstGeom>
        </p:spPr>
      </p:pic>
    </p:spTree>
    <p:extLst>
      <p:ext uri="{BB962C8B-B14F-4D97-AF65-F5344CB8AC3E}">
        <p14:creationId xmlns:p14="http://schemas.microsoft.com/office/powerpoint/2010/main" val="4201747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a:extLst>
              <a:ext uri="{FF2B5EF4-FFF2-40B4-BE49-F238E27FC236}">
                <a16:creationId xmlns:a16="http://schemas.microsoft.com/office/drawing/2014/main" id="{57CD438B-F616-486C-8483-60BEF70F1586}"/>
              </a:ext>
            </a:extLst>
          </p:cNvPr>
          <p:cNvSpPr/>
          <p:nvPr/>
        </p:nvSpPr>
        <p:spPr bwMode="auto">
          <a:xfrm>
            <a:off x="6192023" y="1217040"/>
            <a:ext cx="2484227" cy="3137828"/>
          </a:xfrm>
          <a:prstGeom prst="rect">
            <a:avLst/>
          </a:prstGeom>
          <a:noFill/>
          <a:ln w="12700">
            <a:solidFill>
              <a:srgbClr val="408BFC"/>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82" name="Rectangle 181">
            <a:extLst>
              <a:ext uri="{FF2B5EF4-FFF2-40B4-BE49-F238E27FC236}">
                <a16:creationId xmlns:a16="http://schemas.microsoft.com/office/drawing/2014/main" id="{076756CB-B4F9-44AD-B880-6BDC3A11910C}"/>
              </a:ext>
            </a:extLst>
          </p:cNvPr>
          <p:cNvSpPr/>
          <p:nvPr/>
        </p:nvSpPr>
        <p:spPr bwMode="auto">
          <a:xfrm>
            <a:off x="3503525" y="1214544"/>
            <a:ext cx="2484227" cy="3137828"/>
          </a:xfrm>
          <a:prstGeom prst="rect">
            <a:avLst/>
          </a:prstGeom>
          <a:noFill/>
          <a:ln w="12700">
            <a:solidFill>
              <a:srgbClr val="408BFC"/>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66" name="Rectangle 165">
            <a:extLst>
              <a:ext uri="{FF2B5EF4-FFF2-40B4-BE49-F238E27FC236}">
                <a16:creationId xmlns:a16="http://schemas.microsoft.com/office/drawing/2014/main" id="{A824313C-7DFD-422C-B8D3-5DBC5BBD5E7E}"/>
              </a:ext>
            </a:extLst>
          </p:cNvPr>
          <p:cNvSpPr/>
          <p:nvPr/>
        </p:nvSpPr>
        <p:spPr bwMode="auto">
          <a:xfrm>
            <a:off x="651509" y="1214544"/>
            <a:ext cx="2484227" cy="3137828"/>
          </a:xfrm>
          <a:prstGeom prst="rect">
            <a:avLst/>
          </a:prstGeom>
          <a:noFill/>
          <a:ln w="12700">
            <a:solidFill>
              <a:srgbClr val="408BFC"/>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 name="Title 1">
            <a:extLst>
              <a:ext uri="{FF2B5EF4-FFF2-40B4-BE49-F238E27FC236}">
                <a16:creationId xmlns:a16="http://schemas.microsoft.com/office/drawing/2014/main" id="{7C054ACA-7BD4-4F05-B6CE-13F981D57BD0}"/>
              </a:ext>
            </a:extLst>
          </p:cNvPr>
          <p:cNvSpPr>
            <a:spLocks noGrp="1"/>
          </p:cNvSpPr>
          <p:nvPr>
            <p:ph type="title"/>
          </p:nvPr>
        </p:nvSpPr>
        <p:spPr/>
        <p:txBody>
          <a:bodyPr/>
          <a:lstStyle/>
          <a:p>
            <a:r>
              <a:rPr lang="en-IE" dirty="0"/>
              <a:t>Neural Networks</a:t>
            </a:r>
          </a:p>
        </p:txBody>
      </p:sp>
      <p:sp>
        <p:nvSpPr>
          <p:cNvPr id="4" name="Footer Placeholder 3 1">
            <a:extLst>
              <a:ext uri="{FF2B5EF4-FFF2-40B4-BE49-F238E27FC236}">
                <a16:creationId xmlns:a16="http://schemas.microsoft.com/office/drawing/2014/main" id="{C496E730-B41E-4653-8657-626C220F5DD3}"/>
              </a:ext>
            </a:extLst>
          </p:cNvPr>
          <p:cNvSpPr>
            <a:spLocks noGrp="1"/>
          </p:cNvSpPr>
          <p:nvPr>
            <p:ph type="ftr" sz="quarter" idx="10"/>
          </p:nvPr>
        </p:nvSpPr>
        <p:spPr/>
        <p:txBody>
          <a:bodyPr/>
          <a:lstStyle/>
          <a:p>
            <a:r>
              <a:rPr lang="en-US" dirty="0"/>
              <a:t>IBM Quantum / © 2021 IBM Corporation</a:t>
            </a:r>
          </a:p>
        </p:txBody>
      </p:sp>
      <p:sp>
        <p:nvSpPr>
          <p:cNvPr id="5" name="Slide Number Placeholder 4">
            <a:extLst>
              <a:ext uri="{FF2B5EF4-FFF2-40B4-BE49-F238E27FC236}">
                <a16:creationId xmlns:a16="http://schemas.microsoft.com/office/drawing/2014/main" id="{EF1DC85E-3D3E-4658-89A5-BA8BA021A096}"/>
              </a:ext>
            </a:extLst>
          </p:cNvPr>
          <p:cNvSpPr>
            <a:spLocks noGrp="1"/>
          </p:cNvSpPr>
          <p:nvPr>
            <p:ph type="sldNum" sz="quarter" idx="11"/>
          </p:nvPr>
        </p:nvSpPr>
        <p:spPr/>
        <p:txBody>
          <a:bodyPr/>
          <a:lstStyle/>
          <a:p>
            <a:fld id="{59395FB3-9C97-154F-86B2-7E381B951268}" type="slidenum">
              <a:rPr lang="en-US" smtClean="0"/>
              <a:pPr/>
              <a:t>41</a:t>
            </a:fld>
            <a:endParaRPr lang="en-US" dirty="0"/>
          </a:p>
        </p:txBody>
      </p:sp>
      <p:sp>
        <p:nvSpPr>
          <p:cNvPr id="18" name="Rectangle 17">
            <a:extLst>
              <a:ext uri="{FF2B5EF4-FFF2-40B4-BE49-F238E27FC236}">
                <a16:creationId xmlns:a16="http://schemas.microsoft.com/office/drawing/2014/main" id="{E6BFE1CB-8360-4188-90B3-4F97E7402FC2}"/>
              </a:ext>
            </a:extLst>
          </p:cNvPr>
          <p:cNvSpPr/>
          <p:nvPr/>
        </p:nvSpPr>
        <p:spPr bwMode="auto">
          <a:xfrm>
            <a:off x="807720" y="1744896"/>
            <a:ext cx="2173418" cy="35949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1" name="Picture 10" descr="IguanaTex Bitmap Display&#10;&#10;\documentclass{article}&#10;\usepackage{amsmath}&#10;\pagestyle{empty}&#10;\begin{document}&#10;&#10;$&#10;y_1^{(1)} \leftarrow g_1(\Theta_{1,1} \mathbf{x} + b_{1,1})&#10;$&#10;&#10;&#10;\end{document}">
            <a:extLst>
              <a:ext uri="{FF2B5EF4-FFF2-40B4-BE49-F238E27FC236}">
                <a16:creationId xmlns:a16="http://schemas.microsoft.com/office/drawing/2014/main" id="{09CA2FE2-B011-431B-9ABB-C5CD5B76EC5B}"/>
              </a:ext>
            </a:extLst>
          </p:cNvPr>
          <p:cNvPicPr>
            <a:picLocks noChangeAspect="1"/>
          </p:cNvPicPr>
          <p:nvPr>
            <p:custDataLst>
              <p:tags r:id="rId1"/>
            </p:custDataLst>
          </p:nvPr>
        </p:nvPicPr>
        <p:blipFill>
          <a:blip r:embed="rId21"/>
          <a:stretch>
            <a:fillRect/>
          </a:stretch>
        </p:blipFill>
        <p:spPr>
          <a:xfrm>
            <a:off x="894081" y="1788160"/>
            <a:ext cx="2011432" cy="269410"/>
          </a:xfrm>
          <a:prstGeom prst="rect">
            <a:avLst/>
          </a:prstGeom>
        </p:spPr>
      </p:pic>
      <p:sp>
        <p:nvSpPr>
          <p:cNvPr id="19" name="Rectangle 18">
            <a:extLst>
              <a:ext uri="{FF2B5EF4-FFF2-40B4-BE49-F238E27FC236}">
                <a16:creationId xmlns:a16="http://schemas.microsoft.com/office/drawing/2014/main" id="{6056BA75-94F5-49AB-968B-984CADD7DF4C}"/>
              </a:ext>
            </a:extLst>
          </p:cNvPr>
          <p:cNvSpPr/>
          <p:nvPr/>
        </p:nvSpPr>
        <p:spPr bwMode="auto">
          <a:xfrm>
            <a:off x="3661717" y="1743117"/>
            <a:ext cx="2173418" cy="359495"/>
          </a:xfrm>
          <a:prstGeom prst="rect">
            <a:avLst/>
          </a:prstGeom>
          <a:solidFill>
            <a:srgbClr val="92EEEE"/>
          </a:solidFill>
          <a:ln w="190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4" name="Picture 13" descr="IguanaTex Bitmap Display&#10;&#10;\documentclass{article}&#10;\usepackage{amsmath}&#10;\pagestyle{empty}&#10;\begin{document}&#10;&#10;$&#10;y_2^{(1)} \leftarrow g_2(\Theta_{2,1} \mathbf{y}_1 + b_{2,1})&#10;$&#10;&#10;&#10;\end{document}">
            <a:extLst>
              <a:ext uri="{FF2B5EF4-FFF2-40B4-BE49-F238E27FC236}">
                <a16:creationId xmlns:a16="http://schemas.microsoft.com/office/drawing/2014/main" id="{55ACA527-AC3D-4581-B18D-6BF11F0C677C}"/>
              </a:ext>
            </a:extLst>
          </p:cNvPr>
          <p:cNvPicPr>
            <a:picLocks noChangeAspect="1"/>
          </p:cNvPicPr>
          <p:nvPr>
            <p:custDataLst>
              <p:tags r:id="rId2"/>
            </p:custDataLst>
          </p:nvPr>
        </p:nvPicPr>
        <p:blipFill>
          <a:blip r:embed="rId22"/>
          <a:stretch>
            <a:fillRect/>
          </a:stretch>
        </p:blipFill>
        <p:spPr>
          <a:xfrm>
            <a:off x="3722102" y="1788160"/>
            <a:ext cx="2102861" cy="269410"/>
          </a:xfrm>
          <a:prstGeom prst="rect">
            <a:avLst/>
          </a:prstGeom>
        </p:spPr>
      </p:pic>
      <p:sp>
        <p:nvSpPr>
          <p:cNvPr id="20" name="Rectangle 19">
            <a:extLst>
              <a:ext uri="{FF2B5EF4-FFF2-40B4-BE49-F238E27FC236}">
                <a16:creationId xmlns:a16="http://schemas.microsoft.com/office/drawing/2014/main" id="{A983FD4C-B4A8-4741-9862-F624C657C4B5}"/>
              </a:ext>
            </a:extLst>
          </p:cNvPr>
          <p:cNvSpPr/>
          <p:nvPr/>
        </p:nvSpPr>
        <p:spPr bwMode="auto">
          <a:xfrm>
            <a:off x="6361115" y="2768597"/>
            <a:ext cx="2173418" cy="359495"/>
          </a:xfrm>
          <a:prstGeom prst="rect">
            <a:avLst/>
          </a:prstGeom>
          <a:solidFill>
            <a:srgbClr val="E6D6FF"/>
          </a:solidFill>
          <a:ln w="19050">
            <a:solidFill>
              <a:srgbClr val="E6D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7" name="Picture 16" descr="IguanaTex Bitmap Display&#10;&#10;\documentclass{article}&#10;\usepackage{amsmath}&#10;\pagestyle{empty}&#10;\begin{document}&#10;&#10;$&#10;y \leftarrow g_3(\Theta_{3,1} \mathbf{y}_2 + b_{3,1})&#10;$&#10;&#10;&#10;\end{document}">
            <a:extLst>
              <a:ext uri="{FF2B5EF4-FFF2-40B4-BE49-F238E27FC236}">
                <a16:creationId xmlns:a16="http://schemas.microsoft.com/office/drawing/2014/main" id="{66F948CE-B8DA-4C97-B2B9-A7CBD73A9B20}"/>
              </a:ext>
            </a:extLst>
          </p:cNvPr>
          <p:cNvPicPr>
            <a:picLocks noChangeAspect="1"/>
          </p:cNvPicPr>
          <p:nvPr>
            <p:custDataLst>
              <p:tags r:id="rId3"/>
            </p:custDataLst>
          </p:nvPr>
        </p:nvPicPr>
        <p:blipFill>
          <a:blip r:embed="rId23"/>
          <a:stretch>
            <a:fillRect/>
          </a:stretch>
        </p:blipFill>
        <p:spPr>
          <a:xfrm>
            <a:off x="6504889" y="2842896"/>
            <a:ext cx="1885870" cy="210896"/>
          </a:xfrm>
          <a:prstGeom prst="rect">
            <a:avLst/>
          </a:prstGeom>
        </p:spPr>
      </p:pic>
      <p:sp>
        <p:nvSpPr>
          <p:cNvPr id="23" name="Rectangle 22">
            <a:extLst>
              <a:ext uri="{FF2B5EF4-FFF2-40B4-BE49-F238E27FC236}">
                <a16:creationId xmlns:a16="http://schemas.microsoft.com/office/drawing/2014/main" id="{261EB7ED-E4E2-4803-AA67-EDD479D4DEC6}"/>
              </a:ext>
            </a:extLst>
          </p:cNvPr>
          <p:cNvSpPr/>
          <p:nvPr/>
        </p:nvSpPr>
        <p:spPr bwMode="auto">
          <a:xfrm>
            <a:off x="807720" y="2413000"/>
            <a:ext cx="2173418" cy="35949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26" name="Picture 25" descr="IguanaTex Bitmap Display&#10;&#10;\documentclass{article}&#10;\usepackage{amsmath}&#10;\pagestyle{empty}&#10;\begin{document}&#10;&#10;$&#10;y_1^{(2)} \leftarrow g_1(\Theta_{1,2} \mathbf{x} + b_{1,2})&#10;$&#10;&#10;&#10;\end{document}">
            <a:extLst>
              <a:ext uri="{FF2B5EF4-FFF2-40B4-BE49-F238E27FC236}">
                <a16:creationId xmlns:a16="http://schemas.microsoft.com/office/drawing/2014/main" id="{931CA6F0-25D1-404A-9F34-932057969F45}"/>
              </a:ext>
            </a:extLst>
          </p:cNvPr>
          <p:cNvPicPr>
            <a:picLocks noChangeAspect="1"/>
          </p:cNvPicPr>
          <p:nvPr>
            <p:custDataLst>
              <p:tags r:id="rId4"/>
            </p:custDataLst>
          </p:nvPr>
        </p:nvPicPr>
        <p:blipFill>
          <a:blip r:embed="rId24"/>
          <a:stretch>
            <a:fillRect/>
          </a:stretch>
        </p:blipFill>
        <p:spPr>
          <a:xfrm>
            <a:off x="888714" y="2458042"/>
            <a:ext cx="2011433" cy="269410"/>
          </a:xfrm>
          <a:prstGeom prst="rect">
            <a:avLst/>
          </a:prstGeom>
        </p:spPr>
      </p:pic>
      <p:sp>
        <p:nvSpPr>
          <p:cNvPr id="27" name="Rectangle 26">
            <a:extLst>
              <a:ext uri="{FF2B5EF4-FFF2-40B4-BE49-F238E27FC236}">
                <a16:creationId xmlns:a16="http://schemas.microsoft.com/office/drawing/2014/main" id="{3F27550B-73D8-4B93-9660-B29B5CBFB1DE}"/>
              </a:ext>
            </a:extLst>
          </p:cNvPr>
          <p:cNvSpPr/>
          <p:nvPr/>
        </p:nvSpPr>
        <p:spPr bwMode="auto">
          <a:xfrm>
            <a:off x="807720" y="3081104"/>
            <a:ext cx="2173418" cy="35949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30" name="Picture 29" descr="IguanaTex Bitmap Display&#10;&#10;\documentclass{article}&#10;\usepackage{amsmath}&#10;\pagestyle{empty}&#10;\begin{document}&#10;&#10;$&#10;y_1^{(3)} \leftarrow g_1(\Theta_{1,3} \mathbf{x} + b_{1,3})&#10;$&#10;&#10;&#10;\end{document}">
            <a:extLst>
              <a:ext uri="{FF2B5EF4-FFF2-40B4-BE49-F238E27FC236}">
                <a16:creationId xmlns:a16="http://schemas.microsoft.com/office/drawing/2014/main" id="{9ADE2566-A1FF-4F6E-8957-1573FD411D9B}"/>
              </a:ext>
            </a:extLst>
          </p:cNvPr>
          <p:cNvPicPr>
            <a:picLocks noChangeAspect="1"/>
          </p:cNvPicPr>
          <p:nvPr>
            <p:custDataLst>
              <p:tags r:id="rId5"/>
            </p:custDataLst>
          </p:nvPr>
        </p:nvPicPr>
        <p:blipFill>
          <a:blip r:embed="rId25"/>
          <a:stretch>
            <a:fillRect/>
          </a:stretch>
        </p:blipFill>
        <p:spPr>
          <a:xfrm>
            <a:off x="888712" y="3126146"/>
            <a:ext cx="2011434" cy="269410"/>
          </a:xfrm>
          <a:prstGeom prst="rect">
            <a:avLst/>
          </a:prstGeom>
        </p:spPr>
      </p:pic>
      <p:sp>
        <p:nvSpPr>
          <p:cNvPr id="31" name="Rectangle 30">
            <a:extLst>
              <a:ext uri="{FF2B5EF4-FFF2-40B4-BE49-F238E27FC236}">
                <a16:creationId xmlns:a16="http://schemas.microsoft.com/office/drawing/2014/main" id="{84D896B9-31FF-44B2-9B6D-47E69B6C5D44}"/>
              </a:ext>
            </a:extLst>
          </p:cNvPr>
          <p:cNvSpPr/>
          <p:nvPr/>
        </p:nvSpPr>
        <p:spPr bwMode="auto">
          <a:xfrm>
            <a:off x="807720" y="3749208"/>
            <a:ext cx="2173418" cy="359495"/>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34" name="Picture 33" descr="IguanaTex Bitmap Display&#10;&#10;\documentclass{article}&#10;\usepackage{amsmath}&#10;\pagestyle{empty}&#10;\begin{document}&#10;&#10;$&#10;y_1^{(4)} \leftarrow g_1(\Theta_{1,4} \mathbf{x} + b_{1,4})&#10;$&#10;&#10;&#10;\end{document}">
            <a:extLst>
              <a:ext uri="{FF2B5EF4-FFF2-40B4-BE49-F238E27FC236}">
                <a16:creationId xmlns:a16="http://schemas.microsoft.com/office/drawing/2014/main" id="{22CE41BD-1891-406E-9843-22D7E1745691}"/>
              </a:ext>
            </a:extLst>
          </p:cNvPr>
          <p:cNvPicPr>
            <a:picLocks noChangeAspect="1"/>
          </p:cNvPicPr>
          <p:nvPr>
            <p:custDataLst>
              <p:tags r:id="rId6"/>
            </p:custDataLst>
          </p:nvPr>
        </p:nvPicPr>
        <p:blipFill>
          <a:blip r:embed="rId26"/>
          <a:stretch>
            <a:fillRect/>
          </a:stretch>
        </p:blipFill>
        <p:spPr>
          <a:xfrm>
            <a:off x="888713" y="3786972"/>
            <a:ext cx="2011435" cy="269410"/>
          </a:xfrm>
          <a:prstGeom prst="rect">
            <a:avLst/>
          </a:prstGeom>
        </p:spPr>
      </p:pic>
      <p:sp>
        <p:nvSpPr>
          <p:cNvPr id="35" name="Rectangle 34">
            <a:extLst>
              <a:ext uri="{FF2B5EF4-FFF2-40B4-BE49-F238E27FC236}">
                <a16:creationId xmlns:a16="http://schemas.microsoft.com/office/drawing/2014/main" id="{D50CED97-DDC7-4059-89AD-A37FD499CD0F}"/>
              </a:ext>
            </a:extLst>
          </p:cNvPr>
          <p:cNvSpPr/>
          <p:nvPr/>
        </p:nvSpPr>
        <p:spPr bwMode="auto">
          <a:xfrm>
            <a:off x="3651545" y="2412830"/>
            <a:ext cx="2173418" cy="359495"/>
          </a:xfrm>
          <a:prstGeom prst="rect">
            <a:avLst/>
          </a:prstGeom>
          <a:solidFill>
            <a:srgbClr val="92EEEE"/>
          </a:solidFill>
          <a:ln w="190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38" name="Picture 37" descr="IguanaTex Bitmap Display&#10;&#10;\documentclass{article}&#10;\usepackage{amsmath}&#10;\pagestyle{empty}&#10;\begin{document}&#10;&#10;$&#10;y_2^{(2)} \leftarrow g_2(\Theta_{2,2} \mathbf{y}_1 + b_{2,2})&#10;$&#10;&#10;&#10;\end{document}">
            <a:extLst>
              <a:ext uri="{FF2B5EF4-FFF2-40B4-BE49-F238E27FC236}">
                <a16:creationId xmlns:a16="http://schemas.microsoft.com/office/drawing/2014/main" id="{E444C689-FDE5-42E5-9F57-908C6132B677}"/>
              </a:ext>
            </a:extLst>
          </p:cNvPr>
          <p:cNvPicPr>
            <a:picLocks noChangeAspect="1"/>
          </p:cNvPicPr>
          <p:nvPr>
            <p:custDataLst>
              <p:tags r:id="rId7"/>
            </p:custDataLst>
          </p:nvPr>
        </p:nvPicPr>
        <p:blipFill>
          <a:blip r:embed="rId27"/>
          <a:stretch>
            <a:fillRect/>
          </a:stretch>
        </p:blipFill>
        <p:spPr>
          <a:xfrm>
            <a:off x="3711930" y="2457873"/>
            <a:ext cx="2102861" cy="269410"/>
          </a:xfrm>
          <a:prstGeom prst="rect">
            <a:avLst/>
          </a:prstGeom>
        </p:spPr>
      </p:pic>
      <p:sp>
        <p:nvSpPr>
          <p:cNvPr id="39" name="Rectangle 38">
            <a:extLst>
              <a:ext uri="{FF2B5EF4-FFF2-40B4-BE49-F238E27FC236}">
                <a16:creationId xmlns:a16="http://schemas.microsoft.com/office/drawing/2014/main" id="{2AE39EDD-DDE1-440C-BF0D-4FC4B84C31E7}"/>
              </a:ext>
            </a:extLst>
          </p:cNvPr>
          <p:cNvSpPr/>
          <p:nvPr/>
        </p:nvSpPr>
        <p:spPr bwMode="auto">
          <a:xfrm>
            <a:off x="3651545" y="3086692"/>
            <a:ext cx="2173418" cy="359495"/>
          </a:xfrm>
          <a:prstGeom prst="rect">
            <a:avLst/>
          </a:prstGeom>
          <a:solidFill>
            <a:srgbClr val="92EEEE"/>
          </a:solidFill>
          <a:ln w="190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42" name="Picture 41" descr="IguanaTex Bitmap Display&#10;&#10;\documentclass{article}&#10;\usepackage{amsmath}&#10;\pagestyle{empty}&#10;\begin{document}&#10;&#10;$&#10;y_2^{(3)} \leftarrow g_2(\Theta_{2,3} \mathbf{y}_1 + b_{2,3})&#10;$&#10;&#10;&#10;\end{document}">
            <a:extLst>
              <a:ext uri="{FF2B5EF4-FFF2-40B4-BE49-F238E27FC236}">
                <a16:creationId xmlns:a16="http://schemas.microsoft.com/office/drawing/2014/main" id="{F8BB438A-68E2-4F40-9A06-6BCE154255A0}"/>
              </a:ext>
            </a:extLst>
          </p:cNvPr>
          <p:cNvPicPr>
            <a:picLocks noChangeAspect="1"/>
          </p:cNvPicPr>
          <p:nvPr>
            <p:custDataLst>
              <p:tags r:id="rId8"/>
            </p:custDataLst>
          </p:nvPr>
        </p:nvPicPr>
        <p:blipFill>
          <a:blip r:embed="rId28"/>
          <a:stretch>
            <a:fillRect/>
          </a:stretch>
        </p:blipFill>
        <p:spPr>
          <a:xfrm>
            <a:off x="3711930" y="3131735"/>
            <a:ext cx="2102861" cy="269410"/>
          </a:xfrm>
          <a:prstGeom prst="rect">
            <a:avLst/>
          </a:prstGeom>
        </p:spPr>
      </p:pic>
      <p:sp>
        <p:nvSpPr>
          <p:cNvPr id="43" name="Rectangle 42">
            <a:extLst>
              <a:ext uri="{FF2B5EF4-FFF2-40B4-BE49-F238E27FC236}">
                <a16:creationId xmlns:a16="http://schemas.microsoft.com/office/drawing/2014/main" id="{4C1E74A3-9DDA-4F1C-90C7-BCB62E9D23D8}"/>
              </a:ext>
            </a:extLst>
          </p:cNvPr>
          <p:cNvSpPr/>
          <p:nvPr/>
        </p:nvSpPr>
        <p:spPr bwMode="auto">
          <a:xfrm>
            <a:off x="3641373" y="3758692"/>
            <a:ext cx="2173418" cy="359495"/>
          </a:xfrm>
          <a:prstGeom prst="rect">
            <a:avLst/>
          </a:prstGeom>
          <a:solidFill>
            <a:srgbClr val="92EEEE"/>
          </a:solidFill>
          <a:ln w="19050">
            <a:solidFill>
              <a:srgbClr val="92EEE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46" name="Picture 45" descr="IguanaTex Bitmap Display&#10;&#10;\documentclass{article}&#10;\usepackage{amsmath}&#10;\pagestyle{empty}&#10;\begin{document}&#10;&#10;$&#10;y_2^{(4)} \leftarrow g_2(\Theta_{2,4} \mathbf{y}_1 + b_{2,4})&#10;$&#10;&#10;&#10;\end{document}">
            <a:extLst>
              <a:ext uri="{FF2B5EF4-FFF2-40B4-BE49-F238E27FC236}">
                <a16:creationId xmlns:a16="http://schemas.microsoft.com/office/drawing/2014/main" id="{13B17651-3CFC-42CA-BB04-3C4DFAC2A7FD}"/>
              </a:ext>
            </a:extLst>
          </p:cNvPr>
          <p:cNvPicPr>
            <a:picLocks noChangeAspect="1"/>
          </p:cNvPicPr>
          <p:nvPr>
            <p:custDataLst>
              <p:tags r:id="rId9"/>
            </p:custDataLst>
          </p:nvPr>
        </p:nvPicPr>
        <p:blipFill>
          <a:blip r:embed="rId29"/>
          <a:stretch>
            <a:fillRect/>
          </a:stretch>
        </p:blipFill>
        <p:spPr>
          <a:xfrm>
            <a:off x="3701758" y="3803735"/>
            <a:ext cx="2102861" cy="269410"/>
          </a:xfrm>
          <a:prstGeom prst="rect">
            <a:avLst/>
          </a:prstGeom>
        </p:spPr>
      </p:pic>
      <p:cxnSp>
        <p:nvCxnSpPr>
          <p:cNvPr id="48" name="Straight Arrow Connector 47">
            <a:extLst>
              <a:ext uri="{FF2B5EF4-FFF2-40B4-BE49-F238E27FC236}">
                <a16:creationId xmlns:a16="http://schemas.microsoft.com/office/drawing/2014/main" id="{A25E7A9E-750E-4476-ABCD-DBFFB13ED89E}"/>
              </a:ext>
            </a:extLst>
          </p:cNvPr>
          <p:cNvCxnSpPr>
            <a:stCxn id="18" idx="3"/>
            <a:endCxn id="19" idx="1"/>
          </p:cNvCxnSpPr>
          <p:nvPr/>
        </p:nvCxnSpPr>
        <p:spPr bwMode="auto">
          <a:xfrm flipV="1">
            <a:off x="2981138" y="1922865"/>
            <a:ext cx="680579" cy="1779"/>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2D39541-3A4A-4AEF-A225-B56CADE55C82}"/>
              </a:ext>
            </a:extLst>
          </p:cNvPr>
          <p:cNvCxnSpPr>
            <a:cxnSpLocks/>
            <a:stCxn id="18" idx="3"/>
            <a:endCxn id="35" idx="1"/>
          </p:cNvCxnSpPr>
          <p:nvPr/>
        </p:nvCxnSpPr>
        <p:spPr bwMode="auto">
          <a:xfrm>
            <a:off x="2981138" y="1924644"/>
            <a:ext cx="670407" cy="667934"/>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86B28E6-2035-4863-B5B0-269205C2A77E}"/>
              </a:ext>
            </a:extLst>
          </p:cNvPr>
          <p:cNvCxnSpPr>
            <a:cxnSpLocks/>
            <a:stCxn id="18" idx="3"/>
            <a:endCxn id="39" idx="1"/>
          </p:cNvCxnSpPr>
          <p:nvPr/>
        </p:nvCxnSpPr>
        <p:spPr bwMode="auto">
          <a:xfrm>
            <a:off x="2981138" y="1924644"/>
            <a:ext cx="670407" cy="1341796"/>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25192E2C-5C53-4C5A-BB5D-3E0273AAD595}"/>
              </a:ext>
            </a:extLst>
          </p:cNvPr>
          <p:cNvCxnSpPr>
            <a:cxnSpLocks/>
            <a:stCxn id="18" idx="3"/>
            <a:endCxn id="43" idx="1"/>
          </p:cNvCxnSpPr>
          <p:nvPr/>
        </p:nvCxnSpPr>
        <p:spPr bwMode="auto">
          <a:xfrm>
            <a:off x="2981138" y="1924644"/>
            <a:ext cx="660235" cy="2013796"/>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38F072F-1C65-46A3-A3DE-6BA19B23FD9E}"/>
              </a:ext>
            </a:extLst>
          </p:cNvPr>
          <p:cNvCxnSpPr>
            <a:cxnSpLocks/>
            <a:stCxn id="23" idx="3"/>
            <a:endCxn id="19" idx="1"/>
          </p:cNvCxnSpPr>
          <p:nvPr/>
        </p:nvCxnSpPr>
        <p:spPr bwMode="auto">
          <a:xfrm flipV="1">
            <a:off x="2981138" y="1922865"/>
            <a:ext cx="680579" cy="669883"/>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1F724CB-FE1A-4485-AB5F-AC63A4B27AD6}"/>
              </a:ext>
            </a:extLst>
          </p:cNvPr>
          <p:cNvCxnSpPr>
            <a:cxnSpLocks/>
            <a:stCxn id="23" idx="3"/>
            <a:endCxn id="35" idx="1"/>
          </p:cNvCxnSpPr>
          <p:nvPr/>
        </p:nvCxnSpPr>
        <p:spPr bwMode="auto">
          <a:xfrm flipV="1">
            <a:off x="2981138" y="2592578"/>
            <a:ext cx="670407" cy="170"/>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5BC9861E-256A-44C5-AE9C-0C40219770C5}"/>
              </a:ext>
            </a:extLst>
          </p:cNvPr>
          <p:cNvCxnSpPr>
            <a:cxnSpLocks/>
            <a:stCxn id="23" idx="3"/>
            <a:endCxn id="39" idx="1"/>
          </p:cNvCxnSpPr>
          <p:nvPr/>
        </p:nvCxnSpPr>
        <p:spPr bwMode="auto">
          <a:xfrm>
            <a:off x="2981138" y="2592748"/>
            <a:ext cx="670407" cy="673692"/>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E0E636F8-278C-41FA-90E4-4FBD49604405}"/>
              </a:ext>
            </a:extLst>
          </p:cNvPr>
          <p:cNvCxnSpPr>
            <a:cxnSpLocks/>
            <a:stCxn id="23" idx="3"/>
            <a:endCxn id="43" idx="1"/>
          </p:cNvCxnSpPr>
          <p:nvPr/>
        </p:nvCxnSpPr>
        <p:spPr bwMode="auto">
          <a:xfrm>
            <a:off x="2981138" y="2592748"/>
            <a:ext cx="660235" cy="1345692"/>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5205BF81-4068-4628-9577-728DE044139A}"/>
              </a:ext>
            </a:extLst>
          </p:cNvPr>
          <p:cNvCxnSpPr>
            <a:cxnSpLocks/>
            <a:stCxn id="27" idx="3"/>
            <a:endCxn id="39" idx="1"/>
          </p:cNvCxnSpPr>
          <p:nvPr/>
        </p:nvCxnSpPr>
        <p:spPr bwMode="auto">
          <a:xfrm>
            <a:off x="2981138" y="3260852"/>
            <a:ext cx="670407" cy="5588"/>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6636AEB-172C-4FDD-A730-C85166A4A48E}"/>
              </a:ext>
            </a:extLst>
          </p:cNvPr>
          <p:cNvCxnSpPr>
            <a:cxnSpLocks/>
            <a:stCxn id="27" idx="3"/>
            <a:endCxn id="19" idx="1"/>
          </p:cNvCxnSpPr>
          <p:nvPr/>
        </p:nvCxnSpPr>
        <p:spPr bwMode="auto">
          <a:xfrm flipV="1">
            <a:off x="2981138" y="1922865"/>
            <a:ext cx="680579" cy="1337987"/>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3CD9E79A-4861-4970-9956-77E4D5417B3D}"/>
              </a:ext>
            </a:extLst>
          </p:cNvPr>
          <p:cNvCxnSpPr>
            <a:cxnSpLocks/>
            <a:stCxn id="27" idx="3"/>
            <a:endCxn id="35" idx="1"/>
          </p:cNvCxnSpPr>
          <p:nvPr/>
        </p:nvCxnSpPr>
        <p:spPr bwMode="auto">
          <a:xfrm flipV="1">
            <a:off x="2981138" y="2592578"/>
            <a:ext cx="670407" cy="668274"/>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75415414-A2D2-4376-9675-01F3C20D572C}"/>
              </a:ext>
            </a:extLst>
          </p:cNvPr>
          <p:cNvCxnSpPr>
            <a:cxnSpLocks/>
            <a:stCxn id="27" idx="3"/>
            <a:endCxn id="43" idx="1"/>
          </p:cNvCxnSpPr>
          <p:nvPr/>
        </p:nvCxnSpPr>
        <p:spPr bwMode="auto">
          <a:xfrm>
            <a:off x="2981138" y="3260852"/>
            <a:ext cx="660235" cy="677588"/>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B80E180C-F9D4-4A68-BCB0-0568BC543DAF}"/>
              </a:ext>
            </a:extLst>
          </p:cNvPr>
          <p:cNvCxnSpPr>
            <a:cxnSpLocks/>
            <a:stCxn id="31" idx="3"/>
            <a:endCxn id="19" idx="1"/>
          </p:cNvCxnSpPr>
          <p:nvPr/>
        </p:nvCxnSpPr>
        <p:spPr bwMode="auto">
          <a:xfrm flipV="1">
            <a:off x="2981138" y="1922865"/>
            <a:ext cx="680579" cy="2006091"/>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8A6BF553-E8B3-4500-886A-60C37660A76D}"/>
              </a:ext>
            </a:extLst>
          </p:cNvPr>
          <p:cNvCxnSpPr>
            <a:cxnSpLocks/>
            <a:stCxn id="31" idx="3"/>
            <a:endCxn id="35" idx="1"/>
          </p:cNvCxnSpPr>
          <p:nvPr/>
        </p:nvCxnSpPr>
        <p:spPr bwMode="auto">
          <a:xfrm flipV="1">
            <a:off x="2981138" y="2592578"/>
            <a:ext cx="670407" cy="1336378"/>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9FC7D3C8-9613-404C-B213-44AD6D8C97D8}"/>
              </a:ext>
            </a:extLst>
          </p:cNvPr>
          <p:cNvCxnSpPr>
            <a:cxnSpLocks/>
            <a:stCxn id="31" idx="3"/>
            <a:endCxn id="39" idx="1"/>
          </p:cNvCxnSpPr>
          <p:nvPr/>
        </p:nvCxnSpPr>
        <p:spPr bwMode="auto">
          <a:xfrm flipV="1">
            <a:off x="2981138" y="3266440"/>
            <a:ext cx="670407" cy="662516"/>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2DB043CA-36D4-4FB5-8DEA-56C461B3F51D}"/>
              </a:ext>
            </a:extLst>
          </p:cNvPr>
          <p:cNvCxnSpPr>
            <a:cxnSpLocks/>
            <a:stCxn id="31" idx="3"/>
            <a:endCxn id="43" idx="1"/>
          </p:cNvCxnSpPr>
          <p:nvPr/>
        </p:nvCxnSpPr>
        <p:spPr bwMode="auto">
          <a:xfrm>
            <a:off x="2981138" y="3928956"/>
            <a:ext cx="660235" cy="9484"/>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212C8D2F-5919-4F5D-9D0B-418413FEFA2E}"/>
              </a:ext>
            </a:extLst>
          </p:cNvPr>
          <p:cNvCxnSpPr>
            <a:cxnSpLocks/>
            <a:stCxn id="19" idx="3"/>
            <a:endCxn id="20" idx="1"/>
          </p:cNvCxnSpPr>
          <p:nvPr/>
        </p:nvCxnSpPr>
        <p:spPr bwMode="auto">
          <a:xfrm>
            <a:off x="5835135" y="1922865"/>
            <a:ext cx="525980" cy="1025480"/>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6BD45A75-518F-4625-8FB3-21CE0E985D56}"/>
              </a:ext>
            </a:extLst>
          </p:cNvPr>
          <p:cNvCxnSpPr>
            <a:cxnSpLocks/>
            <a:stCxn id="35" idx="3"/>
            <a:endCxn id="20" idx="1"/>
          </p:cNvCxnSpPr>
          <p:nvPr/>
        </p:nvCxnSpPr>
        <p:spPr bwMode="auto">
          <a:xfrm>
            <a:off x="5824963" y="2592578"/>
            <a:ext cx="536152" cy="355767"/>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116D3822-24AB-47C6-80B1-C41EC6393EB7}"/>
              </a:ext>
            </a:extLst>
          </p:cNvPr>
          <p:cNvCxnSpPr>
            <a:cxnSpLocks/>
            <a:stCxn id="39" idx="3"/>
            <a:endCxn id="20" idx="1"/>
          </p:cNvCxnSpPr>
          <p:nvPr/>
        </p:nvCxnSpPr>
        <p:spPr bwMode="auto">
          <a:xfrm flipV="1">
            <a:off x="5824963" y="2948345"/>
            <a:ext cx="536152" cy="318095"/>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67D9449C-C882-404C-8D62-CB44A099579D}"/>
              </a:ext>
            </a:extLst>
          </p:cNvPr>
          <p:cNvCxnSpPr>
            <a:cxnSpLocks/>
            <a:stCxn id="46" idx="3"/>
            <a:endCxn id="20" idx="1"/>
          </p:cNvCxnSpPr>
          <p:nvPr/>
        </p:nvCxnSpPr>
        <p:spPr bwMode="auto">
          <a:xfrm flipV="1">
            <a:off x="5804619" y="2948345"/>
            <a:ext cx="556496" cy="990095"/>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24" name="Footer Placeholder 3 2">
            <a:extLst>
              <a:ext uri="{FF2B5EF4-FFF2-40B4-BE49-F238E27FC236}">
                <a16:creationId xmlns:a16="http://schemas.microsoft.com/office/drawing/2014/main" id="{8091CFB1-23F0-4345-8AA9-3BB5341402DC}"/>
              </a:ext>
            </a:extLst>
          </p:cNvPr>
          <p:cNvSpPr txBox="1">
            <a:spLocks/>
          </p:cNvSpPr>
          <p:nvPr/>
        </p:nvSpPr>
        <p:spPr>
          <a:xfrm>
            <a:off x="7239133" y="4558026"/>
            <a:ext cx="1904867"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a:t>The hundred-page machine learning book</a:t>
            </a:r>
          </a:p>
        </p:txBody>
      </p:sp>
      <p:sp>
        <p:nvSpPr>
          <p:cNvPr id="125" name="Oval 124">
            <a:extLst>
              <a:ext uri="{FF2B5EF4-FFF2-40B4-BE49-F238E27FC236}">
                <a16:creationId xmlns:a16="http://schemas.microsoft.com/office/drawing/2014/main" id="{4BCFE14E-8AFB-4B63-839A-6089D9FCBA70}"/>
              </a:ext>
            </a:extLst>
          </p:cNvPr>
          <p:cNvSpPr/>
          <p:nvPr/>
        </p:nvSpPr>
        <p:spPr bwMode="auto">
          <a:xfrm>
            <a:off x="152400" y="2413000"/>
            <a:ext cx="342900" cy="359495"/>
          </a:xfrm>
          <a:prstGeom prst="ellipse">
            <a:avLst/>
          </a:prstGeom>
          <a:solidFill>
            <a:srgbClr val="DCDCDC"/>
          </a:solidFill>
          <a:ln w="19050">
            <a:solidFill>
              <a:srgbClr val="DCDC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131" name="Oval 130">
            <a:extLst>
              <a:ext uri="{FF2B5EF4-FFF2-40B4-BE49-F238E27FC236}">
                <a16:creationId xmlns:a16="http://schemas.microsoft.com/office/drawing/2014/main" id="{5B615FEA-F834-47C2-9018-0D198FC83E80}"/>
              </a:ext>
            </a:extLst>
          </p:cNvPr>
          <p:cNvSpPr/>
          <p:nvPr/>
        </p:nvSpPr>
        <p:spPr bwMode="auto">
          <a:xfrm>
            <a:off x="152400" y="3075727"/>
            <a:ext cx="342900" cy="359495"/>
          </a:xfrm>
          <a:prstGeom prst="ellipse">
            <a:avLst/>
          </a:prstGeom>
          <a:solidFill>
            <a:srgbClr val="DCDCDC"/>
          </a:solidFill>
          <a:ln w="19050">
            <a:solidFill>
              <a:srgbClr val="DCDCD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pic>
        <p:nvPicPr>
          <p:cNvPr id="133" name="Picture 132" descr="IguanaTex Bitmap Display&#10;&#10;\documentclass{article}&#10;\usepackage{amsmath}&#10;\pagestyle{empty}&#10;\begin{document}&#10;&#10;&#10;$x_1$&#10;&#10;\end{document}">
            <a:extLst>
              <a:ext uri="{FF2B5EF4-FFF2-40B4-BE49-F238E27FC236}">
                <a16:creationId xmlns:a16="http://schemas.microsoft.com/office/drawing/2014/main" id="{495C13F9-1952-4A92-964F-E0D75125CF55}"/>
              </a:ext>
            </a:extLst>
          </p:cNvPr>
          <p:cNvPicPr>
            <a:picLocks noChangeAspect="1"/>
          </p:cNvPicPr>
          <p:nvPr>
            <p:custDataLst>
              <p:tags r:id="rId10"/>
            </p:custDataLst>
          </p:nvPr>
        </p:nvPicPr>
        <p:blipFill>
          <a:blip r:embed="rId30"/>
          <a:stretch>
            <a:fillRect/>
          </a:stretch>
        </p:blipFill>
        <p:spPr>
          <a:xfrm>
            <a:off x="262995" y="2546192"/>
            <a:ext cx="177981" cy="119467"/>
          </a:xfrm>
          <a:prstGeom prst="rect">
            <a:avLst/>
          </a:prstGeom>
        </p:spPr>
      </p:pic>
      <p:pic>
        <p:nvPicPr>
          <p:cNvPr id="136" name="Picture 135" descr="IguanaTex Bitmap Display&#10;&#10;\documentclass{article}&#10;\usepackage{amsmath}&#10;\pagestyle{empty}&#10;\begin{document}&#10;&#10;&#10;$x_2$&#10;&#10;\end{document}">
            <a:extLst>
              <a:ext uri="{FF2B5EF4-FFF2-40B4-BE49-F238E27FC236}">
                <a16:creationId xmlns:a16="http://schemas.microsoft.com/office/drawing/2014/main" id="{AB343E31-3BF1-4FCB-BD30-1C6D3307B4AF}"/>
              </a:ext>
            </a:extLst>
          </p:cNvPr>
          <p:cNvPicPr>
            <a:picLocks noChangeAspect="1"/>
          </p:cNvPicPr>
          <p:nvPr>
            <p:custDataLst>
              <p:tags r:id="rId11"/>
            </p:custDataLst>
          </p:nvPr>
        </p:nvPicPr>
        <p:blipFill>
          <a:blip r:embed="rId31"/>
          <a:stretch>
            <a:fillRect/>
          </a:stretch>
        </p:blipFill>
        <p:spPr>
          <a:xfrm>
            <a:off x="228666" y="3206706"/>
            <a:ext cx="182857" cy="119467"/>
          </a:xfrm>
          <a:prstGeom prst="rect">
            <a:avLst/>
          </a:prstGeom>
        </p:spPr>
      </p:pic>
      <p:pic>
        <p:nvPicPr>
          <p:cNvPr id="138" name="Picture 137" descr="IguanaTex Bitmap Display&#10;&#10;\documentclass{article}&#10;\usepackage{amsmath}&#10;\pagestyle{empty}&#10;\begin{document}&#10;&#10;$\hat{y}$&#10;&#10;&#10;\end{document}">
            <a:extLst>
              <a:ext uri="{FF2B5EF4-FFF2-40B4-BE49-F238E27FC236}">
                <a16:creationId xmlns:a16="http://schemas.microsoft.com/office/drawing/2014/main" id="{5F9B344E-CB9B-4BE6-B214-B07A8A3A63E7}"/>
              </a:ext>
            </a:extLst>
          </p:cNvPr>
          <p:cNvPicPr>
            <a:picLocks noChangeAspect="1"/>
          </p:cNvPicPr>
          <p:nvPr>
            <p:custDataLst>
              <p:tags r:id="rId12"/>
            </p:custDataLst>
          </p:nvPr>
        </p:nvPicPr>
        <p:blipFill>
          <a:blip r:embed="rId32"/>
          <a:stretch>
            <a:fillRect/>
          </a:stretch>
        </p:blipFill>
        <p:spPr>
          <a:xfrm>
            <a:off x="8867790" y="2863623"/>
            <a:ext cx="95086" cy="181638"/>
          </a:xfrm>
          <a:prstGeom prst="rect">
            <a:avLst/>
          </a:prstGeom>
        </p:spPr>
      </p:pic>
      <p:cxnSp>
        <p:nvCxnSpPr>
          <p:cNvPr id="139" name="Straight Arrow Connector 138">
            <a:extLst>
              <a:ext uri="{FF2B5EF4-FFF2-40B4-BE49-F238E27FC236}">
                <a16:creationId xmlns:a16="http://schemas.microsoft.com/office/drawing/2014/main" id="{A40B5BA8-BB30-40DD-BDA3-760B6287915E}"/>
              </a:ext>
            </a:extLst>
          </p:cNvPr>
          <p:cNvCxnSpPr>
            <a:cxnSpLocks/>
            <a:stCxn id="20" idx="3"/>
          </p:cNvCxnSpPr>
          <p:nvPr/>
        </p:nvCxnSpPr>
        <p:spPr bwMode="auto">
          <a:xfrm>
            <a:off x="8534533" y="2948345"/>
            <a:ext cx="271330" cy="0"/>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BC8F0C77-656F-419E-981B-A82AA922E2F9}"/>
              </a:ext>
            </a:extLst>
          </p:cNvPr>
          <p:cNvCxnSpPr>
            <a:cxnSpLocks/>
            <a:stCxn id="125" idx="6"/>
            <a:endCxn id="18" idx="1"/>
          </p:cNvCxnSpPr>
          <p:nvPr/>
        </p:nvCxnSpPr>
        <p:spPr bwMode="auto">
          <a:xfrm flipV="1">
            <a:off x="495300" y="1924644"/>
            <a:ext cx="312420" cy="668104"/>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85CE308F-4E06-4930-B743-73DB2E1BC3DD}"/>
              </a:ext>
            </a:extLst>
          </p:cNvPr>
          <p:cNvCxnSpPr>
            <a:cxnSpLocks/>
            <a:stCxn id="125" idx="6"/>
            <a:endCxn id="23" idx="1"/>
          </p:cNvCxnSpPr>
          <p:nvPr/>
        </p:nvCxnSpPr>
        <p:spPr bwMode="auto">
          <a:xfrm>
            <a:off x="495300" y="2592748"/>
            <a:ext cx="312420" cy="0"/>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42808C73-9ABE-48EC-85E4-2F5A2704AC91}"/>
              </a:ext>
            </a:extLst>
          </p:cNvPr>
          <p:cNvCxnSpPr>
            <a:cxnSpLocks/>
            <a:stCxn id="125" idx="6"/>
            <a:endCxn id="27" idx="1"/>
          </p:cNvCxnSpPr>
          <p:nvPr/>
        </p:nvCxnSpPr>
        <p:spPr bwMode="auto">
          <a:xfrm>
            <a:off x="495300" y="2592748"/>
            <a:ext cx="312420" cy="668104"/>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412320DA-8A57-461B-8FE6-A0C62603402D}"/>
              </a:ext>
            </a:extLst>
          </p:cNvPr>
          <p:cNvCxnSpPr>
            <a:cxnSpLocks/>
            <a:stCxn id="125" idx="6"/>
            <a:endCxn id="31" idx="1"/>
          </p:cNvCxnSpPr>
          <p:nvPr/>
        </p:nvCxnSpPr>
        <p:spPr bwMode="auto">
          <a:xfrm>
            <a:off x="495300" y="2592748"/>
            <a:ext cx="312420" cy="1336208"/>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69CABE82-D902-4E79-B74A-B24C5AB72E43}"/>
              </a:ext>
            </a:extLst>
          </p:cNvPr>
          <p:cNvCxnSpPr>
            <a:cxnSpLocks/>
            <a:stCxn id="131" idx="6"/>
            <a:endCxn id="18" idx="1"/>
          </p:cNvCxnSpPr>
          <p:nvPr/>
        </p:nvCxnSpPr>
        <p:spPr bwMode="auto">
          <a:xfrm flipV="1">
            <a:off x="495300" y="1924644"/>
            <a:ext cx="312420" cy="1330831"/>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5148A2F9-9323-4120-9485-0205FB35C2EB}"/>
              </a:ext>
            </a:extLst>
          </p:cNvPr>
          <p:cNvCxnSpPr>
            <a:cxnSpLocks/>
            <a:stCxn id="131" idx="6"/>
            <a:endCxn id="23" idx="1"/>
          </p:cNvCxnSpPr>
          <p:nvPr/>
        </p:nvCxnSpPr>
        <p:spPr bwMode="auto">
          <a:xfrm flipV="1">
            <a:off x="495300" y="2592748"/>
            <a:ext cx="312420" cy="662727"/>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0" name="Straight Arrow Connector 159">
            <a:extLst>
              <a:ext uri="{FF2B5EF4-FFF2-40B4-BE49-F238E27FC236}">
                <a16:creationId xmlns:a16="http://schemas.microsoft.com/office/drawing/2014/main" id="{A992A434-70A5-42F6-B984-53802795D43B}"/>
              </a:ext>
            </a:extLst>
          </p:cNvPr>
          <p:cNvCxnSpPr>
            <a:cxnSpLocks/>
            <a:stCxn id="131" idx="6"/>
            <a:endCxn id="27" idx="1"/>
          </p:cNvCxnSpPr>
          <p:nvPr/>
        </p:nvCxnSpPr>
        <p:spPr bwMode="auto">
          <a:xfrm>
            <a:off x="495300" y="3255475"/>
            <a:ext cx="312420" cy="5377"/>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1FDE53E8-9B14-4110-9339-E7871AF34BCD}"/>
              </a:ext>
            </a:extLst>
          </p:cNvPr>
          <p:cNvCxnSpPr>
            <a:cxnSpLocks/>
            <a:stCxn id="131" idx="6"/>
            <a:endCxn id="31" idx="1"/>
          </p:cNvCxnSpPr>
          <p:nvPr/>
        </p:nvCxnSpPr>
        <p:spPr bwMode="auto">
          <a:xfrm>
            <a:off x="495300" y="3255475"/>
            <a:ext cx="312420" cy="673481"/>
          </a:xfrm>
          <a:prstGeom prst="straightConnector1">
            <a:avLst/>
          </a:prstGeom>
          <a:ln w="127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68" name="Picture 167" descr="IguanaTex Bitmap Display&#10;&#10;\documentclass{article}&#10;\usepackage{amsmath}&#10;\pagestyle{empty}&#10;\begin{document}&#10;&#10;&#10;$&#10;y_1^{(1)}&#10;$&#10;&#10;\end{document}">
            <a:extLst>
              <a:ext uri="{FF2B5EF4-FFF2-40B4-BE49-F238E27FC236}">
                <a16:creationId xmlns:a16="http://schemas.microsoft.com/office/drawing/2014/main" id="{7C554296-B8DE-4762-9A75-A63DDE496C3B}"/>
              </a:ext>
            </a:extLst>
          </p:cNvPr>
          <p:cNvPicPr>
            <a:picLocks noChangeAspect="1"/>
          </p:cNvPicPr>
          <p:nvPr>
            <p:custDataLst>
              <p:tags r:id="rId13"/>
            </p:custDataLst>
          </p:nvPr>
        </p:nvPicPr>
        <p:blipFill>
          <a:blip r:embed="rId33"/>
          <a:stretch>
            <a:fillRect/>
          </a:stretch>
        </p:blipFill>
        <p:spPr>
          <a:xfrm>
            <a:off x="3210860" y="1617773"/>
            <a:ext cx="293790" cy="264533"/>
          </a:xfrm>
          <a:prstGeom prst="rect">
            <a:avLst/>
          </a:prstGeom>
        </p:spPr>
      </p:pic>
      <p:pic>
        <p:nvPicPr>
          <p:cNvPr id="171" name="Picture 170" descr="IguanaTex Bitmap Display&#10;&#10;\documentclass{article}&#10;\usepackage{amsmath}&#10;\pagestyle{empty}&#10;\begin{document}&#10;&#10;&#10;$&#10;y_1^{(4)}&#10;$&#10;&#10;\end{document}">
            <a:extLst>
              <a:ext uri="{FF2B5EF4-FFF2-40B4-BE49-F238E27FC236}">
                <a16:creationId xmlns:a16="http://schemas.microsoft.com/office/drawing/2014/main" id="{E6E3D1B5-A5A6-403C-88E3-7249575D9745}"/>
              </a:ext>
            </a:extLst>
          </p:cNvPr>
          <p:cNvPicPr>
            <a:picLocks noChangeAspect="1"/>
          </p:cNvPicPr>
          <p:nvPr>
            <p:custDataLst>
              <p:tags r:id="rId14"/>
            </p:custDataLst>
          </p:nvPr>
        </p:nvPicPr>
        <p:blipFill>
          <a:blip r:embed="rId34"/>
          <a:stretch>
            <a:fillRect/>
          </a:stretch>
        </p:blipFill>
        <p:spPr>
          <a:xfrm>
            <a:off x="3209735" y="4016003"/>
            <a:ext cx="293790" cy="264533"/>
          </a:xfrm>
          <a:prstGeom prst="rect">
            <a:avLst/>
          </a:prstGeom>
        </p:spPr>
      </p:pic>
      <p:pic>
        <p:nvPicPr>
          <p:cNvPr id="174" name="Picture 173" descr="IguanaTex Bitmap Display&#10;&#10;\documentclass{article}&#10;\usepackage{amsmath}&#10;\pagestyle{empty}&#10;\begin{document}&#10;&#10;&#10;$&#10;y_2^{(1)}&#10;$&#10;&#10;\end{document}">
            <a:extLst>
              <a:ext uri="{FF2B5EF4-FFF2-40B4-BE49-F238E27FC236}">
                <a16:creationId xmlns:a16="http://schemas.microsoft.com/office/drawing/2014/main" id="{984FF98F-35B0-40E7-ADE0-30AC019C97B0}"/>
              </a:ext>
            </a:extLst>
          </p:cNvPr>
          <p:cNvPicPr>
            <a:picLocks noChangeAspect="1"/>
          </p:cNvPicPr>
          <p:nvPr>
            <p:custDataLst>
              <p:tags r:id="rId15"/>
            </p:custDataLst>
          </p:nvPr>
        </p:nvPicPr>
        <p:blipFill>
          <a:blip r:embed="rId35"/>
          <a:stretch>
            <a:fillRect/>
          </a:stretch>
        </p:blipFill>
        <p:spPr>
          <a:xfrm>
            <a:off x="6108339" y="2085161"/>
            <a:ext cx="293790" cy="264533"/>
          </a:xfrm>
          <a:prstGeom prst="rect">
            <a:avLst/>
          </a:prstGeom>
        </p:spPr>
      </p:pic>
      <p:pic>
        <p:nvPicPr>
          <p:cNvPr id="179" name="Picture 178" descr="IguanaTex Bitmap Display&#10;&#10;\documentclass{article}&#10;\usepackage{amsmath}&#10;\pagestyle{empty}&#10;\begin{document}&#10;&#10;&#10;$&#10;y_2^{(4)}&#10;$&#10;&#10;\end{document}">
            <a:extLst>
              <a:ext uri="{FF2B5EF4-FFF2-40B4-BE49-F238E27FC236}">
                <a16:creationId xmlns:a16="http://schemas.microsoft.com/office/drawing/2014/main" id="{803DAFAB-2270-486A-9478-424D4E3BB462}"/>
              </a:ext>
            </a:extLst>
          </p:cNvPr>
          <p:cNvPicPr>
            <a:picLocks noChangeAspect="1"/>
          </p:cNvPicPr>
          <p:nvPr>
            <p:custDataLst>
              <p:tags r:id="rId16"/>
            </p:custDataLst>
          </p:nvPr>
        </p:nvPicPr>
        <p:blipFill>
          <a:blip r:embed="rId36"/>
          <a:stretch>
            <a:fillRect/>
          </a:stretch>
        </p:blipFill>
        <p:spPr>
          <a:xfrm>
            <a:off x="6113844" y="3390670"/>
            <a:ext cx="293790" cy="264533"/>
          </a:xfrm>
          <a:prstGeom prst="rect">
            <a:avLst/>
          </a:prstGeom>
        </p:spPr>
      </p:pic>
      <p:sp>
        <p:nvSpPr>
          <p:cNvPr id="180" name="TextBox 179">
            <a:extLst>
              <a:ext uri="{FF2B5EF4-FFF2-40B4-BE49-F238E27FC236}">
                <a16:creationId xmlns:a16="http://schemas.microsoft.com/office/drawing/2014/main" id="{ECAA4EFA-BE55-406B-80AD-7EAF98C74662}"/>
              </a:ext>
            </a:extLst>
          </p:cNvPr>
          <p:cNvSpPr txBox="1"/>
          <p:nvPr/>
        </p:nvSpPr>
        <p:spPr>
          <a:xfrm>
            <a:off x="1215551" y="1367260"/>
            <a:ext cx="678071"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Layer 1, </a:t>
            </a:r>
          </a:p>
        </p:txBody>
      </p:sp>
      <p:sp>
        <p:nvSpPr>
          <p:cNvPr id="181" name="TextBox 180">
            <a:extLst>
              <a:ext uri="{FF2B5EF4-FFF2-40B4-BE49-F238E27FC236}">
                <a16:creationId xmlns:a16="http://schemas.microsoft.com/office/drawing/2014/main" id="{554E5408-3910-486D-B756-5F54865589DF}"/>
              </a:ext>
            </a:extLst>
          </p:cNvPr>
          <p:cNvSpPr txBox="1"/>
          <p:nvPr/>
        </p:nvSpPr>
        <p:spPr>
          <a:xfrm>
            <a:off x="4050011" y="1367165"/>
            <a:ext cx="678071"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Layer 2, </a:t>
            </a:r>
          </a:p>
        </p:txBody>
      </p:sp>
      <p:sp>
        <p:nvSpPr>
          <p:cNvPr id="184" name="TextBox 183">
            <a:extLst>
              <a:ext uri="{FF2B5EF4-FFF2-40B4-BE49-F238E27FC236}">
                <a16:creationId xmlns:a16="http://schemas.microsoft.com/office/drawing/2014/main" id="{3677B849-0566-4C20-8D76-64C5B50E9116}"/>
              </a:ext>
            </a:extLst>
          </p:cNvPr>
          <p:cNvSpPr txBox="1"/>
          <p:nvPr/>
        </p:nvSpPr>
        <p:spPr>
          <a:xfrm>
            <a:off x="6769753" y="1367165"/>
            <a:ext cx="678071"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Layer 2, </a:t>
            </a:r>
          </a:p>
        </p:txBody>
      </p:sp>
      <p:pic>
        <p:nvPicPr>
          <p:cNvPr id="186" name="Picture 185" descr="IguanaTex Bitmap Display&#10;&#10;\documentclass{article}&#10;\usepackage{amsmath}&#10;\pagestyle{empty}&#10;\begin{document}&#10;&#10;&#10;$\mathbf{f}_1$&#10;&#10;\end{document}">
            <a:extLst>
              <a:ext uri="{FF2B5EF4-FFF2-40B4-BE49-F238E27FC236}">
                <a16:creationId xmlns:a16="http://schemas.microsoft.com/office/drawing/2014/main" id="{E2D1C219-74C5-46B3-91B0-D02E47A663BD}"/>
              </a:ext>
            </a:extLst>
          </p:cNvPr>
          <p:cNvPicPr>
            <a:picLocks noChangeAspect="1"/>
          </p:cNvPicPr>
          <p:nvPr>
            <p:custDataLst>
              <p:tags r:id="rId17"/>
            </p:custDataLst>
          </p:nvPr>
        </p:nvPicPr>
        <p:blipFill>
          <a:blip r:embed="rId37"/>
          <a:stretch>
            <a:fillRect/>
          </a:stretch>
        </p:blipFill>
        <p:spPr>
          <a:xfrm>
            <a:off x="1913229" y="1398237"/>
            <a:ext cx="130438" cy="171886"/>
          </a:xfrm>
          <a:prstGeom prst="rect">
            <a:avLst/>
          </a:prstGeom>
        </p:spPr>
      </p:pic>
      <p:pic>
        <p:nvPicPr>
          <p:cNvPr id="189" name="Picture 188" descr="IguanaTex Bitmap Display&#10;&#10;\documentclass{article}&#10;\usepackage{amsmath}&#10;\pagestyle{empty}&#10;\begin{document}&#10;&#10;&#10;$\mathbf{f}_2$&#10;&#10;\end{document}">
            <a:extLst>
              <a:ext uri="{FF2B5EF4-FFF2-40B4-BE49-F238E27FC236}">
                <a16:creationId xmlns:a16="http://schemas.microsoft.com/office/drawing/2014/main" id="{C37C034E-52F8-46B2-A200-C0A1E6987F6B}"/>
              </a:ext>
            </a:extLst>
          </p:cNvPr>
          <p:cNvPicPr>
            <a:picLocks noChangeAspect="1"/>
          </p:cNvPicPr>
          <p:nvPr>
            <p:custDataLst>
              <p:tags r:id="rId18"/>
            </p:custDataLst>
          </p:nvPr>
        </p:nvPicPr>
        <p:blipFill>
          <a:blip r:embed="rId38"/>
          <a:stretch>
            <a:fillRect/>
          </a:stretch>
        </p:blipFill>
        <p:spPr>
          <a:xfrm>
            <a:off x="4753188" y="1406742"/>
            <a:ext cx="135314" cy="171886"/>
          </a:xfrm>
          <a:prstGeom prst="rect">
            <a:avLst/>
          </a:prstGeom>
        </p:spPr>
      </p:pic>
      <p:pic>
        <p:nvPicPr>
          <p:cNvPr id="192" name="Picture 191" descr="IguanaTex Bitmap Display&#10;&#10;\documentclass{article}&#10;\usepackage{amsmath}&#10;\pagestyle{empty}&#10;\begin{document}&#10;&#10;&#10;$f_3$&#10;&#10;\end{document}">
            <a:extLst>
              <a:ext uri="{FF2B5EF4-FFF2-40B4-BE49-F238E27FC236}">
                <a16:creationId xmlns:a16="http://schemas.microsoft.com/office/drawing/2014/main" id="{A8FE2764-A650-4F39-A330-606873F82AC4}"/>
              </a:ext>
            </a:extLst>
          </p:cNvPr>
          <p:cNvPicPr>
            <a:picLocks noChangeAspect="1"/>
          </p:cNvPicPr>
          <p:nvPr>
            <p:custDataLst>
              <p:tags r:id="rId19"/>
            </p:custDataLst>
          </p:nvPr>
        </p:nvPicPr>
        <p:blipFill>
          <a:blip r:embed="rId39"/>
          <a:stretch>
            <a:fillRect/>
          </a:stretch>
        </p:blipFill>
        <p:spPr>
          <a:xfrm>
            <a:off x="7475937" y="1406742"/>
            <a:ext cx="162133" cy="184076"/>
          </a:xfrm>
          <a:prstGeom prst="rect">
            <a:avLst/>
          </a:prstGeom>
        </p:spPr>
      </p:pic>
    </p:spTree>
    <p:extLst>
      <p:ext uri="{BB962C8B-B14F-4D97-AF65-F5344CB8AC3E}">
        <p14:creationId xmlns:p14="http://schemas.microsoft.com/office/powerpoint/2010/main" val="9849078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DE9F-06B8-40AD-BAAB-635F11851121}"/>
              </a:ext>
            </a:extLst>
          </p:cNvPr>
          <p:cNvSpPr>
            <a:spLocks noGrp="1"/>
          </p:cNvSpPr>
          <p:nvPr>
            <p:ph type="title"/>
          </p:nvPr>
        </p:nvSpPr>
        <p:spPr/>
        <p:txBody>
          <a:bodyPr/>
          <a:lstStyle/>
          <a:p>
            <a:r>
              <a:rPr lang="en-IE" dirty="0"/>
              <a:t>Neural Networks</a:t>
            </a:r>
          </a:p>
        </p:txBody>
      </p:sp>
      <p:sp>
        <p:nvSpPr>
          <p:cNvPr id="3" name="Text Placeholder 2">
            <a:extLst>
              <a:ext uri="{FF2B5EF4-FFF2-40B4-BE49-F238E27FC236}">
                <a16:creationId xmlns:a16="http://schemas.microsoft.com/office/drawing/2014/main" id="{09B93D6F-C35B-4D12-B519-3D9F49CF4980}"/>
              </a:ext>
            </a:extLst>
          </p:cNvPr>
          <p:cNvSpPr>
            <a:spLocks noGrp="1"/>
          </p:cNvSpPr>
          <p:nvPr>
            <p:ph type="body" sz="quarter" idx="12"/>
          </p:nvPr>
        </p:nvSpPr>
        <p:spPr/>
        <p:txBody>
          <a:bodyPr/>
          <a:lstStyle/>
          <a:p>
            <a:r>
              <a:rPr lang="en-IE" dirty="0"/>
              <a:t>Backpropagation</a:t>
            </a:r>
            <a:r>
              <a:rPr lang="ru-RU" dirty="0"/>
              <a:t> </a:t>
            </a:r>
            <a:r>
              <a:rPr lang="en-IE" dirty="0"/>
              <a:t>and the chain rule</a:t>
            </a:r>
          </a:p>
        </p:txBody>
      </p:sp>
      <p:sp>
        <p:nvSpPr>
          <p:cNvPr id="4" name="Footer Placeholder 3">
            <a:extLst>
              <a:ext uri="{FF2B5EF4-FFF2-40B4-BE49-F238E27FC236}">
                <a16:creationId xmlns:a16="http://schemas.microsoft.com/office/drawing/2014/main" id="{7D59B408-C109-48DB-B1A5-9301FEEEA66D}"/>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4E701FF5-67DC-476B-AD86-0FBFD7C79D7D}"/>
              </a:ext>
            </a:extLst>
          </p:cNvPr>
          <p:cNvSpPr>
            <a:spLocks noGrp="1"/>
          </p:cNvSpPr>
          <p:nvPr>
            <p:ph type="sldNum" sz="quarter" idx="11"/>
          </p:nvPr>
        </p:nvSpPr>
        <p:spPr/>
        <p:txBody>
          <a:bodyPr/>
          <a:lstStyle/>
          <a:p>
            <a:fld id="{59395FB3-9C97-154F-86B2-7E381B951268}" type="slidenum">
              <a:rPr lang="en-US" smtClean="0"/>
              <a:pPr/>
              <a:t>42</a:t>
            </a:fld>
            <a:endParaRPr lang="en-US" dirty="0"/>
          </a:p>
        </p:txBody>
      </p:sp>
      <p:pic>
        <p:nvPicPr>
          <p:cNvPr id="6" name="Picture 4" descr="Demystifying Gradient Descent and Backpropagation via Logistic Regression  based Image…">
            <a:extLst>
              <a:ext uri="{FF2B5EF4-FFF2-40B4-BE49-F238E27FC236}">
                <a16:creationId xmlns:a16="http://schemas.microsoft.com/office/drawing/2014/main" id="{9EB363B2-C9DE-4C7D-953E-0C26D102D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96" y="1697513"/>
            <a:ext cx="6100762" cy="2111965"/>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323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4189-6DB1-4D92-8F53-06FADEF9FED9}"/>
              </a:ext>
            </a:extLst>
          </p:cNvPr>
          <p:cNvSpPr>
            <a:spLocks noGrp="1"/>
          </p:cNvSpPr>
          <p:nvPr>
            <p:ph type="title"/>
          </p:nvPr>
        </p:nvSpPr>
        <p:spPr/>
        <p:txBody>
          <a:bodyPr/>
          <a:lstStyle/>
          <a:p>
            <a:r>
              <a:rPr lang="en-US" dirty="0"/>
              <a:t>Table of Contents</a:t>
            </a:r>
            <a:endParaRPr lang="en-IE" dirty="0"/>
          </a:p>
        </p:txBody>
      </p:sp>
      <p:sp>
        <p:nvSpPr>
          <p:cNvPr id="3" name="Text Placeholder 2">
            <a:extLst>
              <a:ext uri="{FF2B5EF4-FFF2-40B4-BE49-F238E27FC236}">
                <a16:creationId xmlns:a16="http://schemas.microsoft.com/office/drawing/2014/main" id="{B1DAAC2B-0114-4CE5-BBE5-456B1C10E8AF}"/>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Recap of classical machine learning</a:t>
            </a:r>
          </a:p>
          <a:p>
            <a:pPr marL="285750" indent="-285750">
              <a:buFont typeface="Arial" panose="020B0604020202020204" pitchFamily="34" charset="0"/>
              <a:buChar char="•"/>
            </a:pPr>
            <a:r>
              <a:rPr lang="en-US" dirty="0">
                <a:solidFill>
                  <a:srgbClr val="6EA6FF"/>
                </a:solidFill>
              </a:rPr>
              <a:t>Introduction to quantum machine learning</a:t>
            </a:r>
          </a:p>
          <a:p>
            <a:pPr marL="285750" indent="-285750">
              <a:buFont typeface="Arial" panose="020B0604020202020204" pitchFamily="34" charset="0"/>
              <a:buChar char="•"/>
            </a:pPr>
            <a:r>
              <a:rPr lang="en-US" dirty="0" err="1"/>
              <a:t>Qiskit</a:t>
            </a:r>
            <a:r>
              <a:rPr lang="en-US" dirty="0"/>
              <a:t> Machine Learning</a:t>
            </a:r>
            <a:endParaRPr lang="en-US" dirty="0">
              <a:solidFill>
                <a:srgbClr val="6EA6FF"/>
              </a:solidFill>
            </a:endParaRPr>
          </a:p>
        </p:txBody>
      </p:sp>
      <p:sp>
        <p:nvSpPr>
          <p:cNvPr id="4" name="Footer Placeholder 3">
            <a:extLst>
              <a:ext uri="{FF2B5EF4-FFF2-40B4-BE49-F238E27FC236}">
                <a16:creationId xmlns:a16="http://schemas.microsoft.com/office/drawing/2014/main" id="{69FFC638-F553-4C6F-B8A9-3858A9F4ED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E950C19-7B72-4A17-8BDB-6438AFFBF23F}"/>
              </a:ext>
            </a:extLst>
          </p:cNvPr>
          <p:cNvSpPr>
            <a:spLocks noGrp="1"/>
          </p:cNvSpPr>
          <p:nvPr>
            <p:ph type="sldNum" sz="quarter" idx="11"/>
          </p:nvPr>
        </p:nvSpPr>
        <p:spPr/>
        <p:txBody>
          <a:bodyPr/>
          <a:lstStyle/>
          <a:p>
            <a:fld id="{59395FB3-9C97-154F-86B2-7E381B951268}" type="slidenum">
              <a:rPr lang="en-US" smtClean="0"/>
              <a:pPr/>
              <a:t>43</a:t>
            </a:fld>
            <a:endParaRPr lang="en-US" dirty="0"/>
          </a:p>
        </p:txBody>
      </p:sp>
    </p:spTree>
    <p:extLst>
      <p:ext uri="{BB962C8B-B14F-4D97-AF65-F5344CB8AC3E}">
        <p14:creationId xmlns:p14="http://schemas.microsoft.com/office/powerpoint/2010/main" val="3046614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4">
            <a:extLst>
              <a:ext uri="{FF2B5EF4-FFF2-40B4-BE49-F238E27FC236}">
                <a16:creationId xmlns:a16="http://schemas.microsoft.com/office/drawing/2014/main" id="{9535BDFA-F3BC-4A4D-92F8-2B92EF3764EF}"/>
              </a:ext>
            </a:extLst>
          </p:cNvPr>
          <p:cNvSpPr/>
          <p:nvPr/>
        </p:nvSpPr>
        <p:spPr bwMode="auto">
          <a:xfrm>
            <a:off x="1912270" y="1538382"/>
            <a:ext cx="1080000" cy="1080000"/>
          </a:xfrm>
          <a:prstGeom prst="roundRect">
            <a:avLst/>
          </a:prstGeom>
          <a:solidFill>
            <a:srgbClr val="A6C8FF"/>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grpSp>
        <p:nvGrpSpPr>
          <p:cNvPr id="8" name="Group 7">
            <a:extLst>
              <a:ext uri="{FF2B5EF4-FFF2-40B4-BE49-F238E27FC236}">
                <a16:creationId xmlns:a16="http://schemas.microsoft.com/office/drawing/2014/main" id="{81D5BA85-CE59-D84A-A915-03B1A942E4D0}"/>
              </a:ext>
            </a:extLst>
          </p:cNvPr>
          <p:cNvGrpSpPr/>
          <p:nvPr/>
        </p:nvGrpSpPr>
        <p:grpSpPr>
          <a:xfrm>
            <a:off x="1912271" y="1538385"/>
            <a:ext cx="1928503" cy="1080000"/>
            <a:chOff x="1793501" y="1211283"/>
            <a:chExt cx="1928503" cy="1080000"/>
          </a:xfrm>
        </p:grpSpPr>
        <p:sp>
          <p:nvSpPr>
            <p:cNvPr id="17" name="Rounded Rectangle 5">
              <a:extLst>
                <a:ext uri="{FF2B5EF4-FFF2-40B4-BE49-F238E27FC236}">
                  <a16:creationId xmlns:a16="http://schemas.microsoft.com/office/drawing/2014/main" id="{C05271A0-FA2C-430A-BAFB-29A69246CDF1}"/>
                </a:ext>
              </a:extLst>
            </p:cNvPr>
            <p:cNvSpPr/>
            <p:nvPr/>
          </p:nvSpPr>
          <p:spPr bwMode="auto">
            <a:xfrm>
              <a:off x="1793501" y="1211283"/>
              <a:ext cx="1080000" cy="1080000"/>
            </a:xfrm>
            <a:prstGeom prst="roundRect">
              <a:avLst/>
            </a:prstGeom>
            <a:solidFill>
              <a:srgbClr val="408BFC"/>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3" name="TextBox 2">
              <a:extLst>
                <a:ext uri="{FF2B5EF4-FFF2-40B4-BE49-F238E27FC236}">
                  <a16:creationId xmlns:a16="http://schemas.microsoft.com/office/drawing/2014/main" id="{1357448B-0EFD-AD41-965D-C7ECC4887F27}"/>
                </a:ext>
              </a:extLst>
            </p:cNvPr>
            <p:cNvSpPr txBox="1"/>
            <p:nvPr/>
          </p:nvSpPr>
          <p:spPr>
            <a:xfrm>
              <a:off x="2971799" y="1327717"/>
              <a:ext cx="750205"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408BFC"/>
                  </a:solidFill>
                  <a:latin typeface="IBM Plex Sans" charset="0"/>
                  <a:ea typeface="IBM Plex Sans" charset="0"/>
                  <a:cs typeface="IBM Plex Sans" charset="0"/>
                </a:rPr>
                <a:t>our focus</a:t>
              </a:r>
            </a:p>
          </p:txBody>
        </p:sp>
        <p:cxnSp>
          <p:nvCxnSpPr>
            <p:cNvPr id="7" name="Straight Arrow Connector 6">
              <a:extLst>
                <a:ext uri="{FF2B5EF4-FFF2-40B4-BE49-F238E27FC236}">
                  <a16:creationId xmlns:a16="http://schemas.microsoft.com/office/drawing/2014/main" id="{105F7994-3D6E-EA46-92F9-EE85F0726386}"/>
                </a:ext>
              </a:extLst>
            </p:cNvPr>
            <p:cNvCxnSpPr>
              <a:stCxn id="3" idx="2"/>
              <a:endCxn id="17" idx="3"/>
            </p:cNvCxnSpPr>
            <p:nvPr/>
          </p:nvCxnSpPr>
          <p:spPr bwMode="auto">
            <a:xfrm flipH="1">
              <a:off x="2873501" y="1551048"/>
              <a:ext cx="473401" cy="200235"/>
            </a:xfrm>
            <a:prstGeom prst="straightConnector1">
              <a:avLst/>
            </a:prstGeom>
            <a:ln w="19050">
              <a:solidFill>
                <a:srgbClr val="408BFC"/>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F0698EF1-ED22-4173-831D-5FAB81982E3A}"/>
              </a:ext>
            </a:extLst>
          </p:cNvPr>
          <p:cNvSpPr>
            <a:spLocks noGrp="1"/>
          </p:cNvSpPr>
          <p:nvPr>
            <p:ph type="title"/>
          </p:nvPr>
        </p:nvSpPr>
        <p:spPr/>
        <p:txBody>
          <a:bodyPr/>
          <a:lstStyle/>
          <a:p>
            <a:r>
              <a:rPr lang="en-US" kern="0" dirty="0">
                <a:solidFill>
                  <a:schemeClr val="bg1"/>
                </a:solidFill>
              </a:rPr>
              <a:t>Quantum machine learning</a:t>
            </a:r>
            <a:endParaRPr lang="en-IE" dirty="0"/>
          </a:p>
        </p:txBody>
      </p:sp>
      <p:sp>
        <p:nvSpPr>
          <p:cNvPr id="4" name="Footer Placeholder 3">
            <a:extLst>
              <a:ext uri="{FF2B5EF4-FFF2-40B4-BE49-F238E27FC236}">
                <a16:creationId xmlns:a16="http://schemas.microsoft.com/office/drawing/2014/main" id="{1D43766B-FAB4-4A7B-8BB7-3C687DA6579C}"/>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037DFFA9-F22A-4038-9BEB-413E98D7AC1B}"/>
              </a:ext>
            </a:extLst>
          </p:cNvPr>
          <p:cNvSpPr>
            <a:spLocks noGrp="1"/>
          </p:cNvSpPr>
          <p:nvPr>
            <p:ph type="sldNum" sz="quarter" idx="11"/>
          </p:nvPr>
        </p:nvSpPr>
        <p:spPr/>
        <p:txBody>
          <a:bodyPr/>
          <a:lstStyle/>
          <a:p>
            <a:fld id="{59395FB3-9C97-154F-86B2-7E381B951268}" type="slidenum">
              <a:rPr lang="en-US" smtClean="0"/>
              <a:pPr/>
              <a:t>44</a:t>
            </a:fld>
            <a:endParaRPr lang="en-US" dirty="0"/>
          </a:p>
        </p:txBody>
      </p:sp>
      <p:sp>
        <p:nvSpPr>
          <p:cNvPr id="16" name="Rounded Rectangle 4">
            <a:extLst>
              <a:ext uri="{FF2B5EF4-FFF2-40B4-BE49-F238E27FC236}">
                <a16:creationId xmlns:a16="http://schemas.microsoft.com/office/drawing/2014/main" id="{1A58D4B0-2C90-46A9-B16F-8A33774C2BE3}"/>
              </a:ext>
            </a:extLst>
          </p:cNvPr>
          <p:cNvSpPr/>
          <p:nvPr/>
        </p:nvSpPr>
        <p:spPr bwMode="auto">
          <a:xfrm>
            <a:off x="680502" y="1538385"/>
            <a:ext cx="1080000" cy="1080000"/>
          </a:xfrm>
          <a:prstGeom prst="roundRect">
            <a:avLst/>
          </a:prstGeom>
          <a:solidFill>
            <a:srgbClr val="A6C8FF"/>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8" name="Rounded Rectangle 6">
            <a:extLst>
              <a:ext uri="{FF2B5EF4-FFF2-40B4-BE49-F238E27FC236}">
                <a16:creationId xmlns:a16="http://schemas.microsoft.com/office/drawing/2014/main" id="{29B506DC-2307-4A4A-AD5D-35399E6C6BE9}"/>
              </a:ext>
            </a:extLst>
          </p:cNvPr>
          <p:cNvSpPr/>
          <p:nvPr/>
        </p:nvSpPr>
        <p:spPr bwMode="auto">
          <a:xfrm>
            <a:off x="680502" y="2746586"/>
            <a:ext cx="1080000" cy="1080000"/>
          </a:xfrm>
          <a:prstGeom prst="roundRect">
            <a:avLst/>
          </a:prstGeom>
          <a:solidFill>
            <a:srgbClr val="A6C8FF"/>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9" name="Rounded Rectangle 7">
            <a:extLst>
              <a:ext uri="{FF2B5EF4-FFF2-40B4-BE49-F238E27FC236}">
                <a16:creationId xmlns:a16="http://schemas.microsoft.com/office/drawing/2014/main" id="{7B8B8420-A44B-49BD-A07A-BB6C92D4DEAB}"/>
              </a:ext>
            </a:extLst>
          </p:cNvPr>
          <p:cNvSpPr/>
          <p:nvPr/>
        </p:nvSpPr>
        <p:spPr bwMode="auto">
          <a:xfrm>
            <a:off x="1912271" y="2746586"/>
            <a:ext cx="1080000" cy="1080000"/>
          </a:xfrm>
          <a:prstGeom prst="roundRect">
            <a:avLst/>
          </a:prstGeom>
          <a:solidFill>
            <a:srgbClr val="A6C8FF"/>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20" name="TextBox 19">
            <a:extLst>
              <a:ext uri="{FF2B5EF4-FFF2-40B4-BE49-F238E27FC236}">
                <a16:creationId xmlns:a16="http://schemas.microsoft.com/office/drawing/2014/main" id="{5478F807-DC0A-4A91-B56C-50C9C28382C1}"/>
              </a:ext>
            </a:extLst>
          </p:cNvPr>
          <p:cNvSpPr txBox="1"/>
          <p:nvPr/>
        </p:nvSpPr>
        <p:spPr>
          <a:xfrm>
            <a:off x="853414" y="1727453"/>
            <a:ext cx="734175" cy="701859"/>
          </a:xfrm>
          <a:prstGeom prst="rect">
            <a:avLst/>
          </a:prstGeom>
          <a:noFill/>
        </p:spPr>
        <p:txBody>
          <a:bodyPr wrap="none" lIns="0" tIns="0" rIns="0" bIns="0" rtlCol="0">
            <a:spAutoFit/>
          </a:bodyPr>
          <a:lstStyle/>
          <a:p>
            <a:pPr>
              <a:lnSpc>
                <a:spcPct val="110000"/>
              </a:lnSpc>
              <a:spcBef>
                <a:spcPts val="1100"/>
              </a:spcBef>
            </a:pPr>
            <a:r>
              <a:rPr lang="en-US" sz="4400" b="1" dirty="0">
                <a:solidFill>
                  <a:srgbClr val="161616"/>
                </a:solidFill>
                <a:latin typeface="IBM Plex Sans" charset="0"/>
                <a:ea typeface="IBM Plex Sans" charset="0"/>
                <a:cs typeface="IBM Plex Sans" charset="0"/>
              </a:rPr>
              <a:t>C</a:t>
            </a:r>
            <a:r>
              <a:rPr lang="en-US" sz="4400" b="1" dirty="0">
                <a:solidFill>
                  <a:srgbClr val="D12765"/>
                </a:solidFill>
                <a:latin typeface="IBM Plex Sans" charset="0"/>
                <a:ea typeface="IBM Plex Sans" charset="0"/>
                <a:cs typeface="IBM Plex Sans" charset="0"/>
              </a:rPr>
              <a:t>C</a:t>
            </a:r>
          </a:p>
        </p:txBody>
      </p:sp>
      <p:sp>
        <p:nvSpPr>
          <p:cNvPr id="21" name="TextBox 20">
            <a:extLst>
              <a:ext uri="{FF2B5EF4-FFF2-40B4-BE49-F238E27FC236}">
                <a16:creationId xmlns:a16="http://schemas.microsoft.com/office/drawing/2014/main" id="{F970CB50-FACC-440F-8441-E4675F13F4B6}"/>
              </a:ext>
            </a:extLst>
          </p:cNvPr>
          <p:cNvSpPr txBox="1"/>
          <p:nvPr/>
        </p:nvSpPr>
        <p:spPr>
          <a:xfrm>
            <a:off x="2067550" y="1727454"/>
            <a:ext cx="769441" cy="701859"/>
          </a:xfrm>
          <a:prstGeom prst="rect">
            <a:avLst/>
          </a:prstGeom>
          <a:noFill/>
        </p:spPr>
        <p:txBody>
          <a:bodyPr wrap="none" lIns="0" tIns="0" rIns="0" bIns="0" rtlCol="0">
            <a:spAutoFit/>
          </a:bodyPr>
          <a:lstStyle/>
          <a:p>
            <a:pPr>
              <a:lnSpc>
                <a:spcPct val="110000"/>
              </a:lnSpc>
              <a:spcBef>
                <a:spcPts val="1100"/>
              </a:spcBef>
            </a:pPr>
            <a:r>
              <a:rPr lang="en-US" sz="4400" b="1" dirty="0">
                <a:solidFill>
                  <a:srgbClr val="161616"/>
                </a:solidFill>
                <a:latin typeface="IBM Plex Sans" charset="0"/>
                <a:ea typeface="IBM Plex Sans" charset="0"/>
                <a:cs typeface="IBM Plex Sans" charset="0"/>
              </a:rPr>
              <a:t>C</a:t>
            </a:r>
            <a:r>
              <a:rPr lang="en-US" sz="4400" b="1" dirty="0">
                <a:solidFill>
                  <a:srgbClr val="D12765"/>
                </a:solidFill>
                <a:latin typeface="IBM Plex Sans" charset="0"/>
                <a:ea typeface="IBM Plex Sans" charset="0"/>
                <a:cs typeface="IBM Plex Sans" charset="0"/>
              </a:rPr>
              <a:t>Q</a:t>
            </a:r>
          </a:p>
        </p:txBody>
      </p:sp>
      <p:sp>
        <p:nvSpPr>
          <p:cNvPr id="22" name="TextBox 21">
            <a:extLst>
              <a:ext uri="{FF2B5EF4-FFF2-40B4-BE49-F238E27FC236}">
                <a16:creationId xmlns:a16="http://schemas.microsoft.com/office/drawing/2014/main" id="{8DDC9010-EE45-431C-9ADA-5DE75F8C888C}"/>
              </a:ext>
            </a:extLst>
          </p:cNvPr>
          <p:cNvSpPr txBox="1"/>
          <p:nvPr/>
        </p:nvSpPr>
        <p:spPr>
          <a:xfrm>
            <a:off x="853414" y="2932985"/>
            <a:ext cx="769441" cy="701859"/>
          </a:xfrm>
          <a:prstGeom prst="rect">
            <a:avLst/>
          </a:prstGeom>
          <a:noFill/>
        </p:spPr>
        <p:txBody>
          <a:bodyPr wrap="none" lIns="0" tIns="0" rIns="0" bIns="0" rtlCol="0">
            <a:spAutoFit/>
          </a:bodyPr>
          <a:lstStyle/>
          <a:p>
            <a:pPr>
              <a:lnSpc>
                <a:spcPct val="110000"/>
              </a:lnSpc>
              <a:spcBef>
                <a:spcPts val="1100"/>
              </a:spcBef>
            </a:pPr>
            <a:r>
              <a:rPr lang="en-US" sz="4400" b="1" dirty="0">
                <a:solidFill>
                  <a:srgbClr val="161616"/>
                </a:solidFill>
                <a:latin typeface="IBM Plex Sans" charset="0"/>
                <a:ea typeface="IBM Plex Sans" charset="0"/>
                <a:cs typeface="IBM Plex Sans" charset="0"/>
              </a:rPr>
              <a:t>Q</a:t>
            </a:r>
            <a:r>
              <a:rPr lang="en-US" sz="4400" b="1" dirty="0">
                <a:solidFill>
                  <a:srgbClr val="D12765"/>
                </a:solidFill>
                <a:latin typeface="IBM Plex Sans" charset="0"/>
                <a:ea typeface="IBM Plex Sans" charset="0"/>
                <a:cs typeface="IBM Plex Sans" charset="0"/>
              </a:rPr>
              <a:t>C</a:t>
            </a:r>
          </a:p>
        </p:txBody>
      </p:sp>
      <p:sp>
        <p:nvSpPr>
          <p:cNvPr id="23" name="TextBox 22">
            <a:extLst>
              <a:ext uri="{FF2B5EF4-FFF2-40B4-BE49-F238E27FC236}">
                <a16:creationId xmlns:a16="http://schemas.microsoft.com/office/drawing/2014/main" id="{4B90F894-41EC-41B2-BD08-70FD51DF81F5}"/>
              </a:ext>
            </a:extLst>
          </p:cNvPr>
          <p:cNvSpPr txBox="1"/>
          <p:nvPr/>
        </p:nvSpPr>
        <p:spPr>
          <a:xfrm>
            <a:off x="2067550" y="2898852"/>
            <a:ext cx="804707" cy="701859"/>
          </a:xfrm>
          <a:prstGeom prst="rect">
            <a:avLst/>
          </a:prstGeom>
          <a:noFill/>
        </p:spPr>
        <p:txBody>
          <a:bodyPr wrap="none" lIns="0" tIns="0" rIns="0" bIns="0" rtlCol="0">
            <a:spAutoFit/>
          </a:bodyPr>
          <a:lstStyle/>
          <a:p>
            <a:pPr>
              <a:lnSpc>
                <a:spcPct val="110000"/>
              </a:lnSpc>
              <a:spcBef>
                <a:spcPts val="1100"/>
              </a:spcBef>
            </a:pPr>
            <a:r>
              <a:rPr lang="en-US" sz="4400" b="1" dirty="0">
                <a:solidFill>
                  <a:srgbClr val="161616"/>
                </a:solidFill>
                <a:latin typeface="IBM Plex Sans" charset="0"/>
                <a:ea typeface="IBM Plex Sans" charset="0"/>
                <a:cs typeface="IBM Plex Sans" charset="0"/>
              </a:rPr>
              <a:t>Q</a:t>
            </a:r>
            <a:r>
              <a:rPr lang="en-US" sz="4400" b="1" dirty="0">
                <a:solidFill>
                  <a:srgbClr val="D12765"/>
                </a:solidFill>
                <a:latin typeface="IBM Plex Sans" charset="0"/>
                <a:ea typeface="IBM Plex Sans" charset="0"/>
                <a:cs typeface="IBM Plex Sans" charset="0"/>
              </a:rPr>
              <a:t>Q</a:t>
            </a:r>
          </a:p>
        </p:txBody>
      </p:sp>
      <p:sp>
        <p:nvSpPr>
          <p:cNvPr id="24" name="TextBox 23">
            <a:extLst>
              <a:ext uri="{FF2B5EF4-FFF2-40B4-BE49-F238E27FC236}">
                <a16:creationId xmlns:a16="http://schemas.microsoft.com/office/drawing/2014/main" id="{3084CCFC-B9B7-44C6-8774-705D2D88F518}"/>
              </a:ext>
            </a:extLst>
          </p:cNvPr>
          <p:cNvSpPr txBox="1"/>
          <p:nvPr/>
        </p:nvSpPr>
        <p:spPr>
          <a:xfrm>
            <a:off x="990900" y="1124330"/>
            <a:ext cx="1539204" cy="331822"/>
          </a:xfrm>
          <a:prstGeom prst="rect">
            <a:avLst/>
          </a:prstGeom>
          <a:noFill/>
        </p:spPr>
        <p:txBody>
          <a:bodyPr wrap="none" rtlCol="0">
            <a:spAutoFit/>
          </a:bodyPr>
          <a:lstStyle/>
          <a:p>
            <a:pPr>
              <a:lnSpc>
                <a:spcPct val="120000"/>
              </a:lnSpc>
            </a:pPr>
            <a:r>
              <a:rPr lang="en-US" sz="1400" b="1" dirty="0">
                <a:solidFill>
                  <a:srgbClr val="D12765"/>
                </a:solidFill>
                <a:latin typeface="IBM Plex Sans" charset="0"/>
                <a:ea typeface="IBM Plex Sans" charset="0"/>
                <a:cs typeface="IBM Plex Sans" charset="0"/>
              </a:rPr>
              <a:t>Data processing</a:t>
            </a:r>
          </a:p>
        </p:txBody>
      </p:sp>
      <p:sp>
        <p:nvSpPr>
          <p:cNvPr id="25" name="TextBox 24">
            <a:extLst>
              <a:ext uri="{FF2B5EF4-FFF2-40B4-BE49-F238E27FC236}">
                <a16:creationId xmlns:a16="http://schemas.microsoft.com/office/drawing/2014/main" id="{D3AA2151-7DFF-4C63-9F30-BC14790FB788}"/>
              </a:ext>
            </a:extLst>
          </p:cNvPr>
          <p:cNvSpPr txBox="1"/>
          <p:nvPr/>
        </p:nvSpPr>
        <p:spPr>
          <a:xfrm rot="16200000">
            <a:off x="-664366" y="2580674"/>
            <a:ext cx="2117887" cy="331822"/>
          </a:xfrm>
          <a:prstGeom prst="rect">
            <a:avLst/>
          </a:prstGeom>
          <a:noFill/>
        </p:spPr>
        <p:txBody>
          <a:bodyPr wrap="none" rtlCol="0">
            <a:spAutoFit/>
          </a:bodyPr>
          <a:lstStyle/>
          <a:p>
            <a:pPr>
              <a:lnSpc>
                <a:spcPct val="120000"/>
              </a:lnSpc>
            </a:pPr>
            <a:r>
              <a:rPr lang="en-US" sz="1400" b="1" dirty="0">
                <a:solidFill>
                  <a:srgbClr val="161616"/>
                </a:solidFill>
                <a:latin typeface="IBM Plex Sans" charset="0"/>
                <a:ea typeface="IBM Plex Sans" charset="0"/>
                <a:cs typeface="IBM Plex Sans" charset="0"/>
              </a:rPr>
              <a:t>Representation of data</a:t>
            </a:r>
          </a:p>
        </p:txBody>
      </p:sp>
    </p:spTree>
    <p:extLst>
      <p:ext uri="{BB962C8B-B14F-4D97-AF65-F5344CB8AC3E}">
        <p14:creationId xmlns:p14="http://schemas.microsoft.com/office/powerpoint/2010/main" val="360275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ounded Rectangle 82">
            <a:extLst>
              <a:ext uri="{FF2B5EF4-FFF2-40B4-BE49-F238E27FC236}">
                <a16:creationId xmlns:a16="http://schemas.microsoft.com/office/drawing/2014/main" id="{BE41FAF2-518B-944D-A574-EE5FB7F8B999}"/>
              </a:ext>
            </a:extLst>
          </p:cNvPr>
          <p:cNvSpPr/>
          <p:nvPr/>
        </p:nvSpPr>
        <p:spPr bwMode="auto">
          <a:xfrm>
            <a:off x="5524848" y="1768296"/>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84" name="Rounded Rectangle 83">
            <a:extLst>
              <a:ext uri="{FF2B5EF4-FFF2-40B4-BE49-F238E27FC236}">
                <a16:creationId xmlns:a16="http://schemas.microsoft.com/office/drawing/2014/main" id="{DE8D9500-77F4-7B4D-A6F6-43B7CBBAC9E3}"/>
              </a:ext>
            </a:extLst>
          </p:cNvPr>
          <p:cNvSpPr/>
          <p:nvPr/>
        </p:nvSpPr>
        <p:spPr bwMode="auto">
          <a:xfrm>
            <a:off x="7421955" y="1768296"/>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85" name="Rounded Rectangle 84">
            <a:extLst>
              <a:ext uri="{FF2B5EF4-FFF2-40B4-BE49-F238E27FC236}">
                <a16:creationId xmlns:a16="http://schemas.microsoft.com/office/drawing/2014/main" id="{CF497DEA-E6ED-BB4C-912E-6438868EE064}"/>
              </a:ext>
            </a:extLst>
          </p:cNvPr>
          <p:cNvSpPr/>
          <p:nvPr/>
        </p:nvSpPr>
        <p:spPr bwMode="auto">
          <a:xfrm>
            <a:off x="5522112" y="2826778"/>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86" name="Rounded Rectangle 85">
            <a:extLst>
              <a:ext uri="{FF2B5EF4-FFF2-40B4-BE49-F238E27FC236}">
                <a16:creationId xmlns:a16="http://schemas.microsoft.com/office/drawing/2014/main" id="{BC2D08D4-4F51-374D-9C02-A07CF4D7EC51}"/>
              </a:ext>
            </a:extLst>
          </p:cNvPr>
          <p:cNvSpPr/>
          <p:nvPr/>
        </p:nvSpPr>
        <p:spPr bwMode="auto">
          <a:xfrm>
            <a:off x="7417360" y="2826778"/>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6" name="Rounded Rectangle 5">
            <a:extLst>
              <a:ext uri="{FF2B5EF4-FFF2-40B4-BE49-F238E27FC236}">
                <a16:creationId xmlns:a16="http://schemas.microsoft.com/office/drawing/2014/main" id="{49A16B68-15CB-AF48-A788-DC7487CEA7E1}"/>
              </a:ext>
            </a:extLst>
          </p:cNvPr>
          <p:cNvSpPr/>
          <p:nvPr/>
        </p:nvSpPr>
        <p:spPr bwMode="auto">
          <a:xfrm>
            <a:off x="3601794" y="1768996"/>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2" name="Title 1">
            <a:extLst>
              <a:ext uri="{FF2B5EF4-FFF2-40B4-BE49-F238E27FC236}">
                <a16:creationId xmlns:a16="http://schemas.microsoft.com/office/drawing/2014/main" id="{3CAB2B8E-09A3-4F87-BB61-965C97037008}"/>
              </a:ext>
            </a:extLst>
          </p:cNvPr>
          <p:cNvSpPr>
            <a:spLocks noGrp="1"/>
          </p:cNvSpPr>
          <p:nvPr>
            <p:ph type="title"/>
          </p:nvPr>
        </p:nvSpPr>
        <p:spPr/>
        <p:txBody>
          <a:bodyPr/>
          <a:lstStyle/>
          <a:p>
            <a:r>
              <a:rPr lang="en-US" kern="0" dirty="0">
                <a:solidFill>
                  <a:schemeClr val="bg1"/>
                </a:solidFill>
              </a:rPr>
              <a:t>Quantum machine learning</a:t>
            </a:r>
            <a:endParaRPr lang="en-IE" dirty="0"/>
          </a:p>
        </p:txBody>
      </p:sp>
      <p:sp>
        <p:nvSpPr>
          <p:cNvPr id="4" name="Footer Placeholder 3">
            <a:extLst>
              <a:ext uri="{FF2B5EF4-FFF2-40B4-BE49-F238E27FC236}">
                <a16:creationId xmlns:a16="http://schemas.microsoft.com/office/drawing/2014/main" id="{49A030E2-B850-469D-B229-BBCB529E7E13}"/>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B8396662-8CD5-4766-87F2-F17DDA175710}"/>
              </a:ext>
            </a:extLst>
          </p:cNvPr>
          <p:cNvSpPr>
            <a:spLocks noGrp="1"/>
          </p:cNvSpPr>
          <p:nvPr>
            <p:ph type="sldNum" sz="quarter" idx="11"/>
          </p:nvPr>
        </p:nvSpPr>
        <p:spPr/>
        <p:txBody>
          <a:bodyPr/>
          <a:lstStyle/>
          <a:p>
            <a:fld id="{59395FB3-9C97-154F-86B2-7E381B951268}" type="slidenum">
              <a:rPr lang="en-US" smtClean="0"/>
              <a:pPr/>
              <a:t>45</a:t>
            </a:fld>
            <a:endParaRPr lang="en-US" dirty="0"/>
          </a:p>
        </p:txBody>
      </p:sp>
      <p:grpSp>
        <p:nvGrpSpPr>
          <p:cNvPr id="16" name="Group 15">
            <a:extLst>
              <a:ext uri="{FF2B5EF4-FFF2-40B4-BE49-F238E27FC236}">
                <a16:creationId xmlns:a16="http://schemas.microsoft.com/office/drawing/2014/main" id="{C071DEAE-F419-A749-9A47-7D1BCCF1D518}"/>
              </a:ext>
            </a:extLst>
          </p:cNvPr>
          <p:cNvGrpSpPr/>
          <p:nvPr/>
        </p:nvGrpSpPr>
        <p:grpSpPr>
          <a:xfrm>
            <a:off x="5522112" y="1504090"/>
            <a:ext cx="1253765" cy="888681"/>
            <a:chOff x="5522112" y="1504090"/>
            <a:chExt cx="1253765" cy="888681"/>
          </a:xfrm>
        </p:grpSpPr>
        <p:sp>
          <p:nvSpPr>
            <p:cNvPr id="87" name="Rounded Rectangle 86">
              <a:extLst>
                <a:ext uri="{FF2B5EF4-FFF2-40B4-BE49-F238E27FC236}">
                  <a16:creationId xmlns:a16="http://schemas.microsoft.com/office/drawing/2014/main" id="{81EC00ED-E8E5-2640-B5D1-DB160EBDF1EE}"/>
                </a:ext>
              </a:extLst>
            </p:cNvPr>
            <p:cNvSpPr/>
            <p:nvPr/>
          </p:nvSpPr>
          <p:spPr bwMode="auto">
            <a:xfrm>
              <a:off x="5522112" y="1763992"/>
              <a:ext cx="1253765" cy="628779"/>
            </a:xfrm>
            <a:prstGeom prst="roundRect">
              <a:avLst>
                <a:gd name="adj" fmla="val 9978"/>
              </a:avLst>
            </a:prstGeom>
            <a:solidFill>
              <a:srgbClr val="408BF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1" i="0" u="none" strike="noStrike" cap="none" normalizeH="0" baseline="0" dirty="0">
                <a:ln>
                  <a:noFill/>
                </a:ln>
                <a:solidFill>
                  <a:schemeClr val="bg1"/>
                </a:solidFill>
                <a:effectLst/>
                <a:latin typeface="IBM Plex Sans" panose="020B0503050203000203" pitchFamily="34" charset="0"/>
              </a:endParaRPr>
            </a:p>
          </p:txBody>
        </p:sp>
        <p:sp>
          <p:nvSpPr>
            <p:cNvPr id="15" name="TextBox 14">
              <a:extLst>
                <a:ext uri="{FF2B5EF4-FFF2-40B4-BE49-F238E27FC236}">
                  <a16:creationId xmlns:a16="http://schemas.microsoft.com/office/drawing/2014/main" id="{44EE377A-C60A-714A-A6F2-CEAEFE417A3E}"/>
                </a:ext>
              </a:extLst>
            </p:cNvPr>
            <p:cNvSpPr txBox="1"/>
            <p:nvPr/>
          </p:nvSpPr>
          <p:spPr>
            <a:xfrm>
              <a:off x="5806924" y="1504090"/>
              <a:ext cx="727763"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408BFC"/>
                  </a:solidFill>
                  <a:latin typeface="IBM Plex Sans" charset="0"/>
                  <a:ea typeface="IBM Plex Sans" charset="0"/>
                  <a:cs typeface="IBM Plex Sans" charset="0"/>
                </a:rPr>
                <a:t>quantum</a:t>
              </a:r>
            </a:p>
          </p:txBody>
        </p:sp>
      </p:grpSp>
      <p:sp>
        <p:nvSpPr>
          <p:cNvPr id="69" name="TextBox 68">
            <a:extLst>
              <a:ext uri="{FF2B5EF4-FFF2-40B4-BE49-F238E27FC236}">
                <a16:creationId xmlns:a16="http://schemas.microsoft.com/office/drawing/2014/main" id="{6F07648B-0779-4D3E-ACBD-1F8517025B55}"/>
              </a:ext>
            </a:extLst>
          </p:cNvPr>
          <p:cNvSpPr txBox="1"/>
          <p:nvPr/>
        </p:nvSpPr>
        <p:spPr>
          <a:xfrm>
            <a:off x="3680933" y="1784164"/>
            <a:ext cx="1090363"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training data</a:t>
            </a:r>
          </a:p>
        </p:txBody>
      </p:sp>
      <p:sp>
        <p:nvSpPr>
          <p:cNvPr id="52" name="TextBox 51">
            <a:extLst>
              <a:ext uri="{FF2B5EF4-FFF2-40B4-BE49-F238E27FC236}">
                <a16:creationId xmlns:a16="http://schemas.microsoft.com/office/drawing/2014/main" id="{0B8B92AB-9FF9-4EEE-959F-04843F4CFB4E}"/>
              </a:ext>
            </a:extLst>
          </p:cNvPr>
          <p:cNvSpPr txBox="1"/>
          <p:nvPr/>
        </p:nvSpPr>
        <p:spPr>
          <a:xfrm>
            <a:off x="5840587" y="1785272"/>
            <a:ext cx="622286"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model</a:t>
            </a:r>
          </a:p>
        </p:txBody>
      </p:sp>
      <p:sp>
        <p:nvSpPr>
          <p:cNvPr id="53" name="TextBox 52">
            <a:extLst>
              <a:ext uri="{FF2B5EF4-FFF2-40B4-BE49-F238E27FC236}">
                <a16:creationId xmlns:a16="http://schemas.microsoft.com/office/drawing/2014/main" id="{F2574391-1FA8-4F62-99B9-87EF14127A87}"/>
              </a:ext>
            </a:extLst>
          </p:cNvPr>
          <p:cNvSpPr txBox="1"/>
          <p:nvPr/>
        </p:nvSpPr>
        <p:spPr>
          <a:xfrm>
            <a:off x="7513274" y="1784164"/>
            <a:ext cx="1071127"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loss function</a:t>
            </a:r>
          </a:p>
        </p:txBody>
      </p:sp>
      <p:pic>
        <p:nvPicPr>
          <p:cNvPr id="54" name="Picture 53">
            <a:extLst>
              <a:ext uri="{FF2B5EF4-FFF2-40B4-BE49-F238E27FC236}">
                <a16:creationId xmlns:a16="http://schemas.microsoft.com/office/drawing/2014/main" id="{7273E67A-1C21-4BDD-9A89-4B890239756E}"/>
              </a:ext>
            </a:extLst>
          </p:cNvPr>
          <p:cNvPicPr>
            <a:picLocks noChangeAspect="1"/>
          </p:cNvPicPr>
          <p:nvPr/>
        </p:nvPicPr>
        <p:blipFill>
          <a:blip r:embed="rId2"/>
          <a:stretch>
            <a:fillRect/>
          </a:stretch>
        </p:blipFill>
        <p:spPr>
          <a:xfrm>
            <a:off x="5670936" y="2081746"/>
            <a:ext cx="961589" cy="211779"/>
          </a:xfrm>
          <a:prstGeom prst="rect">
            <a:avLst/>
          </a:prstGeom>
        </p:spPr>
      </p:pic>
      <p:pic>
        <p:nvPicPr>
          <p:cNvPr id="55" name="Picture 54">
            <a:extLst>
              <a:ext uri="{FF2B5EF4-FFF2-40B4-BE49-F238E27FC236}">
                <a16:creationId xmlns:a16="http://schemas.microsoft.com/office/drawing/2014/main" id="{23705433-3438-451F-9B95-4AE56A8EEEE7}"/>
              </a:ext>
            </a:extLst>
          </p:cNvPr>
          <p:cNvPicPr>
            <a:picLocks noChangeAspect="1"/>
          </p:cNvPicPr>
          <p:nvPr/>
        </p:nvPicPr>
        <p:blipFill>
          <a:blip r:embed="rId3"/>
          <a:stretch>
            <a:fillRect/>
          </a:stretch>
        </p:blipFill>
        <p:spPr>
          <a:xfrm>
            <a:off x="3981639" y="2081746"/>
            <a:ext cx="488950" cy="234950"/>
          </a:xfrm>
          <a:prstGeom prst="rect">
            <a:avLst/>
          </a:prstGeom>
        </p:spPr>
      </p:pic>
      <p:pic>
        <p:nvPicPr>
          <p:cNvPr id="56" name="Picture 55">
            <a:extLst>
              <a:ext uri="{FF2B5EF4-FFF2-40B4-BE49-F238E27FC236}">
                <a16:creationId xmlns:a16="http://schemas.microsoft.com/office/drawing/2014/main" id="{0B11669F-FC26-45BA-A1BD-D21ECCACC923}"/>
              </a:ext>
            </a:extLst>
          </p:cNvPr>
          <p:cNvPicPr>
            <a:picLocks noChangeAspect="1"/>
          </p:cNvPicPr>
          <p:nvPr/>
        </p:nvPicPr>
        <p:blipFill>
          <a:blip r:embed="rId4"/>
          <a:stretch>
            <a:fillRect/>
          </a:stretch>
        </p:blipFill>
        <p:spPr>
          <a:xfrm>
            <a:off x="7753562" y="2081746"/>
            <a:ext cx="590550" cy="234950"/>
          </a:xfrm>
          <a:prstGeom prst="rect">
            <a:avLst/>
          </a:prstGeom>
        </p:spPr>
      </p:pic>
      <p:sp>
        <p:nvSpPr>
          <p:cNvPr id="58" name="TextBox 57">
            <a:extLst>
              <a:ext uri="{FF2B5EF4-FFF2-40B4-BE49-F238E27FC236}">
                <a16:creationId xmlns:a16="http://schemas.microsoft.com/office/drawing/2014/main" id="{7C40871C-D972-4A59-A759-28FEDB9182C2}"/>
              </a:ext>
            </a:extLst>
          </p:cNvPr>
          <p:cNvSpPr txBox="1"/>
          <p:nvPr/>
        </p:nvSpPr>
        <p:spPr>
          <a:xfrm>
            <a:off x="7634249" y="2857774"/>
            <a:ext cx="835485"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gradients</a:t>
            </a:r>
          </a:p>
        </p:txBody>
      </p:sp>
      <p:pic>
        <p:nvPicPr>
          <p:cNvPr id="59" name="Picture 58">
            <a:extLst>
              <a:ext uri="{FF2B5EF4-FFF2-40B4-BE49-F238E27FC236}">
                <a16:creationId xmlns:a16="http://schemas.microsoft.com/office/drawing/2014/main" id="{CCB940A5-8C1A-42A4-A22A-A24AD7A4AC65}"/>
              </a:ext>
            </a:extLst>
          </p:cNvPr>
          <p:cNvPicPr>
            <a:picLocks noChangeAspect="1"/>
          </p:cNvPicPr>
          <p:nvPr/>
        </p:nvPicPr>
        <p:blipFill>
          <a:blip r:embed="rId5"/>
          <a:stretch>
            <a:fillRect/>
          </a:stretch>
        </p:blipFill>
        <p:spPr>
          <a:xfrm>
            <a:off x="7536719" y="3164275"/>
            <a:ext cx="1030544" cy="170987"/>
          </a:xfrm>
          <a:prstGeom prst="rect">
            <a:avLst/>
          </a:prstGeom>
        </p:spPr>
      </p:pic>
      <p:sp>
        <p:nvSpPr>
          <p:cNvPr id="61" name="TextBox 60">
            <a:extLst>
              <a:ext uri="{FF2B5EF4-FFF2-40B4-BE49-F238E27FC236}">
                <a16:creationId xmlns:a16="http://schemas.microsoft.com/office/drawing/2014/main" id="{B4C67AE7-4F23-42DB-B5EB-D59B863773EB}"/>
              </a:ext>
            </a:extLst>
          </p:cNvPr>
          <p:cNvSpPr txBox="1"/>
          <p:nvPr/>
        </p:nvSpPr>
        <p:spPr>
          <a:xfrm>
            <a:off x="5806924" y="2871901"/>
            <a:ext cx="689612"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update</a:t>
            </a:r>
          </a:p>
        </p:txBody>
      </p:sp>
      <p:pic>
        <p:nvPicPr>
          <p:cNvPr id="62" name="Picture 61">
            <a:extLst>
              <a:ext uri="{FF2B5EF4-FFF2-40B4-BE49-F238E27FC236}">
                <a16:creationId xmlns:a16="http://schemas.microsoft.com/office/drawing/2014/main" id="{642178E0-5047-4DAC-A200-0FAC4FA1A916}"/>
              </a:ext>
            </a:extLst>
          </p:cNvPr>
          <p:cNvPicPr>
            <a:picLocks noChangeAspect="1"/>
          </p:cNvPicPr>
          <p:nvPr/>
        </p:nvPicPr>
        <p:blipFill>
          <a:blip r:embed="rId6"/>
          <a:stretch>
            <a:fillRect/>
          </a:stretch>
        </p:blipFill>
        <p:spPr>
          <a:xfrm>
            <a:off x="6100930" y="3183222"/>
            <a:ext cx="101600" cy="171450"/>
          </a:xfrm>
          <a:prstGeom prst="rect">
            <a:avLst/>
          </a:prstGeom>
        </p:spPr>
      </p:pic>
      <p:cxnSp>
        <p:nvCxnSpPr>
          <p:cNvPr id="63" name="Straight Arrow Connector 62">
            <a:extLst>
              <a:ext uri="{FF2B5EF4-FFF2-40B4-BE49-F238E27FC236}">
                <a16:creationId xmlns:a16="http://schemas.microsoft.com/office/drawing/2014/main" id="{3A92C6F9-5C85-43FC-A862-EB5953CFD11E}"/>
              </a:ext>
            </a:extLst>
          </p:cNvPr>
          <p:cNvCxnSpPr>
            <a:cxnSpLocks/>
            <a:stCxn id="6" idx="3"/>
            <a:endCxn id="83" idx="1"/>
          </p:cNvCxnSpPr>
          <p:nvPr/>
        </p:nvCxnSpPr>
        <p:spPr bwMode="auto">
          <a:xfrm flipV="1">
            <a:off x="4855559" y="2082686"/>
            <a:ext cx="669289" cy="700"/>
          </a:xfrm>
          <a:prstGeom prst="straightConnector1">
            <a:avLst/>
          </a:prstGeom>
          <a:noFill/>
          <a:ln w="19050" cap="flat" cmpd="sng" algn="ctr">
            <a:solidFill>
              <a:srgbClr val="161616"/>
            </a:solidFill>
            <a:prstDash val="solid"/>
            <a:headEnd type="none" w="med" len="med"/>
            <a:tailEnd type="triangle"/>
          </a:ln>
          <a:effectLst/>
        </p:spPr>
      </p:cxnSp>
      <p:cxnSp>
        <p:nvCxnSpPr>
          <p:cNvPr id="64" name="Straight Arrow Connector 63">
            <a:extLst>
              <a:ext uri="{FF2B5EF4-FFF2-40B4-BE49-F238E27FC236}">
                <a16:creationId xmlns:a16="http://schemas.microsoft.com/office/drawing/2014/main" id="{4C2D2AA2-340F-4E06-9CF1-706A8643E691}"/>
              </a:ext>
            </a:extLst>
          </p:cNvPr>
          <p:cNvCxnSpPr>
            <a:cxnSpLocks/>
            <a:stCxn id="83" idx="3"/>
            <a:endCxn id="84" idx="1"/>
          </p:cNvCxnSpPr>
          <p:nvPr/>
        </p:nvCxnSpPr>
        <p:spPr bwMode="auto">
          <a:xfrm>
            <a:off x="6778613" y="2082686"/>
            <a:ext cx="643342" cy="0"/>
          </a:xfrm>
          <a:prstGeom prst="straightConnector1">
            <a:avLst/>
          </a:prstGeom>
          <a:noFill/>
          <a:ln w="19050" cap="flat" cmpd="sng" algn="ctr">
            <a:solidFill>
              <a:srgbClr val="161616"/>
            </a:solidFill>
            <a:prstDash val="solid"/>
            <a:headEnd type="none" w="med" len="med"/>
            <a:tailEnd type="triangle"/>
          </a:ln>
          <a:effectLst/>
        </p:spPr>
      </p:cxnSp>
      <p:cxnSp>
        <p:nvCxnSpPr>
          <p:cNvPr id="65" name="Straight Arrow Connector 64">
            <a:extLst>
              <a:ext uri="{FF2B5EF4-FFF2-40B4-BE49-F238E27FC236}">
                <a16:creationId xmlns:a16="http://schemas.microsoft.com/office/drawing/2014/main" id="{2845CD77-8831-4F04-9015-16DB3556EE9F}"/>
              </a:ext>
            </a:extLst>
          </p:cNvPr>
          <p:cNvCxnSpPr>
            <a:cxnSpLocks/>
            <a:stCxn id="84" idx="2"/>
            <a:endCxn id="86" idx="0"/>
          </p:cNvCxnSpPr>
          <p:nvPr/>
        </p:nvCxnSpPr>
        <p:spPr bwMode="auto">
          <a:xfrm flipH="1">
            <a:off x="8044243" y="2397075"/>
            <a:ext cx="4595" cy="429703"/>
          </a:xfrm>
          <a:prstGeom prst="straightConnector1">
            <a:avLst/>
          </a:prstGeom>
          <a:noFill/>
          <a:ln w="19050" cap="flat" cmpd="sng" algn="ctr">
            <a:solidFill>
              <a:srgbClr val="161616"/>
            </a:solidFill>
            <a:prstDash val="solid"/>
            <a:headEnd type="none" w="med" len="med"/>
            <a:tailEnd type="triangle"/>
          </a:ln>
          <a:effectLst/>
        </p:spPr>
      </p:cxnSp>
      <p:cxnSp>
        <p:nvCxnSpPr>
          <p:cNvPr id="66" name="Straight Arrow Connector 65">
            <a:extLst>
              <a:ext uri="{FF2B5EF4-FFF2-40B4-BE49-F238E27FC236}">
                <a16:creationId xmlns:a16="http://schemas.microsoft.com/office/drawing/2014/main" id="{BB898693-0C43-4A86-B850-C7B11AFCBE53}"/>
              </a:ext>
            </a:extLst>
          </p:cNvPr>
          <p:cNvCxnSpPr>
            <a:cxnSpLocks/>
            <a:stCxn id="86" idx="1"/>
            <a:endCxn id="85" idx="3"/>
          </p:cNvCxnSpPr>
          <p:nvPr/>
        </p:nvCxnSpPr>
        <p:spPr bwMode="auto">
          <a:xfrm flipH="1">
            <a:off x="6775877" y="3141168"/>
            <a:ext cx="641483" cy="0"/>
          </a:xfrm>
          <a:prstGeom prst="straightConnector1">
            <a:avLst/>
          </a:prstGeom>
          <a:noFill/>
          <a:ln w="19050" cap="flat" cmpd="sng" algn="ctr">
            <a:solidFill>
              <a:srgbClr val="161616"/>
            </a:solidFill>
            <a:prstDash val="solid"/>
            <a:headEnd type="none" w="med" len="med"/>
            <a:tailEnd type="triangle"/>
          </a:ln>
          <a:effectLst/>
        </p:spPr>
      </p:cxnSp>
      <p:cxnSp>
        <p:nvCxnSpPr>
          <p:cNvPr id="67" name="Straight Arrow Connector 66">
            <a:extLst>
              <a:ext uri="{FF2B5EF4-FFF2-40B4-BE49-F238E27FC236}">
                <a16:creationId xmlns:a16="http://schemas.microsoft.com/office/drawing/2014/main" id="{38CDDA9B-1BB7-4925-B188-6A20CBB86101}"/>
              </a:ext>
            </a:extLst>
          </p:cNvPr>
          <p:cNvCxnSpPr>
            <a:cxnSpLocks/>
            <a:endCxn id="87" idx="2"/>
          </p:cNvCxnSpPr>
          <p:nvPr/>
        </p:nvCxnSpPr>
        <p:spPr bwMode="auto">
          <a:xfrm flipH="1" flipV="1">
            <a:off x="6148995" y="2392771"/>
            <a:ext cx="2736" cy="434396"/>
          </a:xfrm>
          <a:prstGeom prst="straightConnector1">
            <a:avLst/>
          </a:prstGeom>
          <a:noFill/>
          <a:ln w="19050" cap="flat" cmpd="sng" algn="ctr">
            <a:solidFill>
              <a:srgbClr val="161616"/>
            </a:solidFill>
            <a:prstDash val="solid"/>
            <a:headEnd type="none" w="med" len="med"/>
            <a:tailEnd type="triangle"/>
          </a:ln>
          <a:effectLst/>
        </p:spPr>
      </p:cxnSp>
      <p:sp>
        <p:nvSpPr>
          <p:cNvPr id="36" name="Rounded Rectangle 4">
            <a:extLst>
              <a:ext uri="{FF2B5EF4-FFF2-40B4-BE49-F238E27FC236}">
                <a16:creationId xmlns:a16="http://schemas.microsoft.com/office/drawing/2014/main" id="{B42D82DE-C241-F94D-9AE4-CAE9D1E23AE6}"/>
              </a:ext>
            </a:extLst>
          </p:cNvPr>
          <p:cNvSpPr/>
          <p:nvPr/>
        </p:nvSpPr>
        <p:spPr bwMode="auto">
          <a:xfrm>
            <a:off x="1912270" y="1538382"/>
            <a:ext cx="1080000" cy="1080000"/>
          </a:xfrm>
          <a:prstGeom prst="roundRect">
            <a:avLst/>
          </a:prstGeom>
          <a:solidFill>
            <a:srgbClr val="A6C8FF"/>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48" name="Rounded Rectangle 5">
            <a:extLst>
              <a:ext uri="{FF2B5EF4-FFF2-40B4-BE49-F238E27FC236}">
                <a16:creationId xmlns:a16="http://schemas.microsoft.com/office/drawing/2014/main" id="{0B33353A-36AE-664F-8BEF-6CABCB1FC274}"/>
              </a:ext>
            </a:extLst>
          </p:cNvPr>
          <p:cNvSpPr/>
          <p:nvPr/>
        </p:nvSpPr>
        <p:spPr bwMode="auto">
          <a:xfrm>
            <a:off x="1912271" y="1538385"/>
            <a:ext cx="1080000" cy="1080000"/>
          </a:xfrm>
          <a:prstGeom prst="roundRect">
            <a:avLst/>
          </a:prstGeom>
          <a:solidFill>
            <a:srgbClr val="408BFC"/>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2" name="Rounded Rectangle 4">
            <a:extLst>
              <a:ext uri="{FF2B5EF4-FFF2-40B4-BE49-F238E27FC236}">
                <a16:creationId xmlns:a16="http://schemas.microsoft.com/office/drawing/2014/main" id="{B237D50A-E12F-0549-B04D-F9AEF15304F8}"/>
              </a:ext>
            </a:extLst>
          </p:cNvPr>
          <p:cNvSpPr/>
          <p:nvPr/>
        </p:nvSpPr>
        <p:spPr bwMode="auto">
          <a:xfrm>
            <a:off x="680502" y="1538385"/>
            <a:ext cx="1080000" cy="1080000"/>
          </a:xfrm>
          <a:prstGeom prst="roundRect">
            <a:avLst/>
          </a:prstGeom>
          <a:solidFill>
            <a:srgbClr val="A6C8FF"/>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3" name="Rounded Rectangle 6">
            <a:extLst>
              <a:ext uri="{FF2B5EF4-FFF2-40B4-BE49-F238E27FC236}">
                <a16:creationId xmlns:a16="http://schemas.microsoft.com/office/drawing/2014/main" id="{B7DAAF99-059E-844E-9C1F-7A17B0584049}"/>
              </a:ext>
            </a:extLst>
          </p:cNvPr>
          <p:cNvSpPr/>
          <p:nvPr/>
        </p:nvSpPr>
        <p:spPr bwMode="auto">
          <a:xfrm>
            <a:off x="680502" y="2746586"/>
            <a:ext cx="1080000" cy="1080000"/>
          </a:xfrm>
          <a:prstGeom prst="roundRect">
            <a:avLst/>
          </a:prstGeom>
          <a:solidFill>
            <a:srgbClr val="A6C8FF"/>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4" name="Rounded Rectangle 7">
            <a:extLst>
              <a:ext uri="{FF2B5EF4-FFF2-40B4-BE49-F238E27FC236}">
                <a16:creationId xmlns:a16="http://schemas.microsoft.com/office/drawing/2014/main" id="{8140331A-A3DA-604D-8D5B-B44B98B83430}"/>
              </a:ext>
            </a:extLst>
          </p:cNvPr>
          <p:cNvSpPr/>
          <p:nvPr/>
        </p:nvSpPr>
        <p:spPr bwMode="auto">
          <a:xfrm>
            <a:off x="1912271" y="2746586"/>
            <a:ext cx="1080000" cy="1080000"/>
          </a:xfrm>
          <a:prstGeom prst="roundRect">
            <a:avLst/>
          </a:prstGeom>
          <a:solidFill>
            <a:srgbClr val="A6C8FF"/>
          </a:solidFill>
          <a:ln w="19050" cap="flat" cmpd="sng" algn="ctr">
            <a:noFill/>
            <a:prstDash val="soli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0" marR="0" lvl="0" indent="0" defTabSz="91440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5" name="TextBox 74">
            <a:extLst>
              <a:ext uri="{FF2B5EF4-FFF2-40B4-BE49-F238E27FC236}">
                <a16:creationId xmlns:a16="http://schemas.microsoft.com/office/drawing/2014/main" id="{E0029953-FB8A-D449-8E6E-DB26BFFE6E54}"/>
              </a:ext>
            </a:extLst>
          </p:cNvPr>
          <p:cNvSpPr txBox="1"/>
          <p:nvPr/>
        </p:nvSpPr>
        <p:spPr>
          <a:xfrm>
            <a:off x="853414" y="1727453"/>
            <a:ext cx="734175" cy="701859"/>
          </a:xfrm>
          <a:prstGeom prst="rect">
            <a:avLst/>
          </a:prstGeom>
          <a:noFill/>
        </p:spPr>
        <p:txBody>
          <a:bodyPr wrap="none" lIns="0" tIns="0" rIns="0" bIns="0" rtlCol="0">
            <a:spAutoFit/>
          </a:bodyPr>
          <a:lstStyle/>
          <a:p>
            <a:pPr>
              <a:lnSpc>
                <a:spcPct val="110000"/>
              </a:lnSpc>
              <a:spcBef>
                <a:spcPts val="1100"/>
              </a:spcBef>
            </a:pPr>
            <a:r>
              <a:rPr lang="en-US" sz="4400" b="1" dirty="0">
                <a:solidFill>
                  <a:srgbClr val="161616"/>
                </a:solidFill>
                <a:latin typeface="IBM Plex Sans" charset="0"/>
                <a:ea typeface="IBM Plex Sans" charset="0"/>
                <a:cs typeface="IBM Plex Sans" charset="0"/>
              </a:rPr>
              <a:t>C</a:t>
            </a:r>
            <a:r>
              <a:rPr lang="en-US" sz="4400" b="1" dirty="0">
                <a:solidFill>
                  <a:srgbClr val="D12765"/>
                </a:solidFill>
                <a:latin typeface="IBM Plex Sans" charset="0"/>
                <a:ea typeface="IBM Plex Sans" charset="0"/>
                <a:cs typeface="IBM Plex Sans" charset="0"/>
              </a:rPr>
              <a:t>C</a:t>
            </a:r>
          </a:p>
        </p:txBody>
      </p:sp>
      <p:sp>
        <p:nvSpPr>
          <p:cNvPr id="76" name="TextBox 75">
            <a:extLst>
              <a:ext uri="{FF2B5EF4-FFF2-40B4-BE49-F238E27FC236}">
                <a16:creationId xmlns:a16="http://schemas.microsoft.com/office/drawing/2014/main" id="{8E71E07E-8670-E040-B5A4-4EF91E6E9E91}"/>
              </a:ext>
            </a:extLst>
          </p:cNvPr>
          <p:cNvSpPr txBox="1"/>
          <p:nvPr/>
        </p:nvSpPr>
        <p:spPr>
          <a:xfrm>
            <a:off x="2067550" y="1727454"/>
            <a:ext cx="769441" cy="701859"/>
          </a:xfrm>
          <a:prstGeom prst="rect">
            <a:avLst/>
          </a:prstGeom>
          <a:noFill/>
        </p:spPr>
        <p:txBody>
          <a:bodyPr wrap="none" lIns="0" tIns="0" rIns="0" bIns="0" rtlCol="0">
            <a:spAutoFit/>
          </a:bodyPr>
          <a:lstStyle/>
          <a:p>
            <a:pPr>
              <a:lnSpc>
                <a:spcPct val="110000"/>
              </a:lnSpc>
              <a:spcBef>
                <a:spcPts val="1100"/>
              </a:spcBef>
            </a:pPr>
            <a:r>
              <a:rPr lang="en-US" sz="4400" b="1" dirty="0">
                <a:solidFill>
                  <a:srgbClr val="161616"/>
                </a:solidFill>
                <a:latin typeface="IBM Plex Sans" charset="0"/>
                <a:ea typeface="IBM Plex Sans" charset="0"/>
                <a:cs typeface="IBM Plex Sans" charset="0"/>
              </a:rPr>
              <a:t>C</a:t>
            </a:r>
            <a:r>
              <a:rPr lang="en-US" sz="4400" b="1" dirty="0">
                <a:solidFill>
                  <a:srgbClr val="D12765"/>
                </a:solidFill>
                <a:latin typeface="IBM Plex Sans" charset="0"/>
                <a:ea typeface="IBM Plex Sans" charset="0"/>
                <a:cs typeface="IBM Plex Sans" charset="0"/>
              </a:rPr>
              <a:t>Q</a:t>
            </a:r>
          </a:p>
        </p:txBody>
      </p:sp>
      <p:sp>
        <p:nvSpPr>
          <p:cNvPr id="77" name="TextBox 76">
            <a:extLst>
              <a:ext uri="{FF2B5EF4-FFF2-40B4-BE49-F238E27FC236}">
                <a16:creationId xmlns:a16="http://schemas.microsoft.com/office/drawing/2014/main" id="{E4285339-9D0F-CC4E-B6DA-A7CD7A8E00A0}"/>
              </a:ext>
            </a:extLst>
          </p:cNvPr>
          <p:cNvSpPr txBox="1"/>
          <p:nvPr/>
        </p:nvSpPr>
        <p:spPr>
          <a:xfrm>
            <a:off x="853414" y="2932985"/>
            <a:ext cx="769441" cy="701859"/>
          </a:xfrm>
          <a:prstGeom prst="rect">
            <a:avLst/>
          </a:prstGeom>
          <a:noFill/>
        </p:spPr>
        <p:txBody>
          <a:bodyPr wrap="none" lIns="0" tIns="0" rIns="0" bIns="0" rtlCol="0">
            <a:spAutoFit/>
          </a:bodyPr>
          <a:lstStyle/>
          <a:p>
            <a:pPr>
              <a:lnSpc>
                <a:spcPct val="110000"/>
              </a:lnSpc>
              <a:spcBef>
                <a:spcPts val="1100"/>
              </a:spcBef>
            </a:pPr>
            <a:r>
              <a:rPr lang="en-US" sz="4400" b="1" dirty="0">
                <a:solidFill>
                  <a:srgbClr val="161616"/>
                </a:solidFill>
                <a:latin typeface="IBM Plex Sans" charset="0"/>
                <a:ea typeface="IBM Plex Sans" charset="0"/>
                <a:cs typeface="IBM Plex Sans" charset="0"/>
              </a:rPr>
              <a:t>Q</a:t>
            </a:r>
            <a:r>
              <a:rPr lang="en-US" sz="4400" b="1" dirty="0">
                <a:solidFill>
                  <a:srgbClr val="D12765"/>
                </a:solidFill>
                <a:latin typeface="IBM Plex Sans" charset="0"/>
                <a:ea typeface="IBM Plex Sans" charset="0"/>
                <a:cs typeface="IBM Plex Sans" charset="0"/>
              </a:rPr>
              <a:t>C</a:t>
            </a:r>
          </a:p>
        </p:txBody>
      </p:sp>
      <p:sp>
        <p:nvSpPr>
          <p:cNvPr id="78" name="TextBox 77">
            <a:extLst>
              <a:ext uri="{FF2B5EF4-FFF2-40B4-BE49-F238E27FC236}">
                <a16:creationId xmlns:a16="http://schemas.microsoft.com/office/drawing/2014/main" id="{EEFACF45-5690-D54C-B960-80FC48495F73}"/>
              </a:ext>
            </a:extLst>
          </p:cNvPr>
          <p:cNvSpPr txBox="1"/>
          <p:nvPr/>
        </p:nvSpPr>
        <p:spPr>
          <a:xfrm>
            <a:off x="2067550" y="2898852"/>
            <a:ext cx="804707" cy="701859"/>
          </a:xfrm>
          <a:prstGeom prst="rect">
            <a:avLst/>
          </a:prstGeom>
          <a:noFill/>
        </p:spPr>
        <p:txBody>
          <a:bodyPr wrap="none" lIns="0" tIns="0" rIns="0" bIns="0" rtlCol="0">
            <a:spAutoFit/>
          </a:bodyPr>
          <a:lstStyle/>
          <a:p>
            <a:pPr>
              <a:lnSpc>
                <a:spcPct val="110000"/>
              </a:lnSpc>
              <a:spcBef>
                <a:spcPts val="1100"/>
              </a:spcBef>
            </a:pPr>
            <a:r>
              <a:rPr lang="en-US" sz="4400" b="1" dirty="0">
                <a:solidFill>
                  <a:srgbClr val="161616"/>
                </a:solidFill>
                <a:latin typeface="IBM Plex Sans" charset="0"/>
                <a:ea typeface="IBM Plex Sans" charset="0"/>
                <a:cs typeface="IBM Plex Sans" charset="0"/>
              </a:rPr>
              <a:t>Q</a:t>
            </a:r>
            <a:r>
              <a:rPr lang="en-US" sz="4400" b="1" dirty="0">
                <a:solidFill>
                  <a:srgbClr val="D12765"/>
                </a:solidFill>
                <a:latin typeface="IBM Plex Sans" charset="0"/>
                <a:ea typeface="IBM Plex Sans" charset="0"/>
                <a:cs typeface="IBM Plex Sans" charset="0"/>
              </a:rPr>
              <a:t>Q</a:t>
            </a:r>
          </a:p>
        </p:txBody>
      </p:sp>
      <p:sp>
        <p:nvSpPr>
          <p:cNvPr id="79" name="TextBox 78">
            <a:extLst>
              <a:ext uri="{FF2B5EF4-FFF2-40B4-BE49-F238E27FC236}">
                <a16:creationId xmlns:a16="http://schemas.microsoft.com/office/drawing/2014/main" id="{68314C1E-F406-6049-B430-5669CA930A94}"/>
              </a:ext>
            </a:extLst>
          </p:cNvPr>
          <p:cNvSpPr txBox="1"/>
          <p:nvPr/>
        </p:nvSpPr>
        <p:spPr>
          <a:xfrm>
            <a:off x="990900" y="1124330"/>
            <a:ext cx="1539204" cy="331822"/>
          </a:xfrm>
          <a:prstGeom prst="rect">
            <a:avLst/>
          </a:prstGeom>
          <a:noFill/>
        </p:spPr>
        <p:txBody>
          <a:bodyPr wrap="none" rtlCol="0">
            <a:spAutoFit/>
          </a:bodyPr>
          <a:lstStyle/>
          <a:p>
            <a:pPr>
              <a:lnSpc>
                <a:spcPct val="120000"/>
              </a:lnSpc>
            </a:pPr>
            <a:r>
              <a:rPr lang="en-US" sz="1400" b="1" dirty="0">
                <a:solidFill>
                  <a:srgbClr val="D12765"/>
                </a:solidFill>
                <a:latin typeface="IBM Plex Sans" charset="0"/>
                <a:ea typeface="IBM Plex Sans" charset="0"/>
                <a:cs typeface="IBM Plex Sans" charset="0"/>
              </a:rPr>
              <a:t>Data processing</a:t>
            </a:r>
          </a:p>
        </p:txBody>
      </p:sp>
      <p:sp>
        <p:nvSpPr>
          <p:cNvPr id="80" name="TextBox 79">
            <a:extLst>
              <a:ext uri="{FF2B5EF4-FFF2-40B4-BE49-F238E27FC236}">
                <a16:creationId xmlns:a16="http://schemas.microsoft.com/office/drawing/2014/main" id="{49A27558-7C42-E94E-A7F5-21E9E29A5BA4}"/>
              </a:ext>
            </a:extLst>
          </p:cNvPr>
          <p:cNvSpPr txBox="1"/>
          <p:nvPr/>
        </p:nvSpPr>
        <p:spPr>
          <a:xfrm rot="16200000">
            <a:off x="-664366" y="2580674"/>
            <a:ext cx="2117887" cy="331822"/>
          </a:xfrm>
          <a:prstGeom prst="rect">
            <a:avLst/>
          </a:prstGeom>
          <a:noFill/>
        </p:spPr>
        <p:txBody>
          <a:bodyPr wrap="none" rtlCol="0">
            <a:spAutoFit/>
          </a:bodyPr>
          <a:lstStyle/>
          <a:p>
            <a:pPr>
              <a:lnSpc>
                <a:spcPct val="120000"/>
              </a:lnSpc>
            </a:pPr>
            <a:r>
              <a:rPr lang="en-US" sz="1400" b="1" dirty="0">
                <a:solidFill>
                  <a:srgbClr val="161616"/>
                </a:solidFill>
                <a:latin typeface="IBM Plex Sans" charset="0"/>
                <a:ea typeface="IBM Plex Sans" charset="0"/>
                <a:cs typeface="IBM Plex Sans" charset="0"/>
              </a:rPr>
              <a:t>Representation of data</a:t>
            </a:r>
          </a:p>
        </p:txBody>
      </p:sp>
    </p:spTree>
    <p:extLst>
      <p:ext uri="{BB962C8B-B14F-4D97-AF65-F5344CB8AC3E}">
        <p14:creationId xmlns:p14="http://schemas.microsoft.com/office/powerpoint/2010/main" val="97094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373F4DE-3736-7840-87A4-24263A750B37}"/>
              </a:ext>
            </a:extLst>
          </p:cNvPr>
          <p:cNvGrpSpPr/>
          <p:nvPr/>
        </p:nvGrpSpPr>
        <p:grpSpPr>
          <a:xfrm>
            <a:off x="3932993" y="1428303"/>
            <a:ext cx="1253765" cy="628779"/>
            <a:chOff x="4025837" y="948450"/>
            <a:chExt cx="1253765" cy="628779"/>
          </a:xfrm>
        </p:grpSpPr>
        <p:sp>
          <p:nvSpPr>
            <p:cNvPr id="39" name="Rounded Rectangle 38">
              <a:extLst>
                <a:ext uri="{FF2B5EF4-FFF2-40B4-BE49-F238E27FC236}">
                  <a16:creationId xmlns:a16="http://schemas.microsoft.com/office/drawing/2014/main" id="{28D3F8BE-98D3-FD44-B9C2-82375AF20730}"/>
                </a:ext>
              </a:extLst>
            </p:cNvPr>
            <p:cNvSpPr/>
            <p:nvPr/>
          </p:nvSpPr>
          <p:spPr bwMode="auto">
            <a:xfrm>
              <a:off x="4025837" y="948450"/>
              <a:ext cx="1253765" cy="628779"/>
            </a:xfrm>
            <a:prstGeom prst="roundRect">
              <a:avLst>
                <a:gd name="adj" fmla="val 9978"/>
              </a:avLst>
            </a:prstGeom>
            <a:solidFill>
              <a:srgbClr val="C9DE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1" i="0" u="none" strike="noStrike" cap="none" normalizeH="0" baseline="0" dirty="0">
                <a:ln>
                  <a:noFill/>
                </a:ln>
                <a:solidFill>
                  <a:schemeClr val="bg1"/>
                </a:solidFill>
                <a:effectLst/>
                <a:latin typeface="IBM Plex Sans" panose="020B0503050203000203" pitchFamily="34" charset="0"/>
              </a:endParaRPr>
            </a:p>
          </p:txBody>
        </p:sp>
        <p:sp>
          <p:nvSpPr>
            <p:cNvPr id="42" name="TextBox 41">
              <a:extLst>
                <a:ext uri="{FF2B5EF4-FFF2-40B4-BE49-F238E27FC236}">
                  <a16:creationId xmlns:a16="http://schemas.microsoft.com/office/drawing/2014/main" id="{D6731077-29D7-4A4B-90CD-A3042513A9EA}"/>
                </a:ext>
              </a:extLst>
            </p:cNvPr>
            <p:cNvSpPr txBox="1"/>
            <p:nvPr/>
          </p:nvSpPr>
          <p:spPr>
            <a:xfrm>
              <a:off x="4344312" y="969730"/>
              <a:ext cx="622286"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model</a:t>
              </a:r>
            </a:p>
          </p:txBody>
        </p:sp>
        <p:pic>
          <p:nvPicPr>
            <p:cNvPr id="50" name="Picture 49">
              <a:extLst>
                <a:ext uri="{FF2B5EF4-FFF2-40B4-BE49-F238E27FC236}">
                  <a16:creationId xmlns:a16="http://schemas.microsoft.com/office/drawing/2014/main" id="{DE0A935F-7E67-1641-B019-EA8E827A463A}"/>
                </a:ext>
              </a:extLst>
            </p:cNvPr>
            <p:cNvPicPr>
              <a:picLocks noChangeAspect="1"/>
            </p:cNvPicPr>
            <p:nvPr/>
          </p:nvPicPr>
          <p:blipFill>
            <a:blip r:embed="rId2"/>
            <a:stretch>
              <a:fillRect/>
            </a:stretch>
          </p:blipFill>
          <p:spPr>
            <a:xfrm>
              <a:off x="4360180" y="1262744"/>
              <a:ext cx="553129" cy="206725"/>
            </a:xfrm>
            <a:prstGeom prst="rect">
              <a:avLst/>
            </a:prstGeom>
          </p:spPr>
        </p:pic>
      </p:grpSp>
      <p:sp>
        <p:nvSpPr>
          <p:cNvPr id="2" name="Title 1">
            <a:extLst>
              <a:ext uri="{FF2B5EF4-FFF2-40B4-BE49-F238E27FC236}">
                <a16:creationId xmlns:a16="http://schemas.microsoft.com/office/drawing/2014/main" id="{2E1B8562-E9C5-4C74-82BF-FDA570378701}"/>
              </a:ext>
            </a:extLst>
          </p:cNvPr>
          <p:cNvSpPr>
            <a:spLocks noGrp="1"/>
          </p:cNvSpPr>
          <p:nvPr>
            <p:ph type="title"/>
          </p:nvPr>
        </p:nvSpPr>
        <p:spPr/>
        <p:txBody>
          <a:bodyPr/>
          <a:lstStyle/>
          <a:p>
            <a:r>
              <a:rPr lang="en-US" kern="0" dirty="0">
                <a:solidFill>
                  <a:schemeClr val="bg1"/>
                </a:solidFill>
              </a:rPr>
              <a:t>How can we build a quantum model?</a:t>
            </a:r>
            <a:endParaRPr lang="en-IE" dirty="0"/>
          </a:p>
        </p:txBody>
      </p:sp>
      <p:sp>
        <p:nvSpPr>
          <p:cNvPr id="4" name="Footer Placeholder 3">
            <a:extLst>
              <a:ext uri="{FF2B5EF4-FFF2-40B4-BE49-F238E27FC236}">
                <a16:creationId xmlns:a16="http://schemas.microsoft.com/office/drawing/2014/main" id="{8E072C2D-BD17-4155-BC7E-BD0392084E0A}"/>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0CDD59F3-C159-4509-8CFC-97A196B5AE34}"/>
              </a:ext>
            </a:extLst>
          </p:cNvPr>
          <p:cNvSpPr>
            <a:spLocks noGrp="1"/>
          </p:cNvSpPr>
          <p:nvPr>
            <p:ph type="sldNum" sz="quarter" idx="11"/>
          </p:nvPr>
        </p:nvSpPr>
        <p:spPr/>
        <p:txBody>
          <a:bodyPr/>
          <a:lstStyle/>
          <a:p>
            <a:fld id="{59395FB3-9C97-154F-86B2-7E381B951268}" type="slidenum">
              <a:rPr lang="en-US" smtClean="0"/>
              <a:pPr/>
              <a:t>46</a:t>
            </a:fld>
            <a:endParaRPr lang="en-US" dirty="0"/>
          </a:p>
        </p:txBody>
      </p:sp>
      <p:grpSp>
        <p:nvGrpSpPr>
          <p:cNvPr id="12" name="Group 11">
            <a:extLst>
              <a:ext uri="{FF2B5EF4-FFF2-40B4-BE49-F238E27FC236}">
                <a16:creationId xmlns:a16="http://schemas.microsoft.com/office/drawing/2014/main" id="{A2642570-F831-B04C-8FDA-0700238A09F3}"/>
              </a:ext>
            </a:extLst>
          </p:cNvPr>
          <p:cNvGrpSpPr/>
          <p:nvPr/>
        </p:nvGrpSpPr>
        <p:grpSpPr>
          <a:xfrm>
            <a:off x="5832836" y="1432607"/>
            <a:ext cx="1253765" cy="628779"/>
            <a:chOff x="5925680" y="952754"/>
            <a:chExt cx="1253765" cy="628779"/>
          </a:xfrm>
        </p:grpSpPr>
        <p:sp>
          <p:nvSpPr>
            <p:cNvPr id="36" name="Rounded Rectangle 35">
              <a:extLst>
                <a:ext uri="{FF2B5EF4-FFF2-40B4-BE49-F238E27FC236}">
                  <a16:creationId xmlns:a16="http://schemas.microsoft.com/office/drawing/2014/main" id="{BE04677B-B958-F34A-B09F-6EFED5B04693}"/>
                </a:ext>
              </a:extLst>
            </p:cNvPr>
            <p:cNvSpPr/>
            <p:nvPr/>
          </p:nvSpPr>
          <p:spPr bwMode="auto">
            <a:xfrm>
              <a:off x="5925680" y="952754"/>
              <a:ext cx="1253765" cy="628779"/>
            </a:xfrm>
            <a:prstGeom prst="roundRect">
              <a:avLst>
                <a:gd name="adj" fmla="val 9978"/>
              </a:avLst>
            </a:prstGeom>
            <a:solidFill>
              <a:srgbClr val="408BF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rgbClr val="0062FF"/>
                </a:solidFill>
                <a:effectLst/>
                <a:latin typeface="IBM Plex Sans" panose="020B0503050203000203" pitchFamily="34" charset="0"/>
              </a:endParaRPr>
            </a:p>
          </p:txBody>
        </p:sp>
        <p:sp>
          <p:nvSpPr>
            <p:cNvPr id="43" name="TextBox 42">
              <a:extLst>
                <a:ext uri="{FF2B5EF4-FFF2-40B4-BE49-F238E27FC236}">
                  <a16:creationId xmlns:a16="http://schemas.microsoft.com/office/drawing/2014/main" id="{CFC0B22B-D691-1B44-8FF6-D17B11A0B0A9}"/>
                </a:ext>
              </a:extLst>
            </p:cNvPr>
            <p:cNvSpPr txBox="1"/>
            <p:nvPr/>
          </p:nvSpPr>
          <p:spPr>
            <a:xfrm>
              <a:off x="6229396" y="960688"/>
              <a:ext cx="646331"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lang="en-US" sz="1200" kern="0" dirty="0">
                  <a:solidFill>
                    <a:srgbClr val="161616"/>
                  </a:solidFill>
                  <a:latin typeface="IBM Plex Sans" charset="0"/>
                  <a:ea typeface="IBM Plex Sans" charset="0"/>
                  <a:cs typeface="IBM Plex Sans" charset="0"/>
                </a:rPr>
                <a:t>output</a:t>
              </a:r>
              <a:endPar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24FE85B8-398B-BD46-99CD-F5B052051D81}"/>
                </a:ext>
              </a:extLst>
            </p:cNvPr>
            <p:cNvPicPr>
              <a:picLocks noChangeAspect="1"/>
            </p:cNvPicPr>
            <p:nvPr/>
          </p:nvPicPr>
          <p:blipFill rotWithShape="1">
            <a:blip r:embed="rId3"/>
            <a:srcRect l="64605" r="10127"/>
            <a:stretch/>
          </p:blipFill>
          <p:spPr>
            <a:xfrm>
              <a:off x="6464693" y="1234519"/>
              <a:ext cx="149225" cy="234950"/>
            </a:xfrm>
            <a:prstGeom prst="rect">
              <a:avLst/>
            </a:prstGeom>
          </p:spPr>
        </p:pic>
      </p:grpSp>
      <p:grpSp>
        <p:nvGrpSpPr>
          <p:cNvPr id="10" name="Group 9">
            <a:extLst>
              <a:ext uri="{FF2B5EF4-FFF2-40B4-BE49-F238E27FC236}">
                <a16:creationId xmlns:a16="http://schemas.microsoft.com/office/drawing/2014/main" id="{273BD6BA-4CD2-D146-96F4-9E584FFD4943}"/>
              </a:ext>
            </a:extLst>
          </p:cNvPr>
          <p:cNvGrpSpPr/>
          <p:nvPr/>
        </p:nvGrpSpPr>
        <p:grpSpPr>
          <a:xfrm>
            <a:off x="2012675" y="1433307"/>
            <a:ext cx="1253765" cy="628779"/>
            <a:chOff x="2105519" y="953454"/>
            <a:chExt cx="1253765" cy="628779"/>
          </a:xfrm>
        </p:grpSpPr>
        <p:sp>
          <p:nvSpPr>
            <p:cNvPr id="37" name="Rounded Rectangle 36">
              <a:extLst>
                <a:ext uri="{FF2B5EF4-FFF2-40B4-BE49-F238E27FC236}">
                  <a16:creationId xmlns:a16="http://schemas.microsoft.com/office/drawing/2014/main" id="{80AC539A-3963-174C-BDDC-E075CF404B8F}"/>
                </a:ext>
              </a:extLst>
            </p:cNvPr>
            <p:cNvSpPr/>
            <p:nvPr/>
          </p:nvSpPr>
          <p:spPr bwMode="auto">
            <a:xfrm>
              <a:off x="2105519" y="953454"/>
              <a:ext cx="1253765" cy="628779"/>
            </a:xfrm>
            <a:prstGeom prst="roundRect">
              <a:avLst>
                <a:gd name="adj" fmla="val 9978"/>
              </a:avLst>
            </a:prstGeom>
            <a:solidFill>
              <a:srgbClr val="F3F3F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41" name="TextBox 40">
              <a:extLst>
                <a:ext uri="{FF2B5EF4-FFF2-40B4-BE49-F238E27FC236}">
                  <a16:creationId xmlns:a16="http://schemas.microsoft.com/office/drawing/2014/main" id="{82E2FFB3-160C-AB49-8711-3F9057D97807}"/>
                </a:ext>
              </a:extLst>
            </p:cNvPr>
            <p:cNvSpPr txBox="1"/>
            <p:nvPr/>
          </p:nvSpPr>
          <p:spPr>
            <a:xfrm>
              <a:off x="2470227" y="965162"/>
              <a:ext cx="492443"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data</a:t>
              </a:r>
            </a:p>
          </p:txBody>
        </p:sp>
        <p:pic>
          <p:nvPicPr>
            <p:cNvPr id="51" name="Picture 50">
              <a:extLst>
                <a:ext uri="{FF2B5EF4-FFF2-40B4-BE49-F238E27FC236}">
                  <a16:creationId xmlns:a16="http://schemas.microsoft.com/office/drawing/2014/main" id="{B631EC0D-48A4-3241-BBAC-62F0DCD244A3}"/>
                </a:ext>
              </a:extLst>
            </p:cNvPr>
            <p:cNvPicPr>
              <a:picLocks noChangeAspect="1"/>
            </p:cNvPicPr>
            <p:nvPr/>
          </p:nvPicPr>
          <p:blipFill>
            <a:blip r:embed="rId4"/>
            <a:stretch>
              <a:fillRect/>
            </a:stretch>
          </p:blipFill>
          <p:spPr>
            <a:xfrm>
              <a:off x="2666409" y="1313048"/>
              <a:ext cx="131983" cy="118090"/>
            </a:xfrm>
            <a:prstGeom prst="rect">
              <a:avLst/>
            </a:prstGeom>
          </p:spPr>
        </p:pic>
      </p:grpSp>
      <p:grpSp>
        <p:nvGrpSpPr>
          <p:cNvPr id="18" name="Group 17">
            <a:extLst>
              <a:ext uri="{FF2B5EF4-FFF2-40B4-BE49-F238E27FC236}">
                <a16:creationId xmlns:a16="http://schemas.microsoft.com/office/drawing/2014/main" id="{0EAF5335-E446-DB41-9E76-ABE4828CFCBF}"/>
              </a:ext>
            </a:extLst>
          </p:cNvPr>
          <p:cNvGrpSpPr/>
          <p:nvPr/>
        </p:nvGrpSpPr>
        <p:grpSpPr>
          <a:xfrm>
            <a:off x="3097697" y="1095552"/>
            <a:ext cx="979435" cy="1128982"/>
            <a:chOff x="3190541" y="663213"/>
            <a:chExt cx="979435" cy="1128982"/>
          </a:xfrm>
        </p:grpSpPr>
        <p:sp>
          <p:nvSpPr>
            <p:cNvPr id="15" name="Arc 14">
              <a:extLst>
                <a:ext uri="{FF2B5EF4-FFF2-40B4-BE49-F238E27FC236}">
                  <a16:creationId xmlns:a16="http://schemas.microsoft.com/office/drawing/2014/main" id="{64EB743C-67E5-F24A-95FC-DBCFFA14DC53}"/>
                </a:ext>
              </a:extLst>
            </p:cNvPr>
            <p:cNvSpPr/>
            <p:nvPr/>
          </p:nvSpPr>
          <p:spPr bwMode="auto">
            <a:xfrm rot="18882516">
              <a:off x="3223059" y="877795"/>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6" name="TextBox 15">
              <a:extLst>
                <a:ext uri="{FF2B5EF4-FFF2-40B4-BE49-F238E27FC236}">
                  <a16:creationId xmlns:a16="http://schemas.microsoft.com/office/drawing/2014/main" id="{FB6E89A0-FD2A-2C4B-80E3-A31FA808A7C4}"/>
                </a:ext>
              </a:extLst>
            </p:cNvPr>
            <p:cNvSpPr txBox="1"/>
            <p:nvPr/>
          </p:nvSpPr>
          <p:spPr>
            <a:xfrm>
              <a:off x="3190541" y="663213"/>
              <a:ext cx="979435"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data encoding</a:t>
              </a:r>
            </a:p>
          </p:txBody>
        </p:sp>
      </p:grpSp>
      <p:grpSp>
        <p:nvGrpSpPr>
          <p:cNvPr id="17" name="Group 16">
            <a:extLst>
              <a:ext uri="{FF2B5EF4-FFF2-40B4-BE49-F238E27FC236}">
                <a16:creationId xmlns:a16="http://schemas.microsoft.com/office/drawing/2014/main" id="{FF323E19-FB18-3743-9411-3F4244C01251}"/>
              </a:ext>
            </a:extLst>
          </p:cNvPr>
          <p:cNvGrpSpPr/>
          <p:nvPr/>
        </p:nvGrpSpPr>
        <p:grpSpPr>
          <a:xfrm>
            <a:off x="4993876" y="1070529"/>
            <a:ext cx="971753" cy="1134302"/>
            <a:chOff x="5086720" y="638190"/>
            <a:chExt cx="971753" cy="1134302"/>
          </a:xfrm>
        </p:grpSpPr>
        <p:sp>
          <p:nvSpPr>
            <p:cNvPr id="60" name="Arc 59">
              <a:extLst>
                <a:ext uri="{FF2B5EF4-FFF2-40B4-BE49-F238E27FC236}">
                  <a16:creationId xmlns:a16="http://schemas.microsoft.com/office/drawing/2014/main" id="{65FFC3DA-8129-A549-87C4-8A2D16F3719B}"/>
                </a:ext>
              </a:extLst>
            </p:cNvPr>
            <p:cNvSpPr/>
            <p:nvPr/>
          </p:nvSpPr>
          <p:spPr bwMode="auto">
            <a:xfrm rot="18882516">
              <a:off x="5144073" y="858092"/>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62" name="TextBox 61">
              <a:extLst>
                <a:ext uri="{FF2B5EF4-FFF2-40B4-BE49-F238E27FC236}">
                  <a16:creationId xmlns:a16="http://schemas.microsoft.com/office/drawing/2014/main" id="{0F7B4FDC-E1DB-FA4F-B468-6CACC78404B8}"/>
                </a:ext>
              </a:extLst>
            </p:cNvPr>
            <p:cNvSpPr txBox="1"/>
            <p:nvPr/>
          </p:nvSpPr>
          <p:spPr>
            <a:xfrm>
              <a:off x="5086720" y="638190"/>
              <a:ext cx="968214"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measurement</a:t>
              </a:r>
            </a:p>
          </p:txBody>
        </p:sp>
      </p:grpSp>
      <p:grpSp>
        <p:nvGrpSpPr>
          <p:cNvPr id="19" name="Group 18">
            <a:extLst>
              <a:ext uri="{FF2B5EF4-FFF2-40B4-BE49-F238E27FC236}">
                <a16:creationId xmlns:a16="http://schemas.microsoft.com/office/drawing/2014/main" id="{6319EC64-40FA-FB4C-8E03-437F24C3A1BD}"/>
              </a:ext>
            </a:extLst>
          </p:cNvPr>
          <p:cNvGrpSpPr/>
          <p:nvPr/>
        </p:nvGrpSpPr>
        <p:grpSpPr>
          <a:xfrm>
            <a:off x="1521826" y="2301575"/>
            <a:ext cx="6106717" cy="2417463"/>
            <a:chOff x="1521826" y="2301575"/>
            <a:chExt cx="6106717" cy="2417463"/>
          </a:xfrm>
        </p:grpSpPr>
        <p:sp>
          <p:nvSpPr>
            <p:cNvPr id="66" name="Line">
              <a:extLst>
                <a:ext uri="{FF2B5EF4-FFF2-40B4-BE49-F238E27FC236}">
                  <a16:creationId xmlns:a16="http://schemas.microsoft.com/office/drawing/2014/main" id="{63638E00-86CE-0E4B-90B8-9741D973AD07}"/>
                </a:ext>
              </a:extLst>
            </p:cNvPr>
            <p:cNvSpPr/>
            <p:nvPr/>
          </p:nvSpPr>
          <p:spPr>
            <a:xfrm>
              <a:off x="1809343" y="399319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67" name="Line">
              <a:extLst>
                <a:ext uri="{FF2B5EF4-FFF2-40B4-BE49-F238E27FC236}">
                  <a16:creationId xmlns:a16="http://schemas.microsoft.com/office/drawing/2014/main" id="{07EBD136-5250-4A43-9E23-DCE7E5E5868D}"/>
                </a:ext>
              </a:extLst>
            </p:cNvPr>
            <p:cNvSpPr/>
            <p:nvPr/>
          </p:nvSpPr>
          <p:spPr>
            <a:xfrm flipV="1">
              <a:off x="1809342" y="2525755"/>
              <a:ext cx="4711731" cy="7315"/>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68" name=".…">
              <a:extLst>
                <a:ext uri="{FF2B5EF4-FFF2-40B4-BE49-F238E27FC236}">
                  <a16:creationId xmlns:a16="http://schemas.microsoft.com/office/drawing/2014/main" id="{416ACC08-5FC0-E642-98EA-09BEFBB1D357}"/>
                </a:ext>
              </a:extLst>
            </p:cNvPr>
            <p:cNvSpPr txBox="1"/>
            <p:nvPr/>
          </p:nvSpPr>
          <p:spPr>
            <a:xfrm>
              <a:off x="1568004" y="3586244"/>
              <a:ext cx="53561" cy="65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p:txBody>
        </p:sp>
        <p:sp>
          <p:nvSpPr>
            <p:cNvPr id="69" name="Line">
              <a:extLst>
                <a:ext uri="{FF2B5EF4-FFF2-40B4-BE49-F238E27FC236}">
                  <a16:creationId xmlns:a16="http://schemas.microsoft.com/office/drawing/2014/main" id="{3EBFCB2B-C05B-7B41-85F0-38B4AC28D445}"/>
                </a:ext>
              </a:extLst>
            </p:cNvPr>
            <p:cNvSpPr/>
            <p:nvPr/>
          </p:nvSpPr>
          <p:spPr>
            <a:xfrm>
              <a:off x="1809343" y="445756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70" name="Line">
              <a:extLst>
                <a:ext uri="{FF2B5EF4-FFF2-40B4-BE49-F238E27FC236}">
                  <a16:creationId xmlns:a16="http://schemas.microsoft.com/office/drawing/2014/main" id="{1E4668A3-B740-524E-A7A3-A3B48DB9EA79}"/>
                </a:ext>
              </a:extLst>
            </p:cNvPr>
            <p:cNvSpPr/>
            <p:nvPr/>
          </p:nvSpPr>
          <p:spPr>
            <a:xfrm>
              <a:off x="1809343" y="3530158"/>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84" name="Line">
              <a:extLst>
                <a:ext uri="{FF2B5EF4-FFF2-40B4-BE49-F238E27FC236}">
                  <a16:creationId xmlns:a16="http://schemas.microsoft.com/office/drawing/2014/main" id="{AB80504C-4F4E-2F45-82B9-EA926E41E0F0}"/>
                </a:ext>
              </a:extLst>
            </p:cNvPr>
            <p:cNvSpPr/>
            <p:nvPr/>
          </p:nvSpPr>
          <p:spPr>
            <a:xfrm>
              <a:off x="1809343" y="3031614"/>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3" name="Rectangle">
              <a:extLst>
                <a:ext uri="{FF2B5EF4-FFF2-40B4-BE49-F238E27FC236}">
                  <a16:creationId xmlns:a16="http://schemas.microsoft.com/office/drawing/2014/main" id="{8E6C1508-FABA-E446-8EA3-FB2B7A7B2BB4}"/>
                </a:ext>
              </a:extLst>
            </p:cNvPr>
            <p:cNvSpPr/>
            <p:nvPr/>
          </p:nvSpPr>
          <p:spPr>
            <a:xfrm>
              <a:off x="2110211" y="2301575"/>
              <a:ext cx="1114214" cy="2417463"/>
            </a:xfrm>
            <a:prstGeom prst="rect">
              <a:avLst/>
            </a:prstGeom>
            <a:solidFill>
              <a:srgbClr val="E0E0E0"/>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94" name="Equation">
                  <a:extLst>
                    <a:ext uri="{FF2B5EF4-FFF2-40B4-BE49-F238E27FC236}">
                      <a16:creationId xmlns:a16="http://schemas.microsoft.com/office/drawing/2014/main" id="{98133B82-462A-4D41-B766-BC3F1D5CD835}"/>
                    </a:ext>
                  </a:extLst>
                </p:cNvPr>
                <p:cNvSpPr txBox="1"/>
                <p:nvPr/>
              </p:nvSpPr>
              <p:spPr>
                <a:xfrm>
                  <a:off x="2373035" y="3367807"/>
                  <a:ext cx="591636" cy="323165"/>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GB" sz="21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ℇ</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r>
                          <a:rPr kumimoji="0" sz="2100" b="0" i="1" u="none" strike="noStrike" kern="0" cap="none" spc="0" normalizeH="0" baseline="0" noProof="0">
                            <a:ln>
                              <a:noFill/>
                            </a:ln>
                            <a:solidFill>
                              <a:srgbClr val="000000"/>
                            </a:solidFill>
                            <a:effectLst/>
                            <a:uLnTx/>
                            <a:uFillTx/>
                            <a:latin typeface="Cambria Math" panose="02040503050406030204" pitchFamily="18" charset="0"/>
                          </a:rPr>
                          <m:t>𝑥</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94" name="Equation">
                  <a:extLst>
                    <a:ext uri="{FF2B5EF4-FFF2-40B4-BE49-F238E27FC236}">
                      <a16:creationId xmlns:a16="http://schemas.microsoft.com/office/drawing/2014/main" id="{98133B82-462A-4D41-B766-BC3F1D5CD835}"/>
                    </a:ext>
                  </a:extLst>
                </p:cNvPr>
                <p:cNvSpPr txBox="1">
                  <a:spLocks noRot="1" noChangeAspect="1" noMove="1" noResize="1" noEditPoints="1" noAdjustHandles="1" noChangeArrowheads="1" noChangeShapeType="1" noTextEdit="1"/>
                </p:cNvSpPr>
                <p:nvPr/>
              </p:nvSpPr>
              <p:spPr>
                <a:xfrm>
                  <a:off x="2373035" y="3367807"/>
                  <a:ext cx="591636" cy="323165"/>
                </a:xfrm>
                <a:prstGeom prst="rect">
                  <a:avLst/>
                </a:prstGeom>
                <a:blipFill>
                  <a:blip r:embed="rId5"/>
                  <a:stretch>
                    <a:fillRect l="-8333" r="-14583" b="-37037"/>
                  </a:stretch>
                </a:blipFill>
                <a:ln w="12700">
                  <a:miter lim="400000"/>
                </a:ln>
              </p:spPr>
              <p:txBody>
                <a:bodyPr/>
                <a:lstStyle/>
                <a:p>
                  <a:r>
                    <a:rPr lang="en-CH">
                      <a:noFill/>
                    </a:rPr>
                    <a:t> </a:t>
                  </a:r>
                </a:p>
              </p:txBody>
            </p:sp>
          </mc:Fallback>
        </mc:AlternateContent>
        <p:sp>
          <p:nvSpPr>
            <p:cNvPr id="95" name="Rectangle">
              <a:extLst>
                <a:ext uri="{FF2B5EF4-FFF2-40B4-BE49-F238E27FC236}">
                  <a16:creationId xmlns:a16="http://schemas.microsoft.com/office/drawing/2014/main" id="{45460468-33C0-0841-83E0-EF763A03EE07}"/>
                </a:ext>
              </a:extLst>
            </p:cNvPr>
            <p:cNvSpPr/>
            <p:nvPr/>
          </p:nvSpPr>
          <p:spPr>
            <a:xfrm>
              <a:off x="3844922" y="2301575"/>
              <a:ext cx="1548025" cy="2417463"/>
            </a:xfrm>
            <a:prstGeom prst="rect">
              <a:avLst/>
            </a:prstGeom>
            <a:solidFill>
              <a:srgbClr val="4589FF">
                <a:lumMod val="20000"/>
                <a:lumOff val="80000"/>
              </a:srgbClr>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96" name="Equation">
                  <a:extLst>
                    <a:ext uri="{FF2B5EF4-FFF2-40B4-BE49-F238E27FC236}">
                      <a16:creationId xmlns:a16="http://schemas.microsoft.com/office/drawing/2014/main" id="{EB78D9DE-B366-E245-A49B-E4E926F3FC38}"/>
                    </a:ext>
                  </a:extLst>
                </p:cNvPr>
                <p:cNvSpPr txBox="1"/>
                <p:nvPr/>
              </p:nvSpPr>
              <p:spPr>
                <a:xfrm>
                  <a:off x="4318434" y="3379750"/>
                  <a:ext cx="577722" cy="292388"/>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US" sz="1900" b="0" i="1" u="none" strike="noStrike" kern="0" cap="none" spc="0" normalizeH="0" baseline="0" noProof="0" smtClean="0">
                            <a:ln>
                              <a:noFill/>
                            </a:ln>
                            <a:solidFill>
                              <a:srgbClr val="000000"/>
                            </a:solidFill>
                            <a:effectLst/>
                            <a:uLnTx/>
                            <a:uFillTx/>
                            <a:latin typeface="Cambria Math" panose="02040503050406030204" pitchFamily="18" charset="0"/>
                          </a:rPr>
                          <m:t>𝑈</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𝜃</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96" name="Equation">
                  <a:extLst>
                    <a:ext uri="{FF2B5EF4-FFF2-40B4-BE49-F238E27FC236}">
                      <a16:creationId xmlns:a16="http://schemas.microsoft.com/office/drawing/2014/main" id="{EB78D9DE-B366-E245-A49B-E4E926F3FC38}"/>
                    </a:ext>
                  </a:extLst>
                </p:cNvPr>
                <p:cNvSpPr txBox="1">
                  <a:spLocks noRot="1" noChangeAspect="1" noMove="1" noResize="1" noEditPoints="1" noAdjustHandles="1" noChangeArrowheads="1" noChangeShapeType="1" noTextEdit="1"/>
                </p:cNvSpPr>
                <p:nvPr/>
              </p:nvSpPr>
              <p:spPr>
                <a:xfrm>
                  <a:off x="4318434" y="3379750"/>
                  <a:ext cx="577722" cy="292388"/>
                </a:xfrm>
                <a:prstGeom prst="rect">
                  <a:avLst/>
                </a:prstGeom>
                <a:blipFill>
                  <a:blip r:embed="rId6"/>
                  <a:stretch>
                    <a:fillRect l="-8511" r="-12766" b="-33333"/>
                  </a:stretch>
                </a:blipFill>
                <a:ln w="12700">
                  <a:miter lim="400000"/>
                </a:ln>
              </p:spPr>
              <p:txBody>
                <a:bodyPr/>
                <a:lstStyle/>
                <a:p>
                  <a:r>
                    <a:rPr lang="en-CH">
                      <a:noFill/>
                    </a:rPr>
                    <a:t> </a:t>
                  </a:r>
                </a:p>
              </p:txBody>
            </p:sp>
          </mc:Fallback>
        </mc:AlternateContent>
        <p:sp>
          <p:nvSpPr>
            <p:cNvPr id="97" name="Line">
              <a:extLst>
                <a:ext uri="{FF2B5EF4-FFF2-40B4-BE49-F238E27FC236}">
                  <a16:creationId xmlns:a16="http://schemas.microsoft.com/office/drawing/2014/main" id="{C076657E-5662-5947-89FB-0BA828697EFC}"/>
                </a:ext>
              </a:extLst>
            </p:cNvPr>
            <p:cNvSpPr/>
            <p:nvPr/>
          </p:nvSpPr>
          <p:spPr>
            <a:xfrm>
              <a:off x="6572863" y="249089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8" name="Line">
              <a:extLst>
                <a:ext uri="{FF2B5EF4-FFF2-40B4-BE49-F238E27FC236}">
                  <a16:creationId xmlns:a16="http://schemas.microsoft.com/office/drawing/2014/main" id="{9A6B02C9-E5B0-E442-9044-D10A7610CD41}"/>
                </a:ext>
              </a:extLst>
            </p:cNvPr>
            <p:cNvSpPr/>
            <p:nvPr/>
          </p:nvSpPr>
          <p:spPr>
            <a:xfrm>
              <a:off x="6572863" y="2533070"/>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9" name="Line">
              <a:extLst>
                <a:ext uri="{FF2B5EF4-FFF2-40B4-BE49-F238E27FC236}">
                  <a16:creationId xmlns:a16="http://schemas.microsoft.com/office/drawing/2014/main" id="{A1038BE3-647E-614F-AD79-48D9E8923368}"/>
                </a:ext>
              </a:extLst>
            </p:cNvPr>
            <p:cNvSpPr/>
            <p:nvPr/>
          </p:nvSpPr>
          <p:spPr>
            <a:xfrm>
              <a:off x="6572863" y="301052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0" name="Line">
              <a:extLst>
                <a:ext uri="{FF2B5EF4-FFF2-40B4-BE49-F238E27FC236}">
                  <a16:creationId xmlns:a16="http://schemas.microsoft.com/office/drawing/2014/main" id="{958E9F11-A5E9-5A42-BBFB-A99FEC6A1279}"/>
                </a:ext>
              </a:extLst>
            </p:cNvPr>
            <p:cNvSpPr/>
            <p:nvPr/>
          </p:nvSpPr>
          <p:spPr>
            <a:xfrm>
              <a:off x="6572863" y="3052701"/>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1" name="Line">
              <a:extLst>
                <a:ext uri="{FF2B5EF4-FFF2-40B4-BE49-F238E27FC236}">
                  <a16:creationId xmlns:a16="http://schemas.microsoft.com/office/drawing/2014/main" id="{33C3B0EF-AC74-514B-A7C1-F4DB7266080B}"/>
                </a:ext>
              </a:extLst>
            </p:cNvPr>
            <p:cNvSpPr/>
            <p:nvPr/>
          </p:nvSpPr>
          <p:spPr>
            <a:xfrm>
              <a:off x="6572863" y="3507305"/>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2" name="Line">
              <a:extLst>
                <a:ext uri="{FF2B5EF4-FFF2-40B4-BE49-F238E27FC236}">
                  <a16:creationId xmlns:a16="http://schemas.microsoft.com/office/drawing/2014/main" id="{BCE00150-BF2D-7B4B-B74A-67C803F073AA}"/>
                </a:ext>
              </a:extLst>
            </p:cNvPr>
            <p:cNvSpPr/>
            <p:nvPr/>
          </p:nvSpPr>
          <p:spPr>
            <a:xfrm>
              <a:off x="6572863" y="354947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3" name="Line">
              <a:extLst>
                <a:ext uri="{FF2B5EF4-FFF2-40B4-BE49-F238E27FC236}">
                  <a16:creationId xmlns:a16="http://schemas.microsoft.com/office/drawing/2014/main" id="{CCA36454-F2FD-5747-AF97-8BDD3C659BC1}"/>
                </a:ext>
              </a:extLst>
            </p:cNvPr>
            <p:cNvSpPr/>
            <p:nvPr/>
          </p:nvSpPr>
          <p:spPr>
            <a:xfrm>
              <a:off x="6572863" y="396190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4" name="Line">
              <a:extLst>
                <a:ext uri="{FF2B5EF4-FFF2-40B4-BE49-F238E27FC236}">
                  <a16:creationId xmlns:a16="http://schemas.microsoft.com/office/drawing/2014/main" id="{F39F7A9E-9E90-CB4A-A670-4CC8EEDE0386}"/>
                </a:ext>
              </a:extLst>
            </p:cNvPr>
            <p:cNvSpPr/>
            <p:nvPr/>
          </p:nvSpPr>
          <p:spPr>
            <a:xfrm>
              <a:off x="6572863" y="4004082"/>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9" name="Line">
              <a:extLst>
                <a:ext uri="{FF2B5EF4-FFF2-40B4-BE49-F238E27FC236}">
                  <a16:creationId xmlns:a16="http://schemas.microsoft.com/office/drawing/2014/main" id="{17F0FC6A-0019-2A40-84EF-39479DBE441B}"/>
                </a:ext>
              </a:extLst>
            </p:cNvPr>
            <p:cNvSpPr/>
            <p:nvPr/>
          </p:nvSpPr>
          <p:spPr>
            <a:xfrm>
              <a:off x="6572863" y="4457566"/>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10" name="Line">
              <a:extLst>
                <a:ext uri="{FF2B5EF4-FFF2-40B4-BE49-F238E27FC236}">
                  <a16:creationId xmlns:a16="http://schemas.microsoft.com/office/drawing/2014/main" id="{8470AF0A-98BF-BC42-9DD2-2AF1A937D63F}"/>
                </a:ext>
              </a:extLst>
            </p:cNvPr>
            <p:cNvSpPr/>
            <p:nvPr/>
          </p:nvSpPr>
          <p:spPr>
            <a:xfrm>
              <a:off x="6572863" y="4499740"/>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111" name="Equation">
                  <a:extLst>
                    <a:ext uri="{FF2B5EF4-FFF2-40B4-BE49-F238E27FC236}">
                      <a16:creationId xmlns:a16="http://schemas.microsoft.com/office/drawing/2014/main" id="{D74C19CC-1698-A547-9205-9BC9BDB40B68}"/>
                    </a:ext>
                  </a:extLst>
                </p:cNvPr>
                <p:cNvSpPr txBox="1"/>
                <p:nvPr/>
              </p:nvSpPr>
              <p:spPr>
                <a:xfrm>
                  <a:off x="1521826" y="4270412"/>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111" name="Equation">
                  <a:extLst>
                    <a:ext uri="{FF2B5EF4-FFF2-40B4-BE49-F238E27FC236}">
                      <a16:creationId xmlns:a16="http://schemas.microsoft.com/office/drawing/2014/main" id="{D74C19CC-1698-A547-9205-9BC9BDB40B68}"/>
                    </a:ext>
                  </a:extLst>
                </p:cNvPr>
                <p:cNvSpPr txBox="1">
                  <a:spLocks noRot="1" noChangeAspect="1" noMove="1" noResize="1" noEditPoints="1" noAdjustHandles="1" noChangeArrowheads="1" noChangeShapeType="1" noTextEdit="1"/>
                </p:cNvSpPr>
                <p:nvPr/>
              </p:nvSpPr>
              <p:spPr>
                <a:xfrm>
                  <a:off x="1521826" y="4270412"/>
                  <a:ext cx="300868" cy="247232"/>
                </a:xfrm>
                <a:prstGeom prst="rect">
                  <a:avLst/>
                </a:prstGeom>
                <a:blipFill>
                  <a:blip r:embed="rId7"/>
                  <a:stretch>
                    <a:fillRect l="-45833" r="-50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992DE674-55E2-BC41-83D4-7FB19D4380EB}"/>
                    </a:ext>
                  </a:extLst>
                </p:cNvPr>
                <p:cNvSpPr txBox="1"/>
                <p:nvPr/>
              </p:nvSpPr>
              <p:spPr>
                <a:xfrm>
                  <a:off x="1521826" y="3344985"/>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112" name="Equation">
                  <a:extLst>
                    <a:ext uri="{FF2B5EF4-FFF2-40B4-BE49-F238E27FC236}">
                      <a16:creationId xmlns:a16="http://schemas.microsoft.com/office/drawing/2014/main" id="{992DE674-55E2-BC41-83D4-7FB19D4380EB}"/>
                    </a:ext>
                  </a:extLst>
                </p:cNvPr>
                <p:cNvSpPr txBox="1">
                  <a:spLocks noRot="1" noChangeAspect="1" noMove="1" noResize="1" noEditPoints="1" noAdjustHandles="1" noChangeArrowheads="1" noChangeShapeType="1" noTextEdit="1"/>
                </p:cNvSpPr>
                <p:nvPr/>
              </p:nvSpPr>
              <p:spPr>
                <a:xfrm>
                  <a:off x="1521826" y="3344985"/>
                  <a:ext cx="300868" cy="247232"/>
                </a:xfrm>
                <a:prstGeom prst="rect">
                  <a:avLst/>
                </a:prstGeom>
                <a:blipFill>
                  <a:blip r:embed="rId7"/>
                  <a:stretch>
                    <a:fillRect l="-45833" r="-50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93743495-872D-6646-ACEA-B0E77EDF0D04}"/>
                    </a:ext>
                  </a:extLst>
                </p:cNvPr>
                <p:cNvSpPr txBox="1"/>
                <p:nvPr/>
              </p:nvSpPr>
              <p:spPr>
                <a:xfrm>
                  <a:off x="1521826" y="2854229"/>
                  <a:ext cx="300868" cy="247231"/>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113" name="Equation">
                  <a:extLst>
                    <a:ext uri="{FF2B5EF4-FFF2-40B4-BE49-F238E27FC236}">
                      <a16:creationId xmlns:a16="http://schemas.microsoft.com/office/drawing/2014/main" id="{93743495-872D-6646-ACEA-B0E77EDF0D04}"/>
                    </a:ext>
                  </a:extLst>
                </p:cNvPr>
                <p:cNvSpPr txBox="1">
                  <a:spLocks noRot="1" noChangeAspect="1" noMove="1" noResize="1" noEditPoints="1" noAdjustHandles="1" noChangeArrowheads="1" noChangeShapeType="1" noTextEdit="1"/>
                </p:cNvSpPr>
                <p:nvPr/>
              </p:nvSpPr>
              <p:spPr>
                <a:xfrm>
                  <a:off x="1521826" y="2854229"/>
                  <a:ext cx="300868" cy="247231"/>
                </a:xfrm>
                <a:prstGeom prst="rect">
                  <a:avLst/>
                </a:prstGeom>
                <a:blipFill>
                  <a:blip r:embed="rId8"/>
                  <a:stretch>
                    <a:fillRect l="-45833" r="-50000" b="-6666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4" name="Equation">
                  <a:extLst>
                    <a:ext uri="{FF2B5EF4-FFF2-40B4-BE49-F238E27FC236}">
                      <a16:creationId xmlns:a16="http://schemas.microsoft.com/office/drawing/2014/main" id="{BD6A7548-EA9E-8542-BA67-BCD24D6C8022}"/>
                    </a:ext>
                  </a:extLst>
                </p:cNvPr>
                <p:cNvSpPr txBox="1"/>
                <p:nvPr/>
              </p:nvSpPr>
              <p:spPr>
                <a:xfrm>
                  <a:off x="1521826" y="2349450"/>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114" name="Equation">
                  <a:extLst>
                    <a:ext uri="{FF2B5EF4-FFF2-40B4-BE49-F238E27FC236}">
                      <a16:creationId xmlns:a16="http://schemas.microsoft.com/office/drawing/2014/main" id="{BD6A7548-EA9E-8542-BA67-BCD24D6C8022}"/>
                    </a:ext>
                  </a:extLst>
                </p:cNvPr>
                <p:cNvSpPr txBox="1">
                  <a:spLocks noRot="1" noChangeAspect="1" noMove="1" noResize="1" noEditPoints="1" noAdjustHandles="1" noChangeArrowheads="1" noChangeShapeType="1" noTextEdit="1"/>
                </p:cNvSpPr>
                <p:nvPr/>
              </p:nvSpPr>
              <p:spPr>
                <a:xfrm>
                  <a:off x="1521826" y="2349450"/>
                  <a:ext cx="300868" cy="247232"/>
                </a:xfrm>
                <a:prstGeom prst="rect">
                  <a:avLst/>
                </a:prstGeom>
                <a:blipFill>
                  <a:blip r:embed="rId9"/>
                  <a:stretch>
                    <a:fillRect l="-45833" r="-50000" b="-66667"/>
                  </a:stretch>
                </a:blipFill>
                <a:ln w="12700">
                  <a:miter lim="400000"/>
                </a:ln>
              </p:spPr>
              <p:txBody>
                <a:bodyPr/>
                <a:lstStyle/>
                <a:p>
                  <a:r>
                    <a:rPr lang="en-CH">
                      <a:noFill/>
                    </a:rPr>
                    <a:t> </a:t>
                  </a:r>
                </a:p>
              </p:txBody>
            </p:sp>
          </mc:Fallback>
        </mc:AlternateContent>
        <p:grpSp>
          <p:nvGrpSpPr>
            <p:cNvPr id="115" name="Group">
              <a:extLst>
                <a:ext uri="{FF2B5EF4-FFF2-40B4-BE49-F238E27FC236}">
                  <a16:creationId xmlns:a16="http://schemas.microsoft.com/office/drawing/2014/main" id="{B64CFAF3-3D5C-4D4F-A8D1-876E32FB1D9D}"/>
                </a:ext>
              </a:extLst>
            </p:cNvPr>
            <p:cNvGrpSpPr/>
            <p:nvPr/>
          </p:nvGrpSpPr>
          <p:grpSpPr>
            <a:xfrm>
              <a:off x="6243979" y="4328417"/>
              <a:ext cx="468869" cy="330020"/>
              <a:chOff x="0" y="0"/>
              <a:chExt cx="468867" cy="330019"/>
            </a:xfrm>
          </p:grpSpPr>
          <p:sp>
            <p:nvSpPr>
              <p:cNvPr id="139" name="Rectangle">
                <a:extLst>
                  <a:ext uri="{FF2B5EF4-FFF2-40B4-BE49-F238E27FC236}">
                    <a16:creationId xmlns:a16="http://schemas.microsoft.com/office/drawing/2014/main" id="{4EFFB494-AF97-1C4A-AEB2-88ABF473FBE4}"/>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40" name="Connection Line">
                <a:extLst>
                  <a:ext uri="{FF2B5EF4-FFF2-40B4-BE49-F238E27FC236}">
                    <a16:creationId xmlns:a16="http://schemas.microsoft.com/office/drawing/2014/main" id="{B6CB1A13-39B3-DB4C-8B64-5A37890537D7}"/>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41" name="Line">
                <a:extLst>
                  <a:ext uri="{FF2B5EF4-FFF2-40B4-BE49-F238E27FC236}">
                    <a16:creationId xmlns:a16="http://schemas.microsoft.com/office/drawing/2014/main" id="{022DE99F-89E9-C94B-B254-A3522FF093FA}"/>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6" name="Group">
              <a:extLst>
                <a:ext uri="{FF2B5EF4-FFF2-40B4-BE49-F238E27FC236}">
                  <a16:creationId xmlns:a16="http://schemas.microsoft.com/office/drawing/2014/main" id="{C332A687-CD88-6940-A811-3238C07B90DD}"/>
                </a:ext>
              </a:extLst>
            </p:cNvPr>
            <p:cNvGrpSpPr/>
            <p:nvPr/>
          </p:nvGrpSpPr>
          <p:grpSpPr>
            <a:xfrm>
              <a:off x="6243979" y="3864046"/>
              <a:ext cx="468869" cy="330021"/>
              <a:chOff x="0" y="0"/>
              <a:chExt cx="468867" cy="330019"/>
            </a:xfrm>
          </p:grpSpPr>
          <p:sp>
            <p:nvSpPr>
              <p:cNvPr id="136" name="Rectangle">
                <a:extLst>
                  <a:ext uri="{FF2B5EF4-FFF2-40B4-BE49-F238E27FC236}">
                    <a16:creationId xmlns:a16="http://schemas.microsoft.com/office/drawing/2014/main" id="{46192183-D8D1-1344-A6F7-47B8FEEB3144}"/>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7" name="Connection Line">
                <a:extLst>
                  <a:ext uri="{FF2B5EF4-FFF2-40B4-BE49-F238E27FC236}">
                    <a16:creationId xmlns:a16="http://schemas.microsoft.com/office/drawing/2014/main" id="{5D4B30DD-F626-2C4A-9C03-7AB6A6F3EE72}"/>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8" name="Line">
                <a:extLst>
                  <a:ext uri="{FF2B5EF4-FFF2-40B4-BE49-F238E27FC236}">
                    <a16:creationId xmlns:a16="http://schemas.microsoft.com/office/drawing/2014/main" id="{D92A9049-3BA6-8542-A0F5-E273BDE34B33}"/>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7" name="Group">
              <a:extLst>
                <a:ext uri="{FF2B5EF4-FFF2-40B4-BE49-F238E27FC236}">
                  <a16:creationId xmlns:a16="http://schemas.microsoft.com/office/drawing/2014/main" id="{DDC83418-47BB-A248-8CBB-28B4093E6929}"/>
                </a:ext>
              </a:extLst>
            </p:cNvPr>
            <p:cNvGrpSpPr/>
            <p:nvPr/>
          </p:nvGrpSpPr>
          <p:grpSpPr>
            <a:xfrm>
              <a:off x="6243979" y="3403281"/>
              <a:ext cx="468869" cy="330020"/>
              <a:chOff x="0" y="0"/>
              <a:chExt cx="468867" cy="330019"/>
            </a:xfrm>
          </p:grpSpPr>
          <p:sp>
            <p:nvSpPr>
              <p:cNvPr id="131" name="Rectangle">
                <a:extLst>
                  <a:ext uri="{FF2B5EF4-FFF2-40B4-BE49-F238E27FC236}">
                    <a16:creationId xmlns:a16="http://schemas.microsoft.com/office/drawing/2014/main" id="{5F4E567C-3DDE-6E44-A804-832BBD6CD9F5}"/>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2" name="Connection Line">
                <a:extLst>
                  <a:ext uri="{FF2B5EF4-FFF2-40B4-BE49-F238E27FC236}">
                    <a16:creationId xmlns:a16="http://schemas.microsoft.com/office/drawing/2014/main" id="{C91A39B9-77FF-8A48-AD93-EBE150BE9C15}"/>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3" name="Line">
                <a:extLst>
                  <a:ext uri="{FF2B5EF4-FFF2-40B4-BE49-F238E27FC236}">
                    <a16:creationId xmlns:a16="http://schemas.microsoft.com/office/drawing/2014/main" id="{D849EDF3-5408-9C43-9EEC-AEB5D4D5BD8A}"/>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8" name="Group">
              <a:extLst>
                <a:ext uri="{FF2B5EF4-FFF2-40B4-BE49-F238E27FC236}">
                  <a16:creationId xmlns:a16="http://schemas.microsoft.com/office/drawing/2014/main" id="{7AD78463-D40C-E741-8E5A-9D04F998082F}"/>
                </a:ext>
              </a:extLst>
            </p:cNvPr>
            <p:cNvGrpSpPr/>
            <p:nvPr/>
          </p:nvGrpSpPr>
          <p:grpSpPr>
            <a:xfrm>
              <a:off x="6243979" y="2881378"/>
              <a:ext cx="468869" cy="330020"/>
              <a:chOff x="0" y="0"/>
              <a:chExt cx="468867" cy="330019"/>
            </a:xfrm>
          </p:grpSpPr>
          <p:sp>
            <p:nvSpPr>
              <p:cNvPr id="128" name="Rectangle">
                <a:extLst>
                  <a:ext uri="{FF2B5EF4-FFF2-40B4-BE49-F238E27FC236}">
                    <a16:creationId xmlns:a16="http://schemas.microsoft.com/office/drawing/2014/main" id="{C39D5319-7437-4545-B3F5-817158D7BA9A}"/>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9" name="Connection Line">
                <a:extLst>
                  <a:ext uri="{FF2B5EF4-FFF2-40B4-BE49-F238E27FC236}">
                    <a16:creationId xmlns:a16="http://schemas.microsoft.com/office/drawing/2014/main" id="{B15CB6C6-4CAF-5342-B066-EF87C8331CB6}"/>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0" name="Line">
                <a:extLst>
                  <a:ext uri="{FF2B5EF4-FFF2-40B4-BE49-F238E27FC236}">
                    <a16:creationId xmlns:a16="http://schemas.microsoft.com/office/drawing/2014/main" id="{DC9B3254-5449-1743-8B38-B16D5670995B}"/>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9" name="Group">
              <a:extLst>
                <a:ext uri="{FF2B5EF4-FFF2-40B4-BE49-F238E27FC236}">
                  <a16:creationId xmlns:a16="http://schemas.microsoft.com/office/drawing/2014/main" id="{90EEFC20-E9C7-3D44-85D3-401DEC8448DB}"/>
                </a:ext>
              </a:extLst>
            </p:cNvPr>
            <p:cNvGrpSpPr/>
            <p:nvPr/>
          </p:nvGrpSpPr>
          <p:grpSpPr>
            <a:xfrm>
              <a:off x="6243979" y="2356006"/>
              <a:ext cx="468869" cy="330020"/>
              <a:chOff x="0" y="0"/>
              <a:chExt cx="468867" cy="330019"/>
            </a:xfrm>
          </p:grpSpPr>
          <p:sp>
            <p:nvSpPr>
              <p:cNvPr id="125" name="Rectangle">
                <a:extLst>
                  <a:ext uri="{FF2B5EF4-FFF2-40B4-BE49-F238E27FC236}">
                    <a16:creationId xmlns:a16="http://schemas.microsoft.com/office/drawing/2014/main" id="{A488EDFB-421E-E942-8DEB-364C3F756A70}"/>
                  </a:ext>
                </a:extLst>
              </p:cNvPr>
              <p:cNvSpPr/>
              <p:nvPr/>
            </p:nvSpPr>
            <p:spPr>
              <a:xfrm>
                <a:off x="0" y="0"/>
                <a:ext cx="468868" cy="330020"/>
              </a:xfrm>
              <a:prstGeom prst="rect">
                <a:avLst/>
              </a:prstGeom>
              <a:solidFill>
                <a:srgbClr val="408BFC"/>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dirty="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6" name="Connection Line">
                <a:extLst>
                  <a:ext uri="{FF2B5EF4-FFF2-40B4-BE49-F238E27FC236}">
                    <a16:creationId xmlns:a16="http://schemas.microsoft.com/office/drawing/2014/main" id="{7809A92C-B204-8040-B4E0-9322437A9A00}"/>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27" name="Line">
                <a:extLst>
                  <a:ext uri="{FF2B5EF4-FFF2-40B4-BE49-F238E27FC236}">
                    <a16:creationId xmlns:a16="http://schemas.microsoft.com/office/drawing/2014/main" id="{BDFE200E-7F66-E44A-A9CA-17535883D05F}"/>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mc:AlternateContent xmlns:mc="http://schemas.openxmlformats.org/markup-compatibility/2006" xmlns:a14="http://schemas.microsoft.com/office/drawing/2010/main">
          <mc:Choice Requires="a14">
            <p:sp>
              <p:nvSpPr>
                <p:cNvPr id="120" name="Equation">
                  <a:extLst>
                    <a:ext uri="{FF2B5EF4-FFF2-40B4-BE49-F238E27FC236}">
                      <a16:creationId xmlns:a16="http://schemas.microsoft.com/office/drawing/2014/main" id="{A71B910A-2293-864E-A296-809A56102A55}"/>
                    </a:ext>
                  </a:extLst>
                </p:cNvPr>
                <p:cNvSpPr txBox="1"/>
                <p:nvPr/>
              </p:nvSpPr>
              <p:spPr>
                <a:xfrm>
                  <a:off x="7017097" y="3773806"/>
                  <a:ext cx="39015" cy="216713"/>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400" b="0" i="0" u="none" strike="noStrike" kern="0" cap="none" spc="0" normalizeH="0" baseline="0" noProof="0">
                    <a:ln>
                      <a:noFill/>
                    </a:ln>
                    <a:solidFill>
                      <a:srgbClr val="000000"/>
                    </a:solidFill>
                    <a:effectLst/>
                    <a:uLnTx/>
                    <a:uFillTx/>
                  </a:endParaRPr>
                </a:p>
              </p:txBody>
            </p:sp>
          </mc:Choice>
          <mc:Fallback xmlns="">
            <p:sp>
              <p:nvSpPr>
                <p:cNvPr id="120" name="Equation">
                  <a:extLst>
                    <a:ext uri="{FF2B5EF4-FFF2-40B4-BE49-F238E27FC236}">
                      <a16:creationId xmlns:a16="http://schemas.microsoft.com/office/drawing/2014/main" id="{A71B910A-2293-864E-A296-809A56102A55}"/>
                    </a:ext>
                  </a:extLst>
                </p:cNvPr>
                <p:cNvSpPr txBox="1">
                  <a:spLocks noRot="1" noChangeAspect="1" noMove="1" noResize="1" noEditPoints="1" noAdjustHandles="1" noChangeArrowheads="1" noChangeShapeType="1" noTextEdit="1"/>
                </p:cNvSpPr>
                <p:nvPr/>
              </p:nvSpPr>
              <p:spPr>
                <a:xfrm>
                  <a:off x="7017097" y="3773806"/>
                  <a:ext cx="39015" cy="216713"/>
                </a:xfrm>
                <a:prstGeom prst="rect">
                  <a:avLst/>
                </a:prstGeom>
                <a:blipFill>
                  <a:blip r:embed="rId10"/>
                  <a:stretch>
                    <a:fillRect l="-200000" r="-300000" b="-72222"/>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1" name="Equation">
                  <a:extLst>
                    <a:ext uri="{FF2B5EF4-FFF2-40B4-BE49-F238E27FC236}">
                      <a16:creationId xmlns:a16="http://schemas.microsoft.com/office/drawing/2014/main" id="{A27C3711-8F43-E544-91A8-BB4D1203FF78}"/>
                    </a:ext>
                  </a:extLst>
                </p:cNvPr>
                <p:cNvSpPr txBox="1"/>
                <p:nvPr/>
              </p:nvSpPr>
              <p:spPr>
                <a:xfrm>
                  <a:off x="6991308" y="2326590"/>
                  <a:ext cx="153544"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1</m:t>
                            </m:r>
                          </m:sub>
                        </m:sSub>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121" name="Equation">
                  <a:extLst>
                    <a:ext uri="{FF2B5EF4-FFF2-40B4-BE49-F238E27FC236}">
                      <a16:creationId xmlns:a16="http://schemas.microsoft.com/office/drawing/2014/main" id="{A27C3711-8F43-E544-91A8-BB4D1203FF78}"/>
                    </a:ext>
                  </a:extLst>
                </p:cNvPr>
                <p:cNvSpPr txBox="1">
                  <a:spLocks noRot="1" noChangeAspect="1" noMove="1" noResize="1" noEditPoints="1" noAdjustHandles="1" noChangeArrowheads="1" noChangeShapeType="1" noTextEdit="1"/>
                </p:cNvSpPr>
                <p:nvPr/>
              </p:nvSpPr>
              <p:spPr>
                <a:xfrm>
                  <a:off x="6991308" y="2326590"/>
                  <a:ext cx="153544" cy="163774"/>
                </a:xfrm>
                <a:prstGeom prst="rect">
                  <a:avLst/>
                </a:prstGeom>
                <a:blipFill>
                  <a:blip r:embed="rId11"/>
                  <a:stretch>
                    <a:fillRect l="-38462" r="-69231"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2" name="Equation">
                  <a:extLst>
                    <a:ext uri="{FF2B5EF4-FFF2-40B4-BE49-F238E27FC236}">
                      <a16:creationId xmlns:a16="http://schemas.microsoft.com/office/drawing/2014/main" id="{B11825A5-704C-8A45-98CF-53CB50D198F4}"/>
                    </a:ext>
                  </a:extLst>
                </p:cNvPr>
                <p:cNvSpPr txBox="1"/>
                <p:nvPr/>
              </p:nvSpPr>
              <p:spPr>
                <a:xfrm>
                  <a:off x="6991308" y="2834590"/>
                  <a:ext cx="171817"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2</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2" name="Equation">
                  <a:extLst>
                    <a:ext uri="{FF2B5EF4-FFF2-40B4-BE49-F238E27FC236}">
                      <a16:creationId xmlns:a16="http://schemas.microsoft.com/office/drawing/2014/main" id="{B11825A5-704C-8A45-98CF-53CB50D198F4}"/>
                    </a:ext>
                  </a:extLst>
                </p:cNvPr>
                <p:cNvSpPr txBox="1">
                  <a:spLocks noRot="1" noChangeAspect="1" noMove="1" noResize="1" noEditPoints="1" noAdjustHandles="1" noChangeArrowheads="1" noChangeShapeType="1" noTextEdit="1"/>
                </p:cNvSpPr>
                <p:nvPr/>
              </p:nvSpPr>
              <p:spPr>
                <a:xfrm>
                  <a:off x="6991308" y="2834590"/>
                  <a:ext cx="171817" cy="163774"/>
                </a:xfrm>
                <a:prstGeom prst="rect">
                  <a:avLst/>
                </a:prstGeom>
                <a:blipFill>
                  <a:blip r:embed="rId12"/>
                  <a:stretch>
                    <a:fillRect l="-35714" r="-57143"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3" name="Equation">
                  <a:extLst>
                    <a:ext uri="{FF2B5EF4-FFF2-40B4-BE49-F238E27FC236}">
                      <a16:creationId xmlns:a16="http://schemas.microsoft.com/office/drawing/2014/main" id="{B44839AA-7504-D544-855B-2357FD17572E}"/>
                    </a:ext>
                  </a:extLst>
                </p:cNvPr>
                <p:cNvSpPr txBox="1"/>
                <p:nvPr/>
              </p:nvSpPr>
              <p:spPr>
                <a:xfrm>
                  <a:off x="6991308" y="3342590"/>
                  <a:ext cx="159883" cy="16617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3</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3" name="Equation">
                  <a:extLst>
                    <a:ext uri="{FF2B5EF4-FFF2-40B4-BE49-F238E27FC236}">
                      <a16:creationId xmlns:a16="http://schemas.microsoft.com/office/drawing/2014/main" id="{B44839AA-7504-D544-855B-2357FD17572E}"/>
                    </a:ext>
                  </a:extLst>
                </p:cNvPr>
                <p:cNvSpPr txBox="1">
                  <a:spLocks noRot="1" noChangeAspect="1" noMove="1" noResize="1" noEditPoints="1" noAdjustHandles="1" noChangeArrowheads="1" noChangeShapeType="1" noTextEdit="1"/>
                </p:cNvSpPr>
                <p:nvPr/>
              </p:nvSpPr>
              <p:spPr>
                <a:xfrm>
                  <a:off x="6991308" y="3342590"/>
                  <a:ext cx="159883" cy="166172"/>
                </a:xfrm>
                <a:prstGeom prst="rect">
                  <a:avLst/>
                </a:prstGeom>
                <a:blipFill>
                  <a:blip r:embed="rId13"/>
                  <a:stretch>
                    <a:fillRect l="-35714" r="-57143"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4" name="Equation">
                  <a:extLst>
                    <a:ext uri="{FF2B5EF4-FFF2-40B4-BE49-F238E27FC236}">
                      <a16:creationId xmlns:a16="http://schemas.microsoft.com/office/drawing/2014/main" id="{73A96255-E18A-544A-A161-2C0FF1A52E3D}"/>
                    </a:ext>
                  </a:extLst>
                </p:cNvPr>
                <p:cNvSpPr txBox="1"/>
                <p:nvPr/>
              </p:nvSpPr>
              <p:spPr>
                <a:xfrm>
                  <a:off x="6991308" y="4282390"/>
                  <a:ext cx="173668" cy="165316"/>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𝑛</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4" name="Equation">
                  <a:extLst>
                    <a:ext uri="{FF2B5EF4-FFF2-40B4-BE49-F238E27FC236}">
                      <a16:creationId xmlns:a16="http://schemas.microsoft.com/office/drawing/2014/main" id="{73A96255-E18A-544A-A161-2C0FF1A52E3D}"/>
                    </a:ext>
                  </a:extLst>
                </p:cNvPr>
                <p:cNvSpPr txBox="1">
                  <a:spLocks noRot="1" noChangeAspect="1" noMove="1" noResize="1" noEditPoints="1" noAdjustHandles="1" noChangeArrowheads="1" noChangeShapeType="1" noTextEdit="1"/>
                </p:cNvSpPr>
                <p:nvPr/>
              </p:nvSpPr>
              <p:spPr>
                <a:xfrm>
                  <a:off x="6991308" y="4282390"/>
                  <a:ext cx="173668" cy="165316"/>
                </a:xfrm>
                <a:prstGeom prst="rect">
                  <a:avLst/>
                </a:prstGeom>
                <a:blipFill>
                  <a:blip r:embed="rId14"/>
                  <a:stretch>
                    <a:fillRect l="-35714" r="-57143" b="-80000"/>
                  </a:stretch>
                </a:blipFill>
                <a:ln w="12700">
                  <a:miter lim="400000"/>
                </a:ln>
              </p:spPr>
              <p:txBody>
                <a:bodyPr/>
                <a:lstStyle/>
                <a:p>
                  <a:r>
                    <a:rPr lang="en-CH">
                      <a:noFill/>
                    </a:rPr>
                    <a:t> </a:t>
                  </a:r>
                </a:p>
              </p:txBody>
            </p:sp>
          </mc:Fallback>
        </mc:AlternateContent>
        <p:sp>
          <p:nvSpPr>
            <p:cNvPr id="142" name="Left Brace 141">
              <a:extLst>
                <a:ext uri="{FF2B5EF4-FFF2-40B4-BE49-F238E27FC236}">
                  <a16:creationId xmlns:a16="http://schemas.microsoft.com/office/drawing/2014/main" id="{FC337A0D-ACA6-D649-BF24-76282FE8F923}"/>
                </a:ext>
              </a:extLst>
            </p:cNvPr>
            <p:cNvSpPr/>
            <p:nvPr/>
          </p:nvSpPr>
          <p:spPr bwMode="auto">
            <a:xfrm rot="10800000">
              <a:off x="7261345" y="2390429"/>
              <a:ext cx="161966" cy="2244251"/>
            </a:xfrm>
            <a:prstGeom prst="leftBrace">
              <a:avLst>
                <a:gd name="adj1" fmla="val 123979"/>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pic>
          <p:nvPicPr>
            <p:cNvPr id="144" name="Picture 143">
              <a:extLst>
                <a:ext uri="{FF2B5EF4-FFF2-40B4-BE49-F238E27FC236}">
                  <a16:creationId xmlns:a16="http://schemas.microsoft.com/office/drawing/2014/main" id="{F26CA099-DC8C-5B48-952A-3BD4BA7BC6F7}"/>
                </a:ext>
              </a:extLst>
            </p:cNvPr>
            <p:cNvPicPr>
              <a:picLocks noChangeAspect="1"/>
            </p:cNvPicPr>
            <p:nvPr/>
          </p:nvPicPr>
          <p:blipFill rotWithShape="1">
            <a:blip r:embed="rId3"/>
            <a:srcRect l="64605" r="10127"/>
            <a:stretch/>
          </p:blipFill>
          <p:spPr>
            <a:xfrm>
              <a:off x="7479318" y="3368140"/>
              <a:ext cx="149225" cy="234950"/>
            </a:xfrm>
            <a:prstGeom prst="rect">
              <a:avLst/>
            </a:prstGeom>
          </p:spPr>
        </p:pic>
      </p:grpSp>
      <p:sp>
        <p:nvSpPr>
          <p:cNvPr id="20" name="TextBox 19">
            <a:extLst>
              <a:ext uri="{FF2B5EF4-FFF2-40B4-BE49-F238E27FC236}">
                <a16:creationId xmlns:a16="http://schemas.microsoft.com/office/drawing/2014/main" id="{44F58230-A33E-684B-B704-CCDBF0C17D18}"/>
              </a:ext>
            </a:extLst>
          </p:cNvPr>
          <p:cNvSpPr txBox="1"/>
          <p:nvPr/>
        </p:nvSpPr>
        <p:spPr>
          <a:xfrm>
            <a:off x="6572863" y="4790903"/>
            <a:ext cx="2196114" cy="184666"/>
          </a:xfrm>
          <a:prstGeom prst="rect">
            <a:avLst/>
          </a:prstGeom>
          <a:noFill/>
        </p:spPr>
        <p:txBody>
          <a:bodyPr wrap="none" lIns="0" tIns="0" rIns="0" bIns="0" rtlCol="0">
            <a:spAutoFit/>
          </a:bodyPr>
          <a:lstStyle/>
          <a:p>
            <a:r>
              <a:rPr lang="en-GB" sz="1200" dirty="0">
                <a:solidFill>
                  <a:srgbClr val="6F6F6F"/>
                </a:solidFill>
                <a:latin typeface="IBM Plex Sans" panose="020B0503050203000203" pitchFamily="34" charset="0"/>
              </a:rPr>
              <a:t>Havlicek et al. </a:t>
            </a:r>
            <a:r>
              <a:rPr lang="en-GB" sz="1200" i="1" dirty="0">
                <a:solidFill>
                  <a:srgbClr val="6F6F6F"/>
                </a:solidFill>
                <a:latin typeface="IBM Plex Sans" panose="020B0503050203000203" pitchFamily="34" charset="0"/>
              </a:rPr>
              <a:t>Nature</a:t>
            </a:r>
            <a:r>
              <a:rPr lang="en-GB" sz="1200" dirty="0">
                <a:solidFill>
                  <a:srgbClr val="6F6F6F"/>
                </a:solidFill>
                <a:latin typeface="IBM Plex Sans" panose="020B0503050203000203" pitchFamily="34" charset="0"/>
              </a:rPr>
              <a:t> </a:t>
            </a:r>
            <a:r>
              <a:rPr lang="en-GB" sz="1200" b="1" dirty="0">
                <a:solidFill>
                  <a:srgbClr val="6F6F6F"/>
                </a:solidFill>
                <a:latin typeface="IBM Plex Sans" panose="020B0503050203000203" pitchFamily="34" charset="0"/>
              </a:rPr>
              <a:t>567</a:t>
            </a:r>
            <a:r>
              <a:rPr lang="en-GB" sz="1200" dirty="0">
                <a:solidFill>
                  <a:srgbClr val="6F6F6F"/>
                </a:solidFill>
                <a:latin typeface="IBM Plex Sans" panose="020B0503050203000203" pitchFamily="34" charset="0"/>
              </a:rPr>
              <a:t> 7747</a:t>
            </a:r>
            <a:endParaRPr lang="en-CH" sz="1200" dirty="0" err="1">
              <a:solidFill>
                <a:srgbClr val="6F6F6F"/>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206444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373F4DE-3736-7840-87A4-24263A750B37}"/>
              </a:ext>
            </a:extLst>
          </p:cNvPr>
          <p:cNvGrpSpPr/>
          <p:nvPr/>
        </p:nvGrpSpPr>
        <p:grpSpPr>
          <a:xfrm>
            <a:off x="3932993" y="1428303"/>
            <a:ext cx="1253765" cy="628779"/>
            <a:chOff x="4025837" y="948450"/>
            <a:chExt cx="1253765" cy="628779"/>
          </a:xfrm>
        </p:grpSpPr>
        <p:sp>
          <p:nvSpPr>
            <p:cNvPr id="39" name="Rounded Rectangle 38">
              <a:extLst>
                <a:ext uri="{FF2B5EF4-FFF2-40B4-BE49-F238E27FC236}">
                  <a16:creationId xmlns:a16="http://schemas.microsoft.com/office/drawing/2014/main" id="{28D3F8BE-98D3-FD44-B9C2-82375AF20730}"/>
                </a:ext>
              </a:extLst>
            </p:cNvPr>
            <p:cNvSpPr/>
            <p:nvPr/>
          </p:nvSpPr>
          <p:spPr bwMode="auto">
            <a:xfrm>
              <a:off x="4025837" y="948450"/>
              <a:ext cx="1253765" cy="628779"/>
            </a:xfrm>
            <a:prstGeom prst="roundRect">
              <a:avLst>
                <a:gd name="adj" fmla="val 9978"/>
              </a:avLst>
            </a:prstGeom>
            <a:solidFill>
              <a:srgbClr val="C9DE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1" i="0" u="none" strike="noStrike" cap="none" normalizeH="0" baseline="0" dirty="0">
                <a:ln>
                  <a:noFill/>
                </a:ln>
                <a:solidFill>
                  <a:schemeClr val="bg1"/>
                </a:solidFill>
                <a:effectLst/>
                <a:latin typeface="IBM Plex Sans" panose="020B0503050203000203" pitchFamily="34" charset="0"/>
              </a:endParaRPr>
            </a:p>
          </p:txBody>
        </p:sp>
        <p:sp>
          <p:nvSpPr>
            <p:cNvPr id="42" name="TextBox 41">
              <a:extLst>
                <a:ext uri="{FF2B5EF4-FFF2-40B4-BE49-F238E27FC236}">
                  <a16:creationId xmlns:a16="http://schemas.microsoft.com/office/drawing/2014/main" id="{D6731077-29D7-4A4B-90CD-A3042513A9EA}"/>
                </a:ext>
              </a:extLst>
            </p:cNvPr>
            <p:cNvSpPr txBox="1"/>
            <p:nvPr/>
          </p:nvSpPr>
          <p:spPr>
            <a:xfrm>
              <a:off x="4344312" y="969730"/>
              <a:ext cx="622286"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model</a:t>
              </a:r>
            </a:p>
          </p:txBody>
        </p:sp>
        <p:pic>
          <p:nvPicPr>
            <p:cNvPr id="50" name="Picture 49">
              <a:extLst>
                <a:ext uri="{FF2B5EF4-FFF2-40B4-BE49-F238E27FC236}">
                  <a16:creationId xmlns:a16="http://schemas.microsoft.com/office/drawing/2014/main" id="{DE0A935F-7E67-1641-B019-EA8E827A463A}"/>
                </a:ext>
              </a:extLst>
            </p:cNvPr>
            <p:cNvPicPr>
              <a:picLocks noChangeAspect="1"/>
            </p:cNvPicPr>
            <p:nvPr/>
          </p:nvPicPr>
          <p:blipFill>
            <a:blip r:embed="rId2"/>
            <a:stretch>
              <a:fillRect/>
            </a:stretch>
          </p:blipFill>
          <p:spPr>
            <a:xfrm>
              <a:off x="4360180" y="1262744"/>
              <a:ext cx="553129" cy="206725"/>
            </a:xfrm>
            <a:prstGeom prst="rect">
              <a:avLst/>
            </a:prstGeom>
          </p:spPr>
        </p:pic>
      </p:grpSp>
      <p:sp>
        <p:nvSpPr>
          <p:cNvPr id="2" name="Title 1">
            <a:extLst>
              <a:ext uri="{FF2B5EF4-FFF2-40B4-BE49-F238E27FC236}">
                <a16:creationId xmlns:a16="http://schemas.microsoft.com/office/drawing/2014/main" id="{2E1B8562-E9C5-4C74-82BF-FDA570378701}"/>
              </a:ext>
            </a:extLst>
          </p:cNvPr>
          <p:cNvSpPr>
            <a:spLocks noGrp="1"/>
          </p:cNvSpPr>
          <p:nvPr>
            <p:ph type="title"/>
          </p:nvPr>
        </p:nvSpPr>
        <p:spPr/>
        <p:txBody>
          <a:bodyPr/>
          <a:lstStyle/>
          <a:p>
            <a:r>
              <a:rPr lang="en-US" kern="0" dirty="0">
                <a:solidFill>
                  <a:schemeClr val="bg1"/>
                </a:solidFill>
              </a:rPr>
              <a:t>How can we build a quantum model?</a:t>
            </a:r>
            <a:endParaRPr lang="en-IE" dirty="0"/>
          </a:p>
        </p:txBody>
      </p:sp>
      <p:sp>
        <p:nvSpPr>
          <p:cNvPr id="4" name="Footer Placeholder 3">
            <a:extLst>
              <a:ext uri="{FF2B5EF4-FFF2-40B4-BE49-F238E27FC236}">
                <a16:creationId xmlns:a16="http://schemas.microsoft.com/office/drawing/2014/main" id="{8E072C2D-BD17-4155-BC7E-BD0392084E0A}"/>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0CDD59F3-C159-4509-8CFC-97A196B5AE34}"/>
              </a:ext>
            </a:extLst>
          </p:cNvPr>
          <p:cNvSpPr>
            <a:spLocks noGrp="1"/>
          </p:cNvSpPr>
          <p:nvPr>
            <p:ph type="sldNum" sz="quarter" idx="11"/>
          </p:nvPr>
        </p:nvSpPr>
        <p:spPr/>
        <p:txBody>
          <a:bodyPr/>
          <a:lstStyle/>
          <a:p>
            <a:fld id="{59395FB3-9C97-154F-86B2-7E381B951268}" type="slidenum">
              <a:rPr lang="en-US" smtClean="0"/>
              <a:pPr/>
              <a:t>47</a:t>
            </a:fld>
            <a:endParaRPr lang="en-US" dirty="0"/>
          </a:p>
        </p:txBody>
      </p:sp>
      <p:grpSp>
        <p:nvGrpSpPr>
          <p:cNvPr id="12" name="Group 11">
            <a:extLst>
              <a:ext uri="{FF2B5EF4-FFF2-40B4-BE49-F238E27FC236}">
                <a16:creationId xmlns:a16="http://schemas.microsoft.com/office/drawing/2014/main" id="{A2642570-F831-B04C-8FDA-0700238A09F3}"/>
              </a:ext>
            </a:extLst>
          </p:cNvPr>
          <p:cNvGrpSpPr/>
          <p:nvPr/>
        </p:nvGrpSpPr>
        <p:grpSpPr>
          <a:xfrm>
            <a:off x="5832836" y="1432607"/>
            <a:ext cx="1253765" cy="628779"/>
            <a:chOff x="5925680" y="952754"/>
            <a:chExt cx="1253765" cy="628779"/>
          </a:xfrm>
        </p:grpSpPr>
        <p:sp>
          <p:nvSpPr>
            <p:cNvPr id="36" name="Rounded Rectangle 35">
              <a:extLst>
                <a:ext uri="{FF2B5EF4-FFF2-40B4-BE49-F238E27FC236}">
                  <a16:creationId xmlns:a16="http://schemas.microsoft.com/office/drawing/2014/main" id="{BE04677B-B958-F34A-B09F-6EFED5B04693}"/>
                </a:ext>
              </a:extLst>
            </p:cNvPr>
            <p:cNvSpPr/>
            <p:nvPr/>
          </p:nvSpPr>
          <p:spPr bwMode="auto">
            <a:xfrm>
              <a:off x="5925680" y="952754"/>
              <a:ext cx="1253765" cy="628779"/>
            </a:xfrm>
            <a:prstGeom prst="roundRect">
              <a:avLst>
                <a:gd name="adj" fmla="val 9978"/>
              </a:avLst>
            </a:prstGeom>
            <a:solidFill>
              <a:srgbClr val="408BF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rgbClr val="0062FF"/>
                </a:solidFill>
                <a:effectLst/>
                <a:latin typeface="IBM Plex Sans" panose="020B0503050203000203" pitchFamily="34" charset="0"/>
              </a:endParaRPr>
            </a:p>
          </p:txBody>
        </p:sp>
        <p:sp>
          <p:nvSpPr>
            <p:cNvPr id="43" name="TextBox 42">
              <a:extLst>
                <a:ext uri="{FF2B5EF4-FFF2-40B4-BE49-F238E27FC236}">
                  <a16:creationId xmlns:a16="http://schemas.microsoft.com/office/drawing/2014/main" id="{CFC0B22B-D691-1B44-8FF6-D17B11A0B0A9}"/>
                </a:ext>
              </a:extLst>
            </p:cNvPr>
            <p:cNvSpPr txBox="1"/>
            <p:nvPr/>
          </p:nvSpPr>
          <p:spPr>
            <a:xfrm>
              <a:off x="6229396" y="960688"/>
              <a:ext cx="646331"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lang="en-US" sz="1200" kern="0" dirty="0">
                  <a:solidFill>
                    <a:srgbClr val="161616"/>
                  </a:solidFill>
                  <a:latin typeface="IBM Plex Sans" charset="0"/>
                  <a:ea typeface="IBM Plex Sans" charset="0"/>
                  <a:cs typeface="IBM Plex Sans" charset="0"/>
                </a:rPr>
                <a:t>output</a:t>
              </a:r>
              <a:endPar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24FE85B8-398B-BD46-99CD-F5B052051D81}"/>
                </a:ext>
              </a:extLst>
            </p:cNvPr>
            <p:cNvPicPr>
              <a:picLocks noChangeAspect="1"/>
            </p:cNvPicPr>
            <p:nvPr/>
          </p:nvPicPr>
          <p:blipFill rotWithShape="1">
            <a:blip r:embed="rId3"/>
            <a:srcRect l="64605" r="10127"/>
            <a:stretch/>
          </p:blipFill>
          <p:spPr>
            <a:xfrm>
              <a:off x="6464693" y="1234519"/>
              <a:ext cx="149225" cy="234950"/>
            </a:xfrm>
            <a:prstGeom prst="rect">
              <a:avLst/>
            </a:prstGeom>
          </p:spPr>
        </p:pic>
      </p:grpSp>
      <p:grpSp>
        <p:nvGrpSpPr>
          <p:cNvPr id="10" name="Group 9">
            <a:extLst>
              <a:ext uri="{FF2B5EF4-FFF2-40B4-BE49-F238E27FC236}">
                <a16:creationId xmlns:a16="http://schemas.microsoft.com/office/drawing/2014/main" id="{273BD6BA-4CD2-D146-96F4-9E584FFD4943}"/>
              </a:ext>
            </a:extLst>
          </p:cNvPr>
          <p:cNvGrpSpPr/>
          <p:nvPr/>
        </p:nvGrpSpPr>
        <p:grpSpPr>
          <a:xfrm>
            <a:off x="2012675" y="1433307"/>
            <a:ext cx="1253765" cy="628779"/>
            <a:chOff x="2105519" y="953454"/>
            <a:chExt cx="1253765" cy="628779"/>
          </a:xfrm>
          <a:solidFill>
            <a:srgbClr val="D12765"/>
          </a:solidFill>
        </p:grpSpPr>
        <p:sp>
          <p:nvSpPr>
            <p:cNvPr id="37" name="Rounded Rectangle 36">
              <a:extLst>
                <a:ext uri="{FF2B5EF4-FFF2-40B4-BE49-F238E27FC236}">
                  <a16:creationId xmlns:a16="http://schemas.microsoft.com/office/drawing/2014/main" id="{80AC539A-3963-174C-BDDC-E075CF404B8F}"/>
                </a:ext>
              </a:extLst>
            </p:cNvPr>
            <p:cNvSpPr/>
            <p:nvPr/>
          </p:nvSpPr>
          <p:spPr bwMode="auto">
            <a:xfrm>
              <a:off x="2105519" y="953454"/>
              <a:ext cx="1253765" cy="628779"/>
            </a:xfrm>
            <a:prstGeom prst="roundRect">
              <a:avLst>
                <a:gd name="adj" fmla="val 9978"/>
              </a:avLst>
            </a:prstGeom>
            <a:grp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41" name="TextBox 40">
              <a:extLst>
                <a:ext uri="{FF2B5EF4-FFF2-40B4-BE49-F238E27FC236}">
                  <a16:creationId xmlns:a16="http://schemas.microsoft.com/office/drawing/2014/main" id="{82E2FFB3-160C-AB49-8711-3F9057D97807}"/>
                </a:ext>
              </a:extLst>
            </p:cNvPr>
            <p:cNvSpPr txBox="1"/>
            <p:nvPr/>
          </p:nvSpPr>
          <p:spPr>
            <a:xfrm>
              <a:off x="2470227" y="965162"/>
              <a:ext cx="492443" cy="297582"/>
            </a:xfrm>
            <a:prstGeom prst="rect">
              <a:avLst/>
            </a:prstGeom>
            <a:grp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data</a:t>
              </a:r>
            </a:p>
          </p:txBody>
        </p:sp>
        <p:pic>
          <p:nvPicPr>
            <p:cNvPr id="51" name="Picture 50">
              <a:extLst>
                <a:ext uri="{FF2B5EF4-FFF2-40B4-BE49-F238E27FC236}">
                  <a16:creationId xmlns:a16="http://schemas.microsoft.com/office/drawing/2014/main" id="{B631EC0D-48A4-3241-BBAC-62F0DCD244A3}"/>
                </a:ext>
              </a:extLst>
            </p:cNvPr>
            <p:cNvPicPr>
              <a:picLocks noChangeAspect="1"/>
            </p:cNvPicPr>
            <p:nvPr/>
          </p:nvPicPr>
          <p:blipFill>
            <a:blip r:embed="rId4"/>
            <a:stretch>
              <a:fillRect/>
            </a:stretch>
          </p:blipFill>
          <p:spPr>
            <a:xfrm>
              <a:off x="2666409" y="1313048"/>
              <a:ext cx="131983" cy="118090"/>
            </a:xfrm>
            <a:prstGeom prst="rect">
              <a:avLst/>
            </a:prstGeom>
            <a:grpFill/>
          </p:spPr>
        </p:pic>
      </p:grpSp>
      <p:grpSp>
        <p:nvGrpSpPr>
          <p:cNvPr id="18" name="Group 17">
            <a:extLst>
              <a:ext uri="{FF2B5EF4-FFF2-40B4-BE49-F238E27FC236}">
                <a16:creationId xmlns:a16="http://schemas.microsoft.com/office/drawing/2014/main" id="{0EAF5335-E446-DB41-9E76-ABE4828CFCBF}"/>
              </a:ext>
            </a:extLst>
          </p:cNvPr>
          <p:cNvGrpSpPr/>
          <p:nvPr/>
        </p:nvGrpSpPr>
        <p:grpSpPr>
          <a:xfrm>
            <a:off x="3097697" y="1095552"/>
            <a:ext cx="979435" cy="1128982"/>
            <a:chOff x="3190541" y="663213"/>
            <a:chExt cx="979435" cy="1128982"/>
          </a:xfrm>
        </p:grpSpPr>
        <p:sp>
          <p:nvSpPr>
            <p:cNvPr id="15" name="Arc 14">
              <a:extLst>
                <a:ext uri="{FF2B5EF4-FFF2-40B4-BE49-F238E27FC236}">
                  <a16:creationId xmlns:a16="http://schemas.microsoft.com/office/drawing/2014/main" id="{64EB743C-67E5-F24A-95FC-DBCFFA14DC53}"/>
                </a:ext>
              </a:extLst>
            </p:cNvPr>
            <p:cNvSpPr/>
            <p:nvPr/>
          </p:nvSpPr>
          <p:spPr bwMode="auto">
            <a:xfrm rot="18882516">
              <a:off x="3223059" y="877795"/>
              <a:ext cx="914400" cy="914400"/>
            </a:xfrm>
            <a:prstGeom prst="arc">
              <a:avLst/>
            </a:prstGeom>
            <a:ln w="19050">
              <a:solidFill>
                <a:srgbClr val="D12765"/>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6" name="TextBox 15">
              <a:extLst>
                <a:ext uri="{FF2B5EF4-FFF2-40B4-BE49-F238E27FC236}">
                  <a16:creationId xmlns:a16="http://schemas.microsoft.com/office/drawing/2014/main" id="{FB6E89A0-FD2A-2C4B-80E3-A31FA808A7C4}"/>
                </a:ext>
              </a:extLst>
            </p:cNvPr>
            <p:cNvSpPr txBox="1"/>
            <p:nvPr/>
          </p:nvSpPr>
          <p:spPr>
            <a:xfrm>
              <a:off x="3190541" y="663213"/>
              <a:ext cx="979435" cy="191399"/>
            </a:xfrm>
            <a:prstGeom prst="rect">
              <a:avLst/>
            </a:prstGeom>
            <a:noFill/>
          </p:spPr>
          <p:txBody>
            <a:bodyPr wrap="none" lIns="0" tIns="0" rIns="0" bIns="0" rtlCol="0">
              <a:spAutoFit/>
            </a:bodyPr>
            <a:lstStyle/>
            <a:p>
              <a:pPr algn="l">
                <a:lnSpc>
                  <a:spcPct val="110000"/>
                </a:lnSpc>
                <a:spcBef>
                  <a:spcPts val="1100"/>
                </a:spcBef>
              </a:pPr>
              <a:r>
                <a:rPr lang="en-CH" sz="1200" dirty="0">
                  <a:solidFill>
                    <a:srgbClr val="D12765"/>
                  </a:solidFill>
                  <a:latin typeface="IBM Plex Sans" charset="0"/>
                  <a:ea typeface="IBM Plex Sans" charset="0"/>
                  <a:cs typeface="IBM Plex Sans" charset="0"/>
                </a:rPr>
                <a:t>data encoding</a:t>
              </a:r>
            </a:p>
          </p:txBody>
        </p:sp>
      </p:grpSp>
      <p:grpSp>
        <p:nvGrpSpPr>
          <p:cNvPr id="17" name="Group 16">
            <a:extLst>
              <a:ext uri="{FF2B5EF4-FFF2-40B4-BE49-F238E27FC236}">
                <a16:creationId xmlns:a16="http://schemas.microsoft.com/office/drawing/2014/main" id="{FF323E19-FB18-3743-9411-3F4244C01251}"/>
              </a:ext>
            </a:extLst>
          </p:cNvPr>
          <p:cNvGrpSpPr/>
          <p:nvPr/>
        </p:nvGrpSpPr>
        <p:grpSpPr>
          <a:xfrm>
            <a:off x="4993876" y="1070529"/>
            <a:ext cx="971753" cy="1134302"/>
            <a:chOff x="5086720" y="638190"/>
            <a:chExt cx="971753" cy="1134302"/>
          </a:xfrm>
        </p:grpSpPr>
        <p:sp>
          <p:nvSpPr>
            <p:cNvPr id="60" name="Arc 59">
              <a:extLst>
                <a:ext uri="{FF2B5EF4-FFF2-40B4-BE49-F238E27FC236}">
                  <a16:creationId xmlns:a16="http://schemas.microsoft.com/office/drawing/2014/main" id="{65FFC3DA-8129-A549-87C4-8A2D16F3719B}"/>
                </a:ext>
              </a:extLst>
            </p:cNvPr>
            <p:cNvSpPr/>
            <p:nvPr/>
          </p:nvSpPr>
          <p:spPr bwMode="auto">
            <a:xfrm rot="18882516">
              <a:off x="5144073" y="858092"/>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62" name="TextBox 61">
              <a:extLst>
                <a:ext uri="{FF2B5EF4-FFF2-40B4-BE49-F238E27FC236}">
                  <a16:creationId xmlns:a16="http://schemas.microsoft.com/office/drawing/2014/main" id="{0F7B4FDC-E1DB-FA4F-B468-6CACC78404B8}"/>
                </a:ext>
              </a:extLst>
            </p:cNvPr>
            <p:cNvSpPr txBox="1"/>
            <p:nvPr/>
          </p:nvSpPr>
          <p:spPr>
            <a:xfrm>
              <a:off x="5086720" y="638190"/>
              <a:ext cx="968214"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measurement</a:t>
              </a:r>
            </a:p>
          </p:txBody>
        </p:sp>
      </p:grpSp>
      <p:grpSp>
        <p:nvGrpSpPr>
          <p:cNvPr id="19" name="Group 18">
            <a:extLst>
              <a:ext uri="{FF2B5EF4-FFF2-40B4-BE49-F238E27FC236}">
                <a16:creationId xmlns:a16="http://schemas.microsoft.com/office/drawing/2014/main" id="{6319EC64-40FA-FB4C-8E03-437F24C3A1BD}"/>
              </a:ext>
            </a:extLst>
          </p:cNvPr>
          <p:cNvGrpSpPr/>
          <p:nvPr/>
        </p:nvGrpSpPr>
        <p:grpSpPr>
          <a:xfrm>
            <a:off x="1521826" y="2301575"/>
            <a:ext cx="6106717" cy="2417463"/>
            <a:chOff x="1521826" y="2301575"/>
            <a:chExt cx="6106717" cy="2417463"/>
          </a:xfrm>
        </p:grpSpPr>
        <p:sp>
          <p:nvSpPr>
            <p:cNvPr id="66" name="Line">
              <a:extLst>
                <a:ext uri="{FF2B5EF4-FFF2-40B4-BE49-F238E27FC236}">
                  <a16:creationId xmlns:a16="http://schemas.microsoft.com/office/drawing/2014/main" id="{63638E00-86CE-0E4B-90B8-9741D973AD07}"/>
                </a:ext>
              </a:extLst>
            </p:cNvPr>
            <p:cNvSpPr/>
            <p:nvPr/>
          </p:nvSpPr>
          <p:spPr>
            <a:xfrm>
              <a:off x="1809343" y="399319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67" name="Line">
              <a:extLst>
                <a:ext uri="{FF2B5EF4-FFF2-40B4-BE49-F238E27FC236}">
                  <a16:creationId xmlns:a16="http://schemas.microsoft.com/office/drawing/2014/main" id="{07EBD136-5250-4A43-9E23-DCE7E5E5868D}"/>
                </a:ext>
              </a:extLst>
            </p:cNvPr>
            <p:cNvSpPr/>
            <p:nvPr/>
          </p:nvSpPr>
          <p:spPr>
            <a:xfrm flipV="1">
              <a:off x="1809342" y="2525755"/>
              <a:ext cx="4711731" cy="7315"/>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68" name=".…">
              <a:extLst>
                <a:ext uri="{FF2B5EF4-FFF2-40B4-BE49-F238E27FC236}">
                  <a16:creationId xmlns:a16="http://schemas.microsoft.com/office/drawing/2014/main" id="{416ACC08-5FC0-E642-98EA-09BEFBB1D357}"/>
                </a:ext>
              </a:extLst>
            </p:cNvPr>
            <p:cNvSpPr txBox="1"/>
            <p:nvPr/>
          </p:nvSpPr>
          <p:spPr>
            <a:xfrm>
              <a:off x="1568004" y="3586244"/>
              <a:ext cx="53561" cy="650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p:txBody>
        </p:sp>
        <p:sp>
          <p:nvSpPr>
            <p:cNvPr id="69" name="Line">
              <a:extLst>
                <a:ext uri="{FF2B5EF4-FFF2-40B4-BE49-F238E27FC236}">
                  <a16:creationId xmlns:a16="http://schemas.microsoft.com/office/drawing/2014/main" id="{3EBFCB2B-C05B-7B41-85F0-38B4AC28D445}"/>
                </a:ext>
              </a:extLst>
            </p:cNvPr>
            <p:cNvSpPr/>
            <p:nvPr/>
          </p:nvSpPr>
          <p:spPr>
            <a:xfrm>
              <a:off x="1809343" y="445756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70" name="Line">
              <a:extLst>
                <a:ext uri="{FF2B5EF4-FFF2-40B4-BE49-F238E27FC236}">
                  <a16:creationId xmlns:a16="http://schemas.microsoft.com/office/drawing/2014/main" id="{1E4668A3-B740-524E-A7A3-A3B48DB9EA79}"/>
                </a:ext>
              </a:extLst>
            </p:cNvPr>
            <p:cNvSpPr/>
            <p:nvPr/>
          </p:nvSpPr>
          <p:spPr>
            <a:xfrm>
              <a:off x="1809343" y="3530158"/>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84" name="Line">
              <a:extLst>
                <a:ext uri="{FF2B5EF4-FFF2-40B4-BE49-F238E27FC236}">
                  <a16:creationId xmlns:a16="http://schemas.microsoft.com/office/drawing/2014/main" id="{AB80504C-4F4E-2F45-82B9-EA926E41E0F0}"/>
                </a:ext>
              </a:extLst>
            </p:cNvPr>
            <p:cNvSpPr/>
            <p:nvPr/>
          </p:nvSpPr>
          <p:spPr>
            <a:xfrm>
              <a:off x="1809343" y="3031614"/>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3" name="Rectangle">
              <a:extLst>
                <a:ext uri="{FF2B5EF4-FFF2-40B4-BE49-F238E27FC236}">
                  <a16:creationId xmlns:a16="http://schemas.microsoft.com/office/drawing/2014/main" id="{8E6C1508-FABA-E446-8EA3-FB2B7A7B2BB4}"/>
                </a:ext>
              </a:extLst>
            </p:cNvPr>
            <p:cNvSpPr/>
            <p:nvPr/>
          </p:nvSpPr>
          <p:spPr>
            <a:xfrm>
              <a:off x="2110211" y="2301575"/>
              <a:ext cx="1114214" cy="2417463"/>
            </a:xfrm>
            <a:prstGeom prst="rect">
              <a:avLst/>
            </a:prstGeom>
            <a:solidFill>
              <a:srgbClr val="D12765"/>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94" name="Equation">
                  <a:extLst>
                    <a:ext uri="{FF2B5EF4-FFF2-40B4-BE49-F238E27FC236}">
                      <a16:creationId xmlns:a16="http://schemas.microsoft.com/office/drawing/2014/main" id="{98133B82-462A-4D41-B766-BC3F1D5CD835}"/>
                    </a:ext>
                  </a:extLst>
                </p:cNvPr>
                <p:cNvSpPr txBox="1"/>
                <p:nvPr/>
              </p:nvSpPr>
              <p:spPr>
                <a:xfrm>
                  <a:off x="2373035" y="3367807"/>
                  <a:ext cx="591636" cy="323165"/>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GB" sz="21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ℇ</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r>
                          <a:rPr kumimoji="0" sz="2100" b="0" i="1" u="none" strike="noStrike" kern="0" cap="none" spc="0" normalizeH="0" baseline="0" noProof="0">
                            <a:ln>
                              <a:noFill/>
                            </a:ln>
                            <a:solidFill>
                              <a:srgbClr val="000000"/>
                            </a:solidFill>
                            <a:effectLst/>
                            <a:uLnTx/>
                            <a:uFillTx/>
                            <a:latin typeface="Cambria Math" panose="02040503050406030204" pitchFamily="18" charset="0"/>
                          </a:rPr>
                          <m:t>𝑥</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94" name="Equation">
                  <a:extLst>
                    <a:ext uri="{FF2B5EF4-FFF2-40B4-BE49-F238E27FC236}">
                      <a16:creationId xmlns:a16="http://schemas.microsoft.com/office/drawing/2014/main" id="{98133B82-462A-4D41-B766-BC3F1D5CD835}"/>
                    </a:ext>
                  </a:extLst>
                </p:cNvPr>
                <p:cNvSpPr txBox="1">
                  <a:spLocks noRot="1" noChangeAspect="1" noMove="1" noResize="1" noEditPoints="1" noAdjustHandles="1" noChangeArrowheads="1" noChangeShapeType="1" noTextEdit="1"/>
                </p:cNvSpPr>
                <p:nvPr/>
              </p:nvSpPr>
              <p:spPr>
                <a:xfrm>
                  <a:off x="2373035" y="3367807"/>
                  <a:ext cx="591636" cy="323165"/>
                </a:xfrm>
                <a:prstGeom prst="rect">
                  <a:avLst/>
                </a:prstGeom>
                <a:blipFill>
                  <a:blip r:embed="rId5"/>
                  <a:stretch>
                    <a:fillRect l="-8333" r="-14583" b="-37037"/>
                  </a:stretch>
                </a:blipFill>
                <a:ln w="12700">
                  <a:miter lim="400000"/>
                </a:ln>
              </p:spPr>
              <p:txBody>
                <a:bodyPr/>
                <a:lstStyle/>
                <a:p>
                  <a:r>
                    <a:rPr lang="en-CH">
                      <a:noFill/>
                    </a:rPr>
                    <a:t> </a:t>
                  </a:r>
                </a:p>
              </p:txBody>
            </p:sp>
          </mc:Fallback>
        </mc:AlternateContent>
        <p:sp>
          <p:nvSpPr>
            <p:cNvPr id="95" name="Rectangle">
              <a:extLst>
                <a:ext uri="{FF2B5EF4-FFF2-40B4-BE49-F238E27FC236}">
                  <a16:creationId xmlns:a16="http://schemas.microsoft.com/office/drawing/2014/main" id="{45460468-33C0-0841-83E0-EF763A03EE07}"/>
                </a:ext>
              </a:extLst>
            </p:cNvPr>
            <p:cNvSpPr/>
            <p:nvPr/>
          </p:nvSpPr>
          <p:spPr>
            <a:xfrm>
              <a:off x="3844922" y="2301575"/>
              <a:ext cx="1548025" cy="2417463"/>
            </a:xfrm>
            <a:prstGeom prst="rect">
              <a:avLst/>
            </a:prstGeom>
            <a:solidFill>
              <a:srgbClr val="4589FF">
                <a:lumMod val="20000"/>
                <a:lumOff val="80000"/>
              </a:srgbClr>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96" name="Equation">
                  <a:extLst>
                    <a:ext uri="{FF2B5EF4-FFF2-40B4-BE49-F238E27FC236}">
                      <a16:creationId xmlns:a16="http://schemas.microsoft.com/office/drawing/2014/main" id="{EB78D9DE-B366-E245-A49B-E4E926F3FC38}"/>
                    </a:ext>
                  </a:extLst>
                </p:cNvPr>
                <p:cNvSpPr txBox="1"/>
                <p:nvPr/>
              </p:nvSpPr>
              <p:spPr>
                <a:xfrm>
                  <a:off x="4318434" y="3379750"/>
                  <a:ext cx="577722" cy="292388"/>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US" sz="1900" b="0" i="1" u="none" strike="noStrike" kern="0" cap="none" spc="0" normalizeH="0" baseline="0" noProof="0" smtClean="0">
                            <a:ln>
                              <a:noFill/>
                            </a:ln>
                            <a:solidFill>
                              <a:srgbClr val="000000"/>
                            </a:solidFill>
                            <a:effectLst/>
                            <a:uLnTx/>
                            <a:uFillTx/>
                            <a:latin typeface="Cambria Math" panose="02040503050406030204" pitchFamily="18" charset="0"/>
                          </a:rPr>
                          <m:t>𝑈</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𝜃</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96" name="Equation">
                  <a:extLst>
                    <a:ext uri="{FF2B5EF4-FFF2-40B4-BE49-F238E27FC236}">
                      <a16:creationId xmlns:a16="http://schemas.microsoft.com/office/drawing/2014/main" id="{EB78D9DE-B366-E245-A49B-E4E926F3FC38}"/>
                    </a:ext>
                  </a:extLst>
                </p:cNvPr>
                <p:cNvSpPr txBox="1">
                  <a:spLocks noRot="1" noChangeAspect="1" noMove="1" noResize="1" noEditPoints="1" noAdjustHandles="1" noChangeArrowheads="1" noChangeShapeType="1" noTextEdit="1"/>
                </p:cNvSpPr>
                <p:nvPr/>
              </p:nvSpPr>
              <p:spPr>
                <a:xfrm>
                  <a:off x="4318434" y="3379750"/>
                  <a:ext cx="577722" cy="292388"/>
                </a:xfrm>
                <a:prstGeom prst="rect">
                  <a:avLst/>
                </a:prstGeom>
                <a:blipFill>
                  <a:blip r:embed="rId6"/>
                  <a:stretch>
                    <a:fillRect l="-8511" r="-12766" b="-33333"/>
                  </a:stretch>
                </a:blipFill>
                <a:ln w="12700">
                  <a:miter lim="400000"/>
                </a:ln>
              </p:spPr>
              <p:txBody>
                <a:bodyPr/>
                <a:lstStyle/>
                <a:p>
                  <a:r>
                    <a:rPr lang="en-CH">
                      <a:noFill/>
                    </a:rPr>
                    <a:t> </a:t>
                  </a:r>
                </a:p>
              </p:txBody>
            </p:sp>
          </mc:Fallback>
        </mc:AlternateContent>
        <p:sp>
          <p:nvSpPr>
            <p:cNvPr id="97" name="Line">
              <a:extLst>
                <a:ext uri="{FF2B5EF4-FFF2-40B4-BE49-F238E27FC236}">
                  <a16:creationId xmlns:a16="http://schemas.microsoft.com/office/drawing/2014/main" id="{C076657E-5662-5947-89FB-0BA828697EFC}"/>
                </a:ext>
              </a:extLst>
            </p:cNvPr>
            <p:cNvSpPr/>
            <p:nvPr/>
          </p:nvSpPr>
          <p:spPr>
            <a:xfrm>
              <a:off x="6572863" y="249089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8" name="Line">
              <a:extLst>
                <a:ext uri="{FF2B5EF4-FFF2-40B4-BE49-F238E27FC236}">
                  <a16:creationId xmlns:a16="http://schemas.microsoft.com/office/drawing/2014/main" id="{9A6B02C9-E5B0-E442-9044-D10A7610CD41}"/>
                </a:ext>
              </a:extLst>
            </p:cNvPr>
            <p:cNvSpPr/>
            <p:nvPr/>
          </p:nvSpPr>
          <p:spPr>
            <a:xfrm>
              <a:off x="6572863" y="2533070"/>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9" name="Line">
              <a:extLst>
                <a:ext uri="{FF2B5EF4-FFF2-40B4-BE49-F238E27FC236}">
                  <a16:creationId xmlns:a16="http://schemas.microsoft.com/office/drawing/2014/main" id="{A1038BE3-647E-614F-AD79-48D9E8923368}"/>
                </a:ext>
              </a:extLst>
            </p:cNvPr>
            <p:cNvSpPr/>
            <p:nvPr/>
          </p:nvSpPr>
          <p:spPr>
            <a:xfrm>
              <a:off x="6572863" y="301052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0" name="Line">
              <a:extLst>
                <a:ext uri="{FF2B5EF4-FFF2-40B4-BE49-F238E27FC236}">
                  <a16:creationId xmlns:a16="http://schemas.microsoft.com/office/drawing/2014/main" id="{958E9F11-A5E9-5A42-BBFB-A99FEC6A1279}"/>
                </a:ext>
              </a:extLst>
            </p:cNvPr>
            <p:cNvSpPr/>
            <p:nvPr/>
          </p:nvSpPr>
          <p:spPr>
            <a:xfrm>
              <a:off x="6572863" y="3052701"/>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1" name="Line">
              <a:extLst>
                <a:ext uri="{FF2B5EF4-FFF2-40B4-BE49-F238E27FC236}">
                  <a16:creationId xmlns:a16="http://schemas.microsoft.com/office/drawing/2014/main" id="{33C3B0EF-AC74-514B-A7C1-F4DB7266080B}"/>
                </a:ext>
              </a:extLst>
            </p:cNvPr>
            <p:cNvSpPr/>
            <p:nvPr/>
          </p:nvSpPr>
          <p:spPr>
            <a:xfrm>
              <a:off x="6572863" y="3507305"/>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2" name="Line">
              <a:extLst>
                <a:ext uri="{FF2B5EF4-FFF2-40B4-BE49-F238E27FC236}">
                  <a16:creationId xmlns:a16="http://schemas.microsoft.com/office/drawing/2014/main" id="{BCE00150-BF2D-7B4B-B74A-67C803F073AA}"/>
                </a:ext>
              </a:extLst>
            </p:cNvPr>
            <p:cNvSpPr/>
            <p:nvPr/>
          </p:nvSpPr>
          <p:spPr>
            <a:xfrm>
              <a:off x="6572863" y="354947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3" name="Line">
              <a:extLst>
                <a:ext uri="{FF2B5EF4-FFF2-40B4-BE49-F238E27FC236}">
                  <a16:creationId xmlns:a16="http://schemas.microsoft.com/office/drawing/2014/main" id="{CCA36454-F2FD-5747-AF97-8BDD3C659BC1}"/>
                </a:ext>
              </a:extLst>
            </p:cNvPr>
            <p:cNvSpPr/>
            <p:nvPr/>
          </p:nvSpPr>
          <p:spPr>
            <a:xfrm>
              <a:off x="6572863" y="396190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4" name="Line">
              <a:extLst>
                <a:ext uri="{FF2B5EF4-FFF2-40B4-BE49-F238E27FC236}">
                  <a16:creationId xmlns:a16="http://schemas.microsoft.com/office/drawing/2014/main" id="{F39F7A9E-9E90-CB4A-A670-4CC8EEDE0386}"/>
                </a:ext>
              </a:extLst>
            </p:cNvPr>
            <p:cNvSpPr/>
            <p:nvPr/>
          </p:nvSpPr>
          <p:spPr>
            <a:xfrm>
              <a:off x="6572863" y="4004082"/>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9" name="Line">
              <a:extLst>
                <a:ext uri="{FF2B5EF4-FFF2-40B4-BE49-F238E27FC236}">
                  <a16:creationId xmlns:a16="http://schemas.microsoft.com/office/drawing/2014/main" id="{17F0FC6A-0019-2A40-84EF-39479DBE441B}"/>
                </a:ext>
              </a:extLst>
            </p:cNvPr>
            <p:cNvSpPr/>
            <p:nvPr/>
          </p:nvSpPr>
          <p:spPr>
            <a:xfrm>
              <a:off x="6572863" y="4457566"/>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10" name="Line">
              <a:extLst>
                <a:ext uri="{FF2B5EF4-FFF2-40B4-BE49-F238E27FC236}">
                  <a16:creationId xmlns:a16="http://schemas.microsoft.com/office/drawing/2014/main" id="{8470AF0A-98BF-BC42-9DD2-2AF1A937D63F}"/>
                </a:ext>
              </a:extLst>
            </p:cNvPr>
            <p:cNvSpPr/>
            <p:nvPr/>
          </p:nvSpPr>
          <p:spPr>
            <a:xfrm>
              <a:off x="6572863" y="4499740"/>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111" name="Equation">
                  <a:extLst>
                    <a:ext uri="{FF2B5EF4-FFF2-40B4-BE49-F238E27FC236}">
                      <a16:creationId xmlns:a16="http://schemas.microsoft.com/office/drawing/2014/main" id="{D74C19CC-1698-A547-9205-9BC9BDB40B68}"/>
                    </a:ext>
                  </a:extLst>
                </p:cNvPr>
                <p:cNvSpPr txBox="1"/>
                <p:nvPr/>
              </p:nvSpPr>
              <p:spPr>
                <a:xfrm>
                  <a:off x="1521826" y="4270412"/>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111" name="Equation">
                  <a:extLst>
                    <a:ext uri="{FF2B5EF4-FFF2-40B4-BE49-F238E27FC236}">
                      <a16:creationId xmlns:a16="http://schemas.microsoft.com/office/drawing/2014/main" id="{D74C19CC-1698-A547-9205-9BC9BDB40B68}"/>
                    </a:ext>
                  </a:extLst>
                </p:cNvPr>
                <p:cNvSpPr txBox="1">
                  <a:spLocks noRot="1" noChangeAspect="1" noMove="1" noResize="1" noEditPoints="1" noAdjustHandles="1" noChangeArrowheads="1" noChangeShapeType="1" noTextEdit="1"/>
                </p:cNvSpPr>
                <p:nvPr/>
              </p:nvSpPr>
              <p:spPr>
                <a:xfrm>
                  <a:off x="1521826" y="4270412"/>
                  <a:ext cx="300868" cy="247232"/>
                </a:xfrm>
                <a:prstGeom prst="rect">
                  <a:avLst/>
                </a:prstGeom>
                <a:blipFill>
                  <a:blip r:embed="rId7"/>
                  <a:stretch>
                    <a:fillRect l="-45833" r="-50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992DE674-55E2-BC41-83D4-7FB19D4380EB}"/>
                    </a:ext>
                  </a:extLst>
                </p:cNvPr>
                <p:cNvSpPr txBox="1"/>
                <p:nvPr/>
              </p:nvSpPr>
              <p:spPr>
                <a:xfrm>
                  <a:off x="1521826" y="3344985"/>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112" name="Equation">
                  <a:extLst>
                    <a:ext uri="{FF2B5EF4-FFF2-40B4-BE49-F238E27FC236}">
                      <a16:creationId xmlns:a16="http://schemas.microsoft.com/office/drawing/2014/main" id="{992DE674-55E2-BC41-83D4-7FB19D4380EB}"/>
                    </a:ext>
                  </a:extLst>
                </p:cNvPr>
                <p:cNvSpPr txBox="1">
                  <a:spLocks noRot="1" noChangeAspect="1" noMove="1" noResize="1" noEditPoints="1" noAdjustHandles="1" noChangeArrowheads="1" noChangeShapeType="1" noTextEdit="1"/>
                </p:cNvSpPr>
                <p:nvPr/>
              </p:nvSpPr>
              <p:spPr>
                <a:xfrm>
                  <a:off x="1521826" y="3344985"/>
                  <a:ext cx="300868" cy="247232"/>
                </a:xfrm>
                <a:prstGeom prst="rect">
                  <a:avLst/>
                </a:prstGeom>
                <a:blipFill>
                  <a:blip r:embed="rId7"/>
                  <a:stretch>
                    <a:fillRect l="-45833" r="-50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93743495-872D-6646-ACEA-B0E77EDF0D04}"/>
                    </a:ext>
                  </a:extLst>
                </p:cNvPr>
                <p:cNvSpPr txBox="1"/>
                <p:nvPr/>
              </p:nvSpPr>
              <p:spPr>
                <a:xfrm>
                  <a:off x="1521826" y="2854229"/>
                  <a:ext cx="300868" cy="247231"/>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113" name="Equation">
                  <a:extLst>
                    <a:ext uri="{FF2B5EF4-FFF2-40B4-BE49-F238E27FC236}">
                      <a16:creationId xmlns:a16="http://schemas.microsoft.com/office/drawing/2014/main" id="{93743495-872D-6646-ACEA-B0E77EDF0D04}"/>
                    </a:ext>
                  </a:extLst>
                </p:cNvPr>
                <p:cNvSpPr txBox="1">
                  <a:spLocks noRot="1" noChangeAspect="1" noMove="1" noResize="1" noEditPoints="1" noAdjustHandles="1" noChangeArrowheads="1" noChangeShapeType="1" noTextEdit="1"/>
                </p:cNvSpPr>
                <p:nvPr/>
              </p:nvSpPr>
              <p:spPr>
                <a:xfrm>
                  <a:off x="1521826" y="2854229"/>
                  <a:ext cx="300868" cy="247231"/>
                </a:xfrm>
                <a:prstGeom prst="rect">
                  <a:avLst/>
                </a:prstGeom>
                <a:blipFill>
                  <a:blip r:embed="rId8"/>
                  <a:stretch>
                    <a:fillRect l="-45833" r="-50000" b="-6666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4" name="Equation">
                  <a:extLst>
                    <a:ext uri="{FF2B5EF4-FFF2-40B4-BE49-F238E27FC236}">
                      <a16:creationId xmlns:a16="http://schemas.microsoft.com/office/drawing/2014/main" id="{BD6A7548-EA9E-8542-BA67-BCD24D6C8022}"/>
                    </a:ext>
                  </a:extLst>
                </p:cNvPr>
                <p:cNvSpPr txBox="1"/>
                <p:nvPr/>
              </p:nvSpPr>
              <p:spPr>
                <a:xfrm>
                  <a:off x="1521826" y="2349450"/>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114" name="Equation">
                  <a:extLst>
                    <a:ext uri="{FF2B5EF4-FFF2-40B4-BE49-F238E27FC236}">
                      <a16:creationId xmlns:a16="http://schemas.microsoft.com/office/drawing/2014/main" id="{BD6A7548-EA9E-8542-BA67-BCD24D6C8022}"/>
                    </a:ext>
                  </a:extLst>
                </p:cNvPr>
                <p:cNvSpPr txBox="1">
                  <a:spLocks noRot="1" noChangeAspect="1" noMove="1" noResize="1" noEditPoints="1" noAdjustHandles="1" noChangeArrowheads="1" noChangeShapeType="1" noTextEdit="1"/>
                </p:cNvSpPr>
                <p:nvPr/>
              </p:nvSpPr>
              <p:spPr>
                <a:xfrm>
                  <a:off x="1521826" y="2349450"/>
                  <a:ext cx="300868" cy="247232"/>
                </a:xfrm>
                <a:prstGeom prst="rect">
                  <a:avLst/>
                </a:prstGeom>
                <a:blipFill>
                  <a:blip r:embed="rId9"/>
                  <a:stretch>
                    <a:fillRect l="-45833" r="-50000" b="-66667"/>
                  </a:stretch>
                </a:blipFill>
                <a:ln w="12700">
                  <a:miter lim="400000"/>
                </a:ln>
              </p:spPr>
              <p:txBody>
                <a:bodyPr/>
                <a:lstStyle/>
                <a:p>
                  <a:r>
                    <a:rPr lang="en-CH">
                      <a:noFill/>
                    </a:rPr>
                    <a:t> </a:t>
                  </a:r>
                </a:p>
              </p:txBody>
            </p:sp>
          </mc:Fallback>
        </mc:AlternateContent>
        <p:grpSp>
          <p:nvGrpSpPr>
            <p:cNvPr id="115" name="Group">
              <a:extLst>
                <a:ext uri="{FF2B5EF4-FFF2-40B4-BE49-F238E27FC236}">
                  <a16:creationId xmlns:a16="http://schemas.microsoft.com/office/drawing/2014/main" id="{B64CFAF3-3D5C-4D4F-A8D1-876E32FB1D9D}"/>
                </a:ext>
              </a:extLst>
            </p:cNvPr>
            <p:cNvGrpSpPr/>
            <p:nvPr/>
          </p:nvGrpSpPr>
          <p:grpSpPr>
            <a:xfrm>
              <a:off x="6243979" y="4328417"/>
              <a:ext cx="468869" cy="330020"/>
              <a:chOff x="0" y="0"/>
              <a:chExt cx="468867" cy="330019"/>
            </a:xfrm>
          </p:grpSpPr>
          <p:sp>
            <p:nvSpPr>
              <p:cNvPr id="139" name="Rectangle">
                <a:extLst>
                  <a:ext uri="{FF2B5EF4-FFF2-40B4-BE49-F238E27FC236}">
                    <a16:creationId xmlns:a16="http://schemas.microsoft.com/office/drawing/2014/main" id="{4EFFB494-AF97-1C4A-AEB2-88ABF473FBE4}"/>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40" name="Connection Line">
                <a:extLst>
                  <a:ext uri="{FF2B5EF4-FFF2-40B4-BE49-F238E27FC236}">
                    <a16:creationId xmlns:a16="http://schemas.microsoft.com/office/drawing/2014/main" id="{B6CB1A13-39B3-DB4C-8B64-5A37890537D7}"/>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41" name="Line">
                <a:extLst>
                  <a:ext uri="{FF2B5EF4-FFF2-40B4-BE49-F238E27FC236}">
                    <a16:creationId xmlns:a16="http://schemas.microsoft.com/office/drawing/2014/main" id="{022DE99F-89E9-C94B-B254-A3522FF093FA}"/>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6" name="Group">
              <a:extLst>
                <a:ext uri="{FF2B5EF4-FFF2-40B4-BE49-F238E27FC236}">
                  <a16:creationId xmlns:a16="http://schemas.microsoft.com/office/drawing/2014/main" id="{C332A687-CD88-6940-A811-3238C07B90DD}"/>
                </a:ext>
              </a:extLst>
            </p:cNvPr>
            <p:cNvGrpSpPr/>
            <p:nvPr/>
          </p:nvGrpSpPr>
          <p:grpSpPr>
            <a:xfrm>
              <a:off x="6243979" y="3864046"/>
              <a:ext cx="468869" cy="330021"/>
              <a:chOff x="0" y="0"/>
              <a:chExt cx="468867" cy="330019"/>
            </a:xfrm>
          </p:grpSpPr>
          <p:sp>
            <p:nvSpPr>
              <p:cNvPr id="136" name="Rectangle">
                <a:extLst>
                  <a:ext uri="{FF2B5EF4-FFF2-40B4-BE49-F238E27FC236}">
                    <a16:creationId xmlns:a16="http://schemas.microsoft.com/office/drawing/2014/main" id="{46192183-D8D1-1344-A6F7-47B8FEEB3144}"/>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7" name="Connection Line">
                <a:extLst>
                  <a:ext uri="{FF2B5EF4-FFF2-40B4-BE49-F238E27FC236}">
                    <a16:creationId xmlns:a16="http://schemas.microsoft.com/office/drawing/2014/main" id="{5D4B30DD-F626-2C4A-9C03-7AB6A6F3EE72}"/>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8" name="Line">
                <a:extLst>
                  <a:ext uri="{FF2B5EF4-FFF2-40B4-BE49-F238E27FC236}">
                    <a16:creationId xmlns:a16="http://schemas.microsoft.com/office/drawing/2014/main" id="{D92A9049-3BA6-8542-A0F5-E273BDE34B33}"/>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7" name="Group">
              <a:extLst>
                <a:ext uri="{FF2B5EF4-FFF2-40B4-BE49-F238E27FC236}">
                  <a16:creationId xmlns:a16="http://schemas.microsoft.com/office/drawing/2014/main" id="{DDC83418-47BB-A248-8CBB-28B4093E6929}"/>
                </a:ext>
              </a:extLst>
            </p:cNvPr>
            <p:cNvGrpSpPr/>
            <p:nvPr/>
          </p:nvGrpSpPr>
          <p:grpSpPr>
            <a:xfrm>
              <a:off x="6243979" y="3403281"/>
              <a:ext cx="468869" cy="330020"/>
              <a:chOff x="0" y="0"/>
              <a:chExt cx="468867" cy="330019"/>
            </a:xfrm>
          </p:grpSpPr>
          <p:sp>
            <p:nvSpPr>
              <p:cNvPr id="131" name="Rectangle">
                <a:extLst>
                  <a:ext uri="{FF2B5EF4-FFF2-40B4-BE49-F238E27FC236}">
                    <a16:creationId xmlns:a16="http://schemas.microsoft.com/office/drawing/2014/main" id="{5F4E567C-3DDE-6E44-A804-832BBD6CD9F5}"/>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2" name="Connection Line">
                <a:extLst>
                  <a:ext uri="{FF2B5EF4-FFF2-40B4-BE49-F238E27FC236}">
                    <a16:creationId xmlns:a16="http://schemas.microsoft.com/office/drawing/2014/main" id="{C91A39B9-77FF-8A48-AD93-EBE150BE9C15}"/>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3" name="Line">
                <a:extLst>
                  <a:ext uri="{FF2B5EF4-FFF2-40B4-BE49-F238E27FC236}">
                    <a16:creationId xmlns:a16="http://schemas.microsoft.com/office/drawing/2014/main" id="{D849EDF3-5408-9C43-9EEC-AEB5D4D5BD8A}"/>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8" name="Group">
              <a:extLst>
                <a:ext uri="{FF2B5EF4-FFF2-40B4-BE49-F238E27FC236}">
                  <a16:creationId xmlns:a16="http://schemas.microsoft.com/office/drawing/2014/main" id="{7AD78463-D40C-E741-8E5A-9D04F998082F}"/>
                </a:ext>
              </a:extLst>
            </p:cNvPr>
            <p:cNvGrpSpPr/>
            <p:nvPr/>
          </p:nvGrpSpPr>
          <p:grpSpPr>
            <a:xfrm>
              <a:off x="6243979" y="2881378"/>
              <a:ext cx="468869" cy="330020"/>
              <a:chOff x="0" y="0"/>
              <a:chExt cx="468867" cy="330019"/>
            </a:xfrm>
          </p:grpSpPr>
          <p:sp>
            <p:nvSpPr>
              <p:cNvPr id="128" name="Rectangle">
                <a:extLst>
                  <a:ext uri="{FF2B5EF4-FFF2-40B4-BE49-F238E27FC236}">
                    <a16:creationId xmlns:a16="http://schemas.microsoft.com/office/drawing/2014/main" id="{C39D5319-7437-4545-B3F5-817158D7BA9A}"/>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9" name="Connection Line">
                <a:extLst>
                  <a:ext uri="{FF2B5EF4-FFF2-40B4-BE49-F238E27FC236}">
                    <a16:creationId xmlns:a16="http://schemas.microsoft.com/office/drawing/2014/main" id="{B15CB6C6-4CAF-5342-B066-EF87C8331CB6}"/>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0" name="Line">
                <a:extLst>
                  <a:ext uri="{FF2B5EF4-FFF2-40B4-BE49-F238E27FC236}">
                    <a16:creationId xmlns:a16="http://schemas.microsoft.com/office/drawing/2014/main" id="{DC9B3254-5449-1743-8B38-B16D5670995B}"/>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9" name="Group">
              <a:extLst>
                <a:ext uri="{FF2B5EF4-FFF2-40B4-BE49-F238E27FC236}">
                  <a16:creationId xmlns:a16="http://schemas.microsoft.com/office/drawing/2014/main" id="{90EEFC20-E9C7-3D44-85D3-401DEC8448DB}"/>
                </a:ext>
              </a:extLst>
            </p:cNvPr>
            <p:cNvGrpSpPr/>
            <p:nvPr/>
          </p:nvGrpSpPr>
          <p:grpSpPr>
            <a:xfrm>
              <a:off x="6243979" y="2356006"/>
              <a:ext cx="468869" cy="330020"/>
              <a:chOff x="0" y="0"/>
              <a:chExt cx="468867" cy="330019"/>
            </a:xfrm>
          </p:grpSpPr>
          <p:sp>
            <p:nvSpPr>
              <p:cNvPr id="125" name="Rectangle">
                <a:extLst>
                  <a:ext uri="{FF2B5EF4-FFF2-40B4-BE49-F238E27FC236}">
                    <a16:creationId xmlns:a16="http://schemas.microsoft.com/office/drawing/2014/main" id="{A488EDFB-421E-E942-8DEB-364C3F756A70}"/>
                  </a:ext>
                </a:extLst>
              </p:cNvPr>
              <p:cNvSpPr/>
              <p:nvPr/>
            </p:nvSpPr>
            <p:spPr>
              <a:xfrm>
                <a:off x="0" y="0"/>
                <a:ext cx="468868" cy="330020"/>
              </a:xfrm>
              <a:prstGeom prst="rect">
                <a:avLst/>
              </a:prstGeom>
              <a:solidFill>
                <a:srgbClr val="408BFC"/>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dirty="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6" name="Connection Line">
                <a:extLst>
                  <a:ext uri="{FF2B5EF4-FFF2-40B4-BE49-F238E27FC236}">
                    <a16:creationId xmlns:a16="http://schemas.microsoft.com/office/drawing/2014/main" id="{7809A92C-B204-8040-B4E0-9322437A9A00}"/>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27" name="Line">
                <a:extLst>
                  <a:ext uri="{FF2B5EF4-FFF2-40B4-BE49-F238E27FC236}">
                    <a16:creationId xmlns:a16="http://schemas.microsoft.com/office/drawing/2014/main" id="{BDFE200E-7F66-E44A-A9CA-17535883D05F}"/>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mc:AlternateContent xmlns:mc="http://schemas.openxmlformats.org/markup-compatibility/2006" xmlns:a14="http://schemas.microsoft.com/office/drawing/2010/main">
          <mc:Choice Requires="a14">
            <p:sp>
              <p:nvSpPr>
                <p:cNvPr id="120" name="Equation">
                  <a:extLst>
                    <a:ext uri="{FF2B5EF4-FFF2-40B4-BE49-F238E27FC236}">
                      <a16:creationId xmlns:a16="http://schemas.microsoft.com/office/drawing/2014/main" id="{A71B910A-2293-864E-A296-809A56102A55}"/>
                    </a:ext>
                  </a:extLst>
                </p:cNvPr>
                <p:cNvSpPr txBox="1"/>
                <p:nvPr/>
              </p:nvSpPr>
              <p:spPr>
                <a:xfrm>
                  <a:off x="7017097" y="3773806"/>
                  <a:ext cx="39015" cy="216713"/>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400" b="0" i="0" u="none" strike="noStrike" kern="0" cap="none" spc="0" normalizeH="0" baseline="0" noProof="0">
                    <a:ln>
                      <a:noFill/>
                    </a:ln>
                    <a:solidFill>
                      <a:srgbClr val="000000"/>
                    </a:solidFill>
                    <a:effectLst/>
                    <a:uLnTx/>
                    <a:uFillTx/>
                  </a:endParaRPr>
                </a:p>
              </p:txBody>
            </p:sp>
          </mc:Choice>
          <mc:Fallback xmlns="">
            <p:sp>
              <p:nvSpPr>
                <p:cNvPr id="120" name="Equation">
                  <a:extLst>
                    <a:ext uri="{FF2B5EF4-FFF2-40B4-BE49-F238E27FC236}">
                      <a16:creationId xmlns:a16="http://schemas.microsoft.com/office/drawing/2014/main" id="{A71B910A-2293-864E-A296-809A56102A55}"/>
                    </a:ext>
                  </a:extLst>
                </p:cNvPr>
                <p:cNvSpPr txBox="1">
                  <a:spLocks noRot="1" noChangeAspect="1" noMove="1" noResize="1" noEditPoints="1" noAdjustHandles="1" noChangeArrowheads="1" noChangeShapeType="1" noTextEdit="1"/>
                </p:cNvSpPr>
                <p:nvPr/>
              </p:nvSpPr>
              <p:spPr>
                <a:xfrm>
                  <a:off x="7017097" y="3773806"/>
                  <a:ext cx="39015" cy="216713"/>
                </a:xfrm>
                <a:prstGeom prst="rect">
                  <a:avLst/>
                </a:prstGeom>
                <a:blipFill>
                  <a:blip r:embed="rId10"/>
                  <a:stretch>
                    <a:fillRect l="-200000" r="-300000" b="-72222"/>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1" name="Equation">
                  <a:extLst>
                    <a:ext uri="{FF2B5EF4-FFF2-40B4-BE49-F238E27FC236}">
                      <a16:creationId xmlns:a16="http://schemas.microsoft.com/office/drawing/2014/main" id="{A27C3711-8F43-E544-91A8-BB4D1203FF78}"/>
                    </a:ext>
                  </a:extLst>
                </p:cNvPr>
                <p:cNvSpPr txBox="1"/>
                <p:nvPr/>
              </p:nvSpPr>
              <p:spPr>
                <a:xfrm>
                  <a:off x="6991308" y="2326590"/>
                  <a:ext cx="153544"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1</m:t>
                            </m:r>
                          </m:sub>
                        </m:sSub>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121" name="Equation">
                  <a:extLst>
                    <a:ext uri="{FF2B5EF4-FFF2-40B4-BE49-F238E27FC236}">
                      <a16:creationId xmlns:a16="http://schemas.microsoft.com/office/drawing/2014/main" id="{A27C3711-8F43-E544-91A8-BB4D1203FF78}"/>
                    </a:ext>
                  </a:extLst>
                </p:cNvPr>
                <p:cNvSpPr txBox="1">
                  <a:spLocks noRot="1" noChangeAspect="1" noMove="1" noResize="1" noEditPoints="1" noAdjustHandles="1" noChangeArrowheads="1" noChangeShapeType="1" noTextEdit="1"/>
                </p:cNvSpPr>
                <p:nvPr/>
              </p:nvSpPr>
              <p:spPr>
                <a:xfrm>
                  <a:off x="6991308" y="2326590"/>
                  <a:ext cx="153544" cy="163774"/>
                </a:xfrm>
                <a:prstGeom prst="rect">
                  <a:avLst/>
                </a:prstGeom>
                <a:blipFill>
                  <a:blip r:embed="rId11"/>
                  <a:stretch>
                    <a:fillRect l="-38462" r="-69231"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2" name="Equation">
                  <a:extLst>
                    <a:ext uri="{FF2B5EF4-FFF2-40B4-BE49-F238E27FC236}">
                      <a16:creationId xmlns:a16="http://schemas.microsoft.com/office/drawing/2014/main" id="{B11825A5-704C-8A45-98CF-53CB50D198F4}"/>
                    </a:ext>
                  </a:extLst>
                </p:cNvPr>
                <p:cNvSpPr txBox="1"/>
                <p:nvPr/>
              </p:nvSpPr>
              <p:spPr>
                <a:xfrm>
                  <a:off x="6991308" y="2834590"/>
                  <a:ext cx="171817"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2</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2" name="Equation">
                  <a:extLst>
                    <a:ext uri="{FF2B5EF4-FFF2-40B4-BE49-F238E27FC236}">
                      <a16:creationId xmlns:a16="http://schemas.microsoft.com/office/drawing/2014/main" id="{B11825A5-704C-8A45-98CF-53CB50D198F4}"/>
                    </a:ext>
                  </a:extLst>
                </p:cNvPr>
                <p:cNvSpPr txBox="1">
                  <a:spLocks noRot="1" noChangeAspect="1" noMove="1" noResize="1" noEditPoints="1" noAdjustHandles="1" noChangeArrowheads="1" noChangeShapeType="1" noTextEdit="1"/>
                </p:cNvSpPr>
                <p:nvPr/>
              </p:nvSpPr>
              <p:spPr>
                <a:xfrm>
                  <a:off x="6991308" y="2834590"/>
                  <a:ext cx="171817" cy="163774"/>
                </a:xfrm>
                <a:prstGeom prst="rect">
                  <a:avLst/>
                </a:prstGeom>
                <a:blipFill>
                  <a:blip r:embed="rId12"/>
                  <a:stretch>
                    <a:fillRect l="-35714" r="-57143"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3" name="Equation">
                  <a:extLst>
                    <a:ext uri="{FF2B5EF4-FFF2-40B4-BE49-F238E27FC236}">
                      <a16:creationId xmlns:a16="http://schemas.microsoft.com/office/drawing/2014/main" id="{B44839AA-7504-D544-855B-2357FD17572E}"/>
                    </a:ext>
                  </a:extLst>
                </p:cNvPr>
                <p:cNvSpPr txBox="1"/>
                <p:nvPr/>
              </p:nvSpPr>
              <p:spPr>
                <a:xfrm>
                  <a:off x="6991308" y="3342590"/>
                  <a:ext cx="159883" cy="16617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3</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3" name="Equation">
                  <a:extLst>
                    <a:ext uri="{FF2B5EF4-FFF2-40B4-BE49-F238E27FC236}">
                      <a16:creationId xmlns:a16="http://schemas.microsoft.com/office/drawing/2014/main" id="{B44839AA-7504-D544-855B-2357FD17572E}"/>
                    </a:ext>
                  </a:extLst>
                </p:cNvPr>
                <p:cNvSpPr txBox="1">
                  <a:spLocks noRot="1" noChangeAspect="1" noMove="1" noResize="1" noEditPoints="1" noAdjustHandles="1" noChangeArrowheads="1" noChangeShapeType="1" noTextEdit="1"/>
                </p:cNvSpPr>
                <p:nvPr/>
              </p:nvSpPr>
              <p:spPr>
                <a:xfrm>
                  <a:off x="6991308" y="3342590"/>
                  <a:ext cx="159883" cy="166172"/>
                </a:xfrm>
                <a:prstGeom prst="rect">
                  <a:avLst/>
                </a:prstGeom>
                <a:blipFill>
                  <a:blip r:embed="rId13"/>
                  <a:stretch>
                    <a:fillRect l="-35714" r="-57143"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4" name="Equation">
                  <a:extLst>
                    <a:ext uri="{FF2B5EF4-FFF2-40B4-BE49-F238E27FC236}">
                      <a16:creationId xmlns:a16="http://schemas.microsoft.com/office/drawing/2014/main" id="{73A96255-E18A-544A-A161-2C0FF1A52E3D}"/>
                    </a:ext>
                  </a:extLst>
                </p:cNvPr>
                <p:cNvSpPr txBox="1"/>
                <p:nvPr/>
              </p:nvSpPr>
              <p:spPr>
                <a:xfrm>
                  <a:off x="6991308" y="4282390"/>
                  <a:ext cx="173668" cy="165316"/>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𝑛</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4" name="Equation">
                  <a:extLst>
                    <a:ext uri="{FF2B5EF4-FFF2-40B4-BE49-F238E27FC236}">
                      <a16:creationId xmlns:a16="http://schemas.microsoft.com/office/drawing/2014/main" id="{73A96255-E18A-544A-A161-2C0FF1A52E3D}"/>
                    </a:ext>
                  </a:extLst>
                </p:cNvPr>
                <p:cNvSpPr txBox="1">
                  <a:spLocks noRot="1" noChangeAspect="1" noMove="1" noResize="1" noEditPoints="1" noAdjustHandles="1" noChangeArrowheads="1" noChangeShapeType="1" noTextEdit="1"/>
                </p:cNvSpPr>
                <p:nvPr/>
              </p:nvSpPr>
              <p:spPr>
                <a:xfrm>
                  <a:off x="6991308" y="4282390"/>
                  <a:ext cx="173668" cy="165316"/>
                </a:xfrm>
                <a:prstGeom prst="rect">
                  <a:avLst/>
                </a:prstGeom>
                <a:blipFill>
                  <a:blip r:embed="rId14"/>
                  <a:stretch>
                    <a:fillRect l="-35714" r="-57143" b="-80000"/>
                  </a:stretch>
                </a:blipFill>
                <a:ln w="12700">
                  <a:miter lim="400000"/>
                </a:ln>
              </p:spPr>
              <p:txBody>
                <a:bodyPr/>
                <a:lstStyle/>
                <a:p>
                  <a:r>
                    <a:rPr lang="en-CH">
                      <a:noFill/>
                    </a:rPr>
                    <a:t> </a:t>
                  </a:r>
                </a:p>
              </p:txBody>
            </p:sp>
          </mc:Fallback>
        </mc:AlternateContent>
        <p:sp>
          <p:nvSpPr>
            <p:cNvPr id="142" name="Left Brace 141">
              <a:extLst>
                <a:ext uri="{FF2B5EF4-FFF2-40B4-BE49-F238E27FC236}">
                  <a16:creationId xmlns:a16="http://schemas.microsoft.com/office/drawing/2014/main" id="{FC337A0D-ACA6-D649-BF24-76282FE8F923}"/>
                </a:ext>
              </a:extLst>
            </p:cNvPr>
            <p:cNvSpPr/>
            <p:nvPr/>
          </p:nvSpPr>
          <p:spPr bwMode="auto">
            <a:xfrm rot="10800000">
              <a:off x="7261345" y="2390429"/>
              <a:ext cx="161966" cy="2244251"/>
            </a:xfrm>
            <a:prstGeom prst="leftBrace">
              <a:avLst>
                <a:gd name="adj1" fmla="val 123979"/>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pic>
          <p:nvPicPr>
            <p:cNvPr id="144" name="Picture 143">
              <a:extLst>
                <a:ext uri="{FF2B5EF4-FFF2-40B4-BE49-F238E27FC236}">
                  <a16:creationId xmlns:a16="http://schemas.microsoft.com/office/drawing/2014/main" id="{F26CA099-DC8C-5B48-952A-3BD4BA7BC6F7}"/>
                </a:ext>
              </a:extLst>
            </p:cNvPr>
            <p:cNvPicPr>
              <a:picLocks noChangeAspect="1"/>
            </p:cNvPicPr>
            <p:nvPr/>
          </p:nvPicPr>
          <p:blipFill rotWithShape="1">
            <a:blip r:embed="rId3"/>
            <a:srcRect l="64605" r="10127"/>
            <a:stretch/>
          </p:blipFill>
          <p:spPr>
            <a:xfrm>
              <a:off x="7479318" y="3368140"/>
              <a:ext cx="149225" cy="234950"/>
            </a:xfrm>
            <a:prstGeom prst="rect">
              <a:avLst/>
            </a:prstGeom>
          </p:spPr>
        </p:pic>
      </p:grpSp>
      <p:sp>
        <p:nvSpPr>
          <p:cNvPr id="20" name="TextBox 19">
            <a:extLst>
              <a:ext uri="{FF2B5EF4-FFF2-40B4-BE49-F238E27FC236}">
                <a16:creationId xmlns:a16="http://schemas.microsoft.com/office/drawing/2014/main" id="{44F58230-A33E-684B-B704-CCDBF0C17D18}"/>
              </a:ext>
            </a:extLst>
          </p:cNvPr>
          <p:cNvSpPr txBox="1"/>
          <p:nvPr/>
        </p:nvSpPr>
        <p:spPr>
          <a:xfrm>
            <a:off x="6572863" y="4790903"/>
            <a:ext cx="2196114" cy="184666"/>
          </a:xfrm>
          <a:prstGeom prst="rect">
            <a:avLst/>
          </a:prstGeom>
          <a:noFill/>
        </p:spPr>
        <p:txBody>
          <a:bodyPr wrap="none" lIns="0" tIns="0" rIns="0" bIns="0" rtlCol="0">
            <a:spAutoFit/>
          </a:bodyPr>
          <a:lstStyle/>
          <a:p>
            <a:r>
              <a:rPr lang="en-GB" sz="1200" dirty="0">
                <a:solidFill>
                  <a:srgbClr val="6F6F6F"/>
                </a:solidFill>
                <a:latin typeface="IBM Plex Sans" panose="020B0503050203000203" pitchFamily="34" charset="0"/>
              </a:rPr>
              <a:t>Havlicek et al. </a:t>
            </a:r>
            <a:r>
              <a:rPr lang="en-GB" sz="1200" i="1" dirty="0">
                <a:solidFill>
                  <a:srgbClr val="6F6F6F"/>
                </a:solidFill>
                <a:latin typeface="IBM Plex Sans" panose="020B0503050203000203" pitchFamily="34" charset="0"/>
              </a:rPr>
              <a:t>Nature</a:t>
            </a:r>
            <a:r>
              <a:rPr lang="en-GB" sz="1200" dirty="0">
                <a:solidFill>
                  <a:srgbClr val="6F6F6F"/>
                </a:solidFill>
                <a:latin typeface="IBM Plex Sans" panose="020B0503050203000203" pitchFamily="34" charset="0"/>
              </a:rPr>
              <a:t> </a:t>
            </a:r>
            <a:r>
              <a:rPr lang="en-GB" sz="1200" b="1" dirty="0">
                <a:solidFill>
                  <a:srgbClr val="6F6F6F"/>
                </a:solidFill>
                <a:latin typeface="IBM Plex Sans" panose="020B0503050203000203" pitchFamily="34" charset="0"/>
              </a:rPr>
              <a:t>567</a:t>
            </a:r>
            <a:r>
              <a:rPr lang="en-GB" sz="1200" dirty="0">
                <a:solidFill>
                  <a:srgbClr val="6F6F6F"/>
                </a:solidFill>
                <a:latin typeface="IBM Plex Sans" panose="020B0503050203000203" pitchFamily="34" charset="0"/>
              </a:rPr>
              <a:t> 7747</a:t>
            </a:r>
            <a:endParaRPr lang="en-CH" sz="1200" dirty="0" err="1">
              <a:solidFill>
                <a:srgbClr val="6F6F6F"/>
              </a:solidFill>
              <a:latin typeface="IBM Plex Sans" panose="020B0503050203000203" pitchFamily="34" charset="0"/>
              <a:ea typeface="IBM Plex Sans" charset="0"/>
              <a:cs typeface="IBM Plex Sans" charset="0"/>
            </a:endParaRPr>
          </a:p>
        </p:txBody>
      </p:sp>
      <p:grpSp>
        <p:nvGrpSpPr>
          <p:cNvPr id="79" name="Group 78">
            <a:extLst>
              <a:ext uri="{FF2B5EF4-FFF2-40B4-BE49-F238E27FC236}">
                <a16:creationId xmlns:a16="http://schemas.microsoft.com/office/drawing/2014/main" id="{EDD34E4D-880C-2F47-95EE-35F15446F23C}"/>
              </a:ext>
            </a:extLst>
          </p:cNvPr>
          <p:cNvGrpSpPr/>
          <p:nvPr/>
        </p:nvGrpSpPr>
        <p:grpSpPr>
          <a:xfrm>
            <a:off x="2005813" y="4727516"/>
            <a:ext cx="1260629" cy="385603"/>
            <a:chOff x="3751799" y="4724956"/>
            <a:chExt cx="1260629" cy="385603"/>
          </a:xfrm>
        </p:grpSpPr>
        <p:sp>
          <p:nvSpPr>
            <p:cNvPr id="80" name="TextBox 79">
              <a:extLst>
                <a:ext uri="{FF2B5EF4-FFF2-40B4-BE49-F238E27FC236}">
                  <a16:creationId xmlns:a16="http://schemas.microsoft.com/office/drawing/2014/main" id="{F10E4FCE-01CF-AC4C-8DD4-055DC0F1D65D}"/>
                </a:ext>
              </a:extLst>
            </p:cNvPr>
            <p:cNvSpPr txBox="1"/>
            <p:nvPr/>
          </p:nvSpPr>
          <p:spPr>
            <a:xfrm>
              <a:off x="3856197" y="4887228"/>
              <a:ext cx="1022716"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Feature map</a:t>
              </a:r>
            </a:p>
          </p:txBody>
        </p:sp>
        <p:sp>
          <p:nvSpPr>
            <p:cNvPr id="81" name="Left Brace 80">
              <a:extLst>
                <a:ext uri="{FF2B5EF4-FFF2-40B4-BE49-F238E27FC236}">
                  <a16:creationId xmlns:a16="http://schemas.microsoft.com/office/drawing/2014/main" id="{2BFCD0EC-8AAB-DC4D-AC95-AFFD3D8FCB24}"/>
                </a:ext>
              </a:extLst>
            </p:cNvPr>
            <p:cNvSpPr/>
            <p:nvPr/>
          </p:nvSpPr>
          <p:spPr bwMode="auto">
            <a:xfrm rot="16200000">
              <a:off x="4293056" y="4183699"/>
              <a:ext cx="178115" cy="1260629"/>
            </a:xfrm>
            <a:prstGeom prst="leftBrace">
              <a:avLst>
                <a:gd name="adj1" fmla="val 66130"/>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grpSp>
    </p:spTree>
    <p:extLst>
      <p:ext uri="{BB962C8B-B14F-4D97-AF65-F5344CB8AC3E}">
        <p14:creationId xmlns:p14="http://schemas.microsoft.com/office/powerpoint/2010/main" val="126233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8562-E9C5-4C74-82BF-FDA570378701}"/>
              </a:ext>
            </a:extLst>
          </p:cNvPr>
          <p:cNvSpPr>
            <a:spLocks noGrp="1"/>
          </p:cNvSpPr>
          <p:nvPr>
            <p:ph type="title"/>
          </p:nvPr>
        </p:nvSpPr>
        <p:spPr/>
        <p:txBody>
          <a:bodyPr/>
          <a:lstStyle/>
          <a:p>
            <a:r>
              <a:rPr lang="en-US" kern="0" dirty="0">
                <a:solidFill>
                  <a:schemeClr val="bg1"/>
                </a:solidFill>
              </a:rPr>
              <a:t>Data encoding</a:t>
            </a:r>
            <a:endParaRPr lang="en-IE" dirty="0"/>
          </a:p>
        </p:txBody>
      </p:sp>
      <p:sp>
        <p:nvSpPr>
          <p:cNvPr id="4" name="Footer Placeholder 3">
            <a:extLst>
              <a:ext uri="{FF2B5EF4-FFF2-40B4-BE49-F238E27FC236}">
                <a16:creationId xmlns:a16="http://schemas.microsoft.com/office/drawing/2014/main" id="{8E072C2D-BD17-4155-BC7E-BD0392084E0A}"/>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0CDD59F3-C159-4509-8CFC-97A196B5AE34}"/>
              </a:ext>
            </a:extLst>
          </p:cNvPr>
          <p:cNvSpPr>
            <a:spLocks noGrp="1"/>
          </p:cNvSpPr>
          <p:nvPr>
            <p:ph type="sldNum" sz="quarter" idx="11"/>
          </p:nvPr>
        </p:nvSpPr>
        <p:spPr/>
        <p:txBody>
          <a:bodyPr/>
          <a:lstStyle/>
          <a:p>
            <a:fld id="{59395FB3-9C97-154F-86B2-7E381B951268}" type="slidenum">
              <a:rPr lang="en-US" smtClean="0"/>
              <a:pPr/>
              <a:t>48</a:t>
            </a:fld>
            <a:endParaRPr lang="en-US" dirty="0"/>
          </a:p>
        </p:txBody>
      </p:sp>
      <p:sp>
        <p:nvSpPr>
          <p:cNvPr id="20" name="TextBox 19">
            <a:extLst>
              <a:ext uri="{FF2B5EF4-FFF2-40B4-BE49-F238E27FC236}">
                <a16:creationId xmlns:a16="http://schemas.microsoft.com/office/drawing/2014/main" id="{44F58230-A33E-684B-B704-CCDBF0C17D18}"/>
              </a:ext>
            </a:extLst>
          </p:cNvPr>
          <p:cNvSpPr txBox="1"/>
          <p:nvPr/>
        </p:nvSpPr>
        <p:spPr>
          <a:xfrm>
            <a:off x="6572863" y="4790903"/>
            <a:ext cx="2196114" cy="184666"/>
          </a:xfrm>
          <a:prstGeom prst="rect">
            <a:avLst/>
          </a:prstGeom>
          <a:noFill/>
        </p:spPr>
        <p:txBody>
          <a:bodyPr wrap="none" lIns="0" tIns="0" rIns="0" bIns="0" rtlCol="0">
            <a:spAutoFit/>
          </a:bodyPr>
          <a:lstStyle/>
          <a:p>
            <a:r>
              <a:rPr lang="en-GB" sz="1200" dirty="0">
                <a:solidFill>
                  <a:srgbClr val="6F6F6F"/>
                </a:solidFill>
                <a:latin typeface="IBM Plex Sans" panose="020B0503050203000203" pitchFamily="34" charset="0"/>
              </a:rPr>
              <a:t>Havlicek et al. </a:t>
            </a:r>
            <a:r>
              <a:rPr lang="en-GB" sz="1200" i="1" dirty="0">
                <a:solidFill>
                  <a:srgbClr val="6F6F6F"/>
                </a:solidFill>
                <a:latin typeface="IBM Plex Sans" panose="020B0503050203000203" pitchFamily="34" charset="0"/>
              </a:rPr>
              <a:t>Nature</a:t>
            </a:r>
            <a:r>
              <a:rPr lang="en-GB" sz="1200" dirty="0">
                <a:solidFill>
                  <a:srgbClr val="6F6F6F"/>
                </a:solidFill>
                <a:latin typeface="IBM Plex Sans" panose="020B0503050203000203" pitchFamily="34" charset="0"/>
              </a:rPr>
              <a:t> </a:t>
            </a:r>
            <a:r>
              <a:rPr lang="en-GB" sz="1200" b="1" dirty="0">
                <a:solidFill>
                  <a:srgbClr val="6F6F6F"/>
                </a:solidFill>
                <a:latin typeface="IBM Plex Sans" panose="020B0503050203000203" pitchFamily="34" charset="0"/>
              </a:rPr>
              <a:t>567</a:t>
            </a:r>
            <a:r>
              <a:rPr lang="en-GB" sz="1200" dirty="0">
                <a:solidFill>
                  <a:srgbClr val="6F6F6F"/>
                </a:solidFill>
                <a:latin typeface="IBM Plex Sans" panose="020B0503050203000203" pitchFamily="34" charset="0"/>
              </a:rPr>
              <a:t> 7747</a:t>
            </a:r>
            <a:endParaRPr lang="en-CH" sz="1200" dirty="0" err="1">
              <a:solidFill>
                <a:srgbClr val="6F6F6F"/>
              </a:solidFill>
              <a:latin typeface="IBM Plex Sans" panose="020B0503050203000203" pitchFamily="34" charset="0"/>
              <a:ea typeface="IBM Plex Sans" charset="0"/>
              <a:cs typeface="IBM Plex Sans" charset="0"/>
            </a:endParaRPr>
          </a:p>
        </p:txBody>
      </p:sp>
      <p:grpSp>
        <p:nvGrpSpPr>
          <p:cNvPr id="3" name="Group 2">
            <a:extLst>
              <a:ext uri="{FF2B5EF4-FFF2-40B4-BE49-F238E27FC236}">
                <a16:creationId xmlns:a16="http://schemas.microsoft.com/office/drawing/2014/main" id="{26DA244D-08F3-0943-97EF-AEAEA3743477}"/>
              </a:ext>
            </a:extLst>
          </p:cNvPr>
          <p:cNvGrpSpPr/>
          <p:nvPr/>
        </p:nvGrpSpPr>
        <p:grpSpPr>
          <a:xfrm>
            <a:off x="2608202" y="2310541"/>
            <a:ext cx="3927595" cy="914400"/>
            <a:chOff x="2970447" y="2830236"/>
            <a:chExt cx="3927595" cy="914400"/>
          </a:xfrm>
        </p:grpSpPr>
        <p:pic>
          <p:nvPicPr>
            <p:cNvPr id="6" name="Picture 5">
              <a:extLst>
                <a:ext uri="{FF2B5EF4-FFF2-40B4-BE49-F238E27FC236}">
                  <a16:creationId xmlns:a16="http://schemas.microsoft.com/office/drawing/2014/main" id="{FE16BA36-87B6-4440-8475-F56A4B4EFA07}"/>
                </a:ext>
              </a:extLst>
            </p:cNvPr>
            <p:cNvPicPr>
              <a:picLocks noChangeAspect="1"/>
            </p:cNvPicPr>
            <p:nvPr/>
          </p:nvPicPr>
          <p:blipFill>
            <a:blip r:embed="rId2"/>
            <a:stretch>
              <a:fillRect/>
            </a:stretch>
          </p:blipFill>
          <p:spPr>
            <a:xfrm>
              <a:off x="4118816" y="2849623"/>
              <a:ext cx="2779226" cy="240180"/>
            </a:xfrm>
            <a:prstGeom prst="rect">
              <a:avLst/>
            </a:prstGeom>
          </p:spPr>
        </p:pic>
        <p:pic>
          <p:nvPicPr>
            <p:cNvPr id="77" name="Picture 76">
              <a:extLst>
                <a:ext uri="{FF2B5EF4-FFF2-40B4-BE49-F238E27FC236}">
                  <a16:creationId xmlns:a16="http://schemas.microsoft.com/office/drawing/2014/main" id="{8C0B629E-AC12-AC4A-87DE-E0A9435025C9}"/>
                </a:ext>
              </a:extLst>
            </p:cNvPr>
            <p:cNvPicPr>
              <a:picLocks noChangeAspect="1"/>
            </p:cNvPicPr>
            <p:nvPr/>
          </p:nvPicPr>
          <p:blipFill>
            <a:blip r:embed="rId3"/>
            <a:stretch>
              <a:fillRect/>
            </a:stretch>
          </p:blipFill>
          <p:spPr>
            <a:xfrm>
              <a:off x="2970447" y="2910668"/>
              <a:ext cx="131983" cy="118090"/>
            </a:xfrm>
            <a:prstGeom prst="rect">
              <a:avLst/>
            </a:prstGeom>
            <a:noFill/>
          </p:spPr>
        </p:pic>
        <p:sp>
          <p:nvSpPr>
            <p:cNvPr id="78" name="Arc 77">
              <a:extLst>
                <a:ext uri="{FF2B5EF4-FFF2-40B4-BE49-F238E27FC236}">
                  <a16:creationId xmlns:a16="http://schemas.microsoft.com/office/drawing/2014/main" id="{345BB80A-655F-2749-852A-B32CE9C6DCDE}"/>
                </a:ext>
              </a:extLst>
            </p:cNvPr>
            <p:cNvSpPr/>
            <p:nvPr/>
          </p:nvSpPr>
          <p:spPr bwMode="auto">
            <a:xfrm rot="18882516">
              <a:off x="3143146" y="2830236"/>
              <a:ext cx="914400" cy="914400"/>
            </a:xfrm>
            <a:prstGeom prst="arc">
              <a:avLst/>
            </a:prstGeom>
            <a:ln w="19050">
              <a:solidFill>
                <a:srgbClr val="D12765"/>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grpSp>
    </p:spTree>
    <p:extLst>
      <p:ext uri="{BB962C8B-B14F-4D97-AF65-F5344CB8AC3E}">
        <p14:creationId xmlns:p14="http://schemas.microsoft.com/office/powerpoint/2010/main" val="1170241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2308F-2BA2-D848-88E7-08EC4DE44A3D}"/>
              </a:ext>
            </a:extLst>
          </p:cNvPr>
          <p:cNvSpPr>
            <a:spLocks noGrp="1"/>
          </p:cNvSpPr>
          <p:nvPr>
            <p:ph type="title"/>
          </p:nvPr>
        </p:nvSpPr>
        <p:spPr/>
        <p:txBody>
          <a:bodyPr/>
          <a:lstStyle/>
          <a:p>
            <a:r>
              <a:rPr lang="en-CH" dirty="0"/>
              <a:t>Data Encoding: Basis Encoding</a:t>
            </a:r>
          </a:p>
        </p:txBody>
      </p:sp>
      <p:sp>
        <p:nvSpPr>
          <p:cNvPr id="4" name="Footer Placeholder 3">
            <a:extLst>
              <a:ext uri="{FF2B5EF4-FFF2-40B4-BE49-F238E27FC236}">
                <a16:creationId xmlns:a16="http://schemas.microsoft.com/office/drawing/2014/main" id="{E7031D9D-3DD3-2348-9969-1184B8AD856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6226EABD-C14B-504D-9707-B50A303F8D20}"/>
              </a:ext>
            </a:extLst>
          </p:cNvPr>
          <p:cNvSpPr>
            <a:spLocks noGrp="1"/>
          </p:cNvSpPr>
          <p:nvPr>
            <p:ph type="sldNum" sz="quarter" idx="11"/>
          </p:nvPr>
        </p:nvSpPr>
        <p:spPr/>
        <p:txBody>
          <a:bodyPr/>
          <a:lstStyle/>
          <a:p>
            <a:fld id="{59395FB3-9C97-154F-86B2-7E381B951268}" type="slidenum">
              <a:rPr lang="en-US" smtClean="0"/>
              <a:pPr/>
              <a:t>49</a:t>
            </a:fld>
            <a:endParaRPr lang="en-US" dirty="0"/>
          </a:p>
        </p:txBody>
      </p:sp>
      <p:sp>
        <p:nvSpPr>
          <p:cNvPr id="6" name="TextBox 5">
            <a:extLst>
              <a:ext uri="{FF2B5EF4-FFF2-40B4-BE49-F238E27FC236}">
                <a16:creationId xmlns:a16="http://schemas.microsoft.com/office/drawing/2014/main" id="{D0A4FCFE-7399-F648-B78D-EABA64DBF4AF}"/>
              </a:ext>
            </a:extLst>
          </p:cNvPr>
          <p:cNvSpPr txBox="1"/>
          <p:nvPr/>
        </p:nvSpPr>
        <p:spPr>
          <a:xfrm>
            <a:off x="258382" y="1264023"/>
            <a:ext cx="2739533" cy="601383"/>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Idea</a:t>
            </a:r>
            <a:r>
              <a:rPr lang="en-CH" sz="1400" dirty="0">
                <a:solidFill>
                  <a:schemeClr val="bg1"/>
                </a:solidFill>
                <a:latin typeface="IBM Plex Sans" charset="0"/>
                <a:ea typeface="IBM Plex Sans" charset="0"/>
                <a:cs typeface="IBM Plex Sans" charset="0"/>
              </a:rPr>
              <a:t> </a:t>
            </a:r>
          </a:p>
          <a:p>
            <a:pPr algn="l">
              <a:lnSpc>
                <a:spcPct val="110000"/>
              </a:lnSpc>
              <a:spcBef>
                <a:spcPts val="1100"/>
              </a:spcBef>
            </a:pPr>
            <a:r>
              <a:rPr lang="en-CH" sz="1400" dirty="0">
                <a:solidFill>
                  <a:schemeClr val="bg1"/>
                </a:solidFill>
                <a:latin typeface="IBM Plex Sans" charset="0"/>
                <a:ea typeface="IBM Plex Sans" charset="0"/>
                <a:cs typeface="IBM Plex Sans" charset="0"/>
              </a:rPr>
              <a:t>Encode </a:t>
            </a:r>
            <a:r>
              <a:rPr lang="en-CH" sz="1400" i="1" dirty="0">
                <a:solidFill>
                  <a:schemeClr val="bg1"/>
                </a:solidFill>
                <a:latin typeface="IBM Plex Sans" charset="0"/>
                <a:ea typeface="IBM Plex Sans" charset="0"/>
                <a:cs typeface="IBM Plex Sans" charset="0"/>
              </a:rPr>
              <a:t>binary</a:t>
            </a:r>
            <a:r>
              <a:rPr lang="en-CH" sz="1400" dirty="0">
                <a:solidFill>
                  <a:schemeClr val="bg1"/>
                </a:solidFill>
                <a:latin typeface="IBM Plex Sans" charset="0"/>
                <a:ea typeface="IBM Plex Sans" charset="0"/>
                <a:cs typeface="IBM Plex Sans" charset="0"/>
              </a:rPr>
              <a:t> data in basis states</a:t>
            </a:r>
            <a:endParaRPr lang="en-CH" sz="1400" b="1" dirty="0">
              <a:solidFill>
                <a:schemeClr val="bg1"/>
              </a:solidFill>
              <a:latin typeface="IBM Plex Sans" charset="0"/>
              <a:ea typeface="IBM Plex Sans" charset="0"/>
              <a:cs typeface="IBM Plex Sans" charset="0"/>
            </a:endParaRPr>
          </a:p>
        </p:txBody>
      </p:sp>
      <p:grpSp>
        <p:nvGrpSpPr>
          <p:cNvPr id="28" name="Group 27">
            <a:extLst>
              <a:ext uri="{FF2B5EF4-FFF2-40B4-BE49-F238E27FC236}">
                <a16:creationId xmlns:a16="http://schemas.microsoft.com/office/drawing/2014/main" id="{EB07DFCF-95E8-4647-8551-1595BE7BFC2B}"/>
              </a:ext>
            </a:extLst>
          </p:cNvPr>
          <p:cNvGrpSpPr/>
          <p:nvPr/>
        </p:nvGrpSpPr>
        <p:grpSpPr>
          <a:xfrm>
            <a:off x="4840942" y="1264023"/>
            <a:ext cx="3048912" cy="593179"/>
            <a:chOff x="4840942" y="1264023"/>
            <a:chExt cx="3048912" cy="593179"/>
          </a:xfrm>
        </p:grpSpPr>
        <p:sp>
          <p:nvSpPr>
            <p:cNvPr id="7" name="TextBox 6">
              <a:extLst>
                <a:ext uri="{FF2B5EF4-FFF2-40B4-BE49-F238E27FC236}">
                  <a16:creationId xmlns:a16="http://schemas.microsoft.com/office/drawing/2014/main" id="{C2872755-AFB4-BA41-8EB6-619E9BA1C133}"/>
                </a:ext>
              </a:extLst>
            </p:cNvPr>
            <p:cNvSpPr txBox="1"/>
            <p:nvPr/>
          </p:nvSpPr>
          <p:spPr>
            <a:xfrm>
              <a:off x="4840942" y="1264023"/>
              <a:ext cx="737381"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Example</a:t>
              </a:r>
            </a:p>
          </p:txBody>
        </p:sp>
        <p:sp>
          <p:nvSpPr>
            <p:cNvPr id="9" name="TextBox 8">
              <a:extLst>
                <a:ext uri="{FF2B5EF4-FFF2-40B4-BE49-F238E27FC236}">
                  <a16:creationId xmlns:a16="http://schemas.microsoft.com/office/drawing/2014/main" id="{D46ACAD9-63CA-F84A-BACF-69E498E41A2F}"/>
                </a:ext>
              </a:extLst>
            </p:cNvPr>
            <p:cNvSpPr txBox="1"/>
            <p:nvPr/>
          </p:nvSpPr>
          <p:spPr>
            <a:xfrm>
              <a:off x="4840942" y="1633871"/>
              <a:ext cx="3048912" cy="223331"/>
            </a:xfrm>
            <a:prstGeom prst="rect">
              <a:avLst/>
            </a:prstGeom>
            <a:noFill/>
          </p:spPr>
          <p:txBody>
            <a:bodyPr wrap="none" lIns="0" tIns="0" rIns="0" bIns="0" rtlCol="0">
              <a:spAutoFit/>
            </a:bodyPr>
            <a:lstStyle/>
            <a:p>
              <a:pPr>
                <a:lnSpc>
                  <a:spcPct val="110000"/>
                </a:lnSpc>
                <a:spcBef>
                  <a:spcPts val="1100"/>
                </a:spcBef>
              </a:pPr>
              <a:r>
                <a:rPr lang="en-IE" sz="1400" dirty="0">
                  <a:solidFill>
                    <a:schemeClr val="bg1"/>
                  </a:solidFill>
                  <a:latin typeface="IBM Plex Sans" charset="0"/>
                  <a:ea typeface="IBM Plex Sans" charset="0"/>
                  <a:cs typeface="IBM Plex Sans" charset="0"/>
                </a:rPr>
                <a:t>Represent 2 qubits to represent 2 bits</a:t>
              </a:r>
            </a:p>
          </p:txBody>
        </p:sp>
      </p:grpSp>
      <p:pic>
        <p:nvPicPr>
          <p:cNvPr id="10" name="Picture 9">
            <a:extLst>
              <a:ext uri="{FF2B5EF4-FFF2-40B4-BE49-F238E27FC236}">
                <a16:creationId xmlns:a16="http://schemas.microsoft.com/office/drawing/2014/main" id="{3353EB97-35EF-8346-AE7E-5974AEE55918}"/>
              </a:ext>
            </a:extLst>
          </p:cNvPr>
          <p:cNvPicPr>
            <a:picLocks noChangeAspect="1"/>
          </p:cNvPicPr>
          <p:nvPr>
            <p:custDataLst>
              <p:tags r:id="rId1"/>
            </p:custDataLst>
          </p:nvPr>
        </p:nvPicPr>
        <p:blipFill>
          <a:blip r:embed="rId5"/>
          <a:srcRect/>
          <a:stretch/>
        </p:blipFill>
        <p:spPr>
          <a:xfrm>
            <a:off x="5976256" y="2252669"/>
            <a:ext cx="475569" cy="163990"/>
          </a:xfrm>
          <a:prstGeom prst="rect">
            <a:avLst/>
          </a:prstGeom>
        </p:spPr>
      </p:pic>
      <p:pic>
        <p:nvPicPr>
          <p:cNvPr id="11" name="Picture 10" descr="\documentclass{article}&#10;\usepackage{amsmath}&#10;\pagestyle{empty}&#10;\begin{document}&#10;&#10;$10$&#10;&#10;&#10;\end{document}" title="IguanaTex Bitmap Display">
            <a:extLst>
              <a:ext uri="{FF2B5EF4-FFF2-40B4-BE49-F238E27FC236}">
                <a16:creationId xmlns:a16="http://schemas.microsoft.com/office/drawing/2014/main" id="{2F3EE2FB-2953-9947-9702-D8B2094EA749}"/>
              </a:ext>
            </a:extLst>
          </p:cNvPr>
          <p:cNvPicPr>
            <a:picLocks noChangeAspect="1"/>
          </p:cNvPicPr>
          <p:nvPr>
            <p:custDataLst>
              <p:tags r:id="rId2"/>
            </p:custDataLst>
          </p:nvPr>
        </p:nvPicPr>
        <p:blipFill>
          <a:blip r:embed="rId6"/>
          <a:stretch>
            <a:fillRect/>
          </a:stretch>
        </p:blipFill>
        <p:spPr>
          <a:xfrm>
            <a:off x="6161327" y="2895638"/>
            <a:ext cx="177981" cy="138971"/>
          </a:xfrm>
          <a:prstGeom prst="rect">
            <a:avLst/>
          </a:prstGeom>
        </p:spPr>
      </p:pic>
      <p:pic>
        <p:nvPicPr>
          <p:cNvPr id="12" name="Picture 11" descr="\documentclass{article}&#10;\usepackage{amsmath}&#10;\pagestyle{empty}&#10;\begin{document}&#10;&#10;$|10\rangle$&#10;&#10;&#10;\end{document}" title="IguanaTex Bitmap Display">
            <a:extLst>
              <a:ext uri="{FF2B5EF4-FFF2-40B4-BE49-F238E27FC236}">
                <a16:creationId xmlns:a16="http://schemas.microsoft.com/office/drawing/2014/main" id="{5861B84A-FB71-B547-8815-A3B048EBF0EE}"/>
              </a:ext>
            </a:extLst>
          </p:cNvPr>
          <p:cNvPicPr>
            <a:picLocks noChangeAspect="1"/>
          </p:cNvPicPr>
          <p:nvPr>
            <p:custDataLst>
              <p:tags r:id="rId3"/>
            </p:custDataLst>
          </p:nvPr>
        </p:nvPicPr>
        <p:blipFill>
          <a:blip r:embed="rId7"/>
          <a:stretch>
            <a:fillRect/>
          </a:stretch>
        </p:blipFill>
        <p:spPr>
          <a:xfrm>
            <a:off x="6142372" y="3537484"/>
            <a:ext cx="292571" cy="203581"/>
          </a:xfrm>
          <a:prstGeom prst="rect">
            <a:avLst/>
          </a:prstGeom>
        </p:spPr>
      </p:pic>
      <p:pic>
        <p:nvPicPr>
          <p:cNvPr id="14" name="Picture 13">
            <a:extLst>
              <a:ext uri="{FF2B5EF4-FFF2-40B4-BE49-F238E27FC236}">
                <a16:creationId xmlns:a16="http://schemas.microsoft.com/office/drawing/2014/main" id="{FA5C8C0A-DC3B-4A4E-9192-2E7ACD4420CC}"/>
              </a:ext>
            </a:extLst>
          </p:cNvPr>
          <p:cNvPicPr>
            <a:picLocks noChangeAspect="1"/>
          </p:cNvPicPr>
          <p:nvPr/>
        </p:nvPicPr>
        <p:blipFill>
          <a:blip r:embed="rId8"/>
          <a:stretch>
            <a:fillRect/>
          </a:stretch>
        </p:blipFill>
        <p:spPr>
          <a:xfrm>
            <a:off x="1391703" y="2249690"/>
            <a:ext cx="161982" cy="144931"/>
          </a:xfrm>
          <a:prstGeom prst="rect">
            <a:avLst/>
          </a:prstGeom>
        </p:spPr>
      </p:pic>
      <p:grpSp>
        <p:nvGrpSpPr>
          <p:cNvPr id="26" name="Group 25">
            <a:extLst>
              <a:ext uri="{FF2B5EF4-FFF2-40B4-BE49-F238E27FC236}">
                <a16:creationId xmlns:a16="http://schemas.microsoft.com/office/drawing/2014/main" id="{5C27CBAA-85F2-8D43-9C8B-E986FC22A1C0}"/>
              </a:ext>
            </a:extLst>
          </p:cNvPr>
          <p:cNvGrpSpPr/>
          <p:nvPr/>
        </p:nvGrpSpPr>
        <p:grpSpPr>
          <a:xfrm>
            <a:off x="694907" y="2192347"/>
            <a:ext cx="1678785" cy="926622"/>
            <a:chOff x="694907" y="2192347"/>
            <a:chExt cx="1678785" cy="926622"/>
          </a:xfrm>
        </p:grpSpPr>
        <p:sp>
          <p:nvSpPr>
            <p:cNvPr id="15" name="Arc 14">
              <a:extLst>
                <a:ext uri="{FF2B5EF4-FFF2-40B4-BE49-F238E27FC236}">
                  <a16:creationId xmlns:a16="http://schemas.microsoft.com/office/drawing/2014/main" id="{F85917C8-E62B-6846-9F23-6D1F19C4E561}"/>
                </a:ext>
              </a:extLst>
            </p:cNvPr>
            <p:cNvSpPr/>
            <p:nvPr/>
          </p:nvSpPr>
          <p:spPr bwMode="auto">
            <a:xfrm rot="13849101">
              <a:off x="694907" y="2192347"/>
              <a:ext cx="914400" cy="914400"/>
            </a:xfrm>
            <a:prstGeom prst="arc">
              <a:avLst/>
            </a:prstGeom>
            <a:ln w="19050">
              <a:solidFill>
                <a:schemeClr val="bg1"/>
              </a:solidFill>
              <a:headEnd type="triangl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7" name="TextBox 16">
              <a:extLst>
                <a:ext uri="{FF2B5EF4-FFF2-40B4-BE49-F238E27FC236}">
                  <a16:creationId xmlns:a16="http://schemas.microsoft.com/office/drawing/2014/main" id="{B32CE8EC-CBE4-7A4F-A9D0-7406F27C8EB9}"/>
                </a:ext>
              </a:extLst>
            </p:cNvPr>
            <p:cNvSpPr txBox="1"/>
            <p:nvPr/>
          </p:nvSpPr>
          <p:spPr>
            <a:xfrm>
              <a:off x="1087196" y="2895638"/>
              <a:ext cx="503343"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binary</a:t>
              </a:r>
            </a:p>
          </p:txBody>
        </p:sp>
        <p:pic>
          <p:nvPicPr>
            <p:cNvPr id="23" name="Picture 22">
              <a:extLst>
                <a:ext uri="{FF2B5EF4-FFF2-40B4-BE49-F238E27FC236}">
                  <a16:creationId xmlns:a16="http://schemas.microsoft.com/office/drawing/2014/main" id="{1EE89F8E-F28C-C44B-AEE9-36DF1A060205}"/>
                </a:ext>
              </a:extLst>
            </p:cNvPr>
            <p:cNvPicPr>
              <a:picLocks noChangeAspect="1"/>
            </p:cNvPicPr>
            <p:nvPr/>
          </p:nvPicPr>
          <p:blipFill>
            <a:blip r:embed="rId9"/>
            <a:stretch>
              <a:fillRect/>
            </a:stretch>
          </p:blipFill>
          <p:spPr>
            <a:xfrm>
              <a:off x="1655450" y="2914545"/>
              <a:ext cx="718242" cy="179561"/>
            </a:xfrm>
            <a:prstGeom prst="rect">
              <a:avLst/>
            </a:prstGeom>
          </p:spPr>
        </p:pic>
      </p:grpSp>
      <p:grpSp>
        <p:nvGrpSpPr>
          <p:cNvPr id="27" name="Group 26">
            <a:extLst>
              <a:ext uri="{FF2B5EF4-FFF2-40B4-BE49-F238E27FC236}">
                <a16:creationId xmlns:a16="http://schemas.microsoft.com/office/drawing/2014/main" id="{A21D84FE-D350-D243-B6E9-D481125B97EF}"/>
              </a:ext>
            </a:extLst>
          </p:cNvPr>
          <p:cNvGrpSpPr/>
          <p:nvPr/>
        </p:nvGrpSpPr>
        <p:grpSpPr>
          <a:xfrm>
            <a:off x="629995" y="2934928"/>
            <a:ext cx="1660832" cy="914400"/>
            <a:chOff x="629995" y="2934928"/>
            <a:chExt cx="1660832" cy="914400"/>
          </a:xfrm>
        </p:grpSpPr>
        <p:pic>
          <p:nvPicPr>
            <p:cNvPr id="21" name="Picture 20">
              <a:extLst>
                <a:ext uri="{FF2B5EF4-FFF2-40B4-BE49-F238E27FC236}">
                  <a16:creationId xmlns:a16="http://schemas.microsoft.com/office/drawing/2014/main" id="{ABB13101-894D-3B42-9364-41973F83B121}"/>
                </a:ext>
              </a:extLst>
            </p:cNvPr>
            <p:cNvPicPr>
              <a:picLocks noChangeAspect="1"/>
            </p:cNvPicPr>
            <p:nvPr/>
          </p:nvPicPr>
          <p:blipFill>
            <a:blip r:embed="rId10"/>
            <a:stretch>
              <a:fillRect/>
            </a:stretch>
          </p:blipFill>
          <p:spPr>
            <a:xfrm>
              <a:off x="890251" y="3567932"/>
              <a:ext cx="1400576" cy="251385"/>
            </a:xfrm>
            <a:prstGeom prst="rect">
              <a:avLst/>
            </a:prstGeom>
          </p:spPr>
        </p:pic>
        <p:sp>
          <p:nvSpPr>
            <p:cNvPr id="24" name="Arc 23">
              <a:extLst>
                <a:ext uri="{FF2B5EF4-FFF2-40B4-BE49-F238E27FC236}">
                  <a16:creationId xmlns:a16="http://schemas.microsoft.com/office/drawing/2014/main" id="{424817D2-780E-0642-965D-648F3EA21028}"/>
                </a:ext>
              </a:extLst>
            </p:cNvPr>
            <p:cNvSpPr/>
            <p:nvPr/>
          </p:nvSpPr>
          <p:spPr bwMode="auto">
            <a:xfrm rot="13849101">
              <a:off x="629995" y="2934928"/>
              <a:ext cx="914400" cy="914400"/>
            </a:xfrm>
            <a:prstGeom prst="arc">
              <a:avLst/>
            </a:prstGeom>
            <a:ln w="19050">
              <a:solidFill>
                <a:schemeClr val="bg1"/>
              </a:solidFill>
              <a:headEnd type="triangl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grpSp>
      <p:pic>
        <p:nvPicPr>
          <p:cNvPr id="25" name="Picture 24">
            <a:extLst>
              <a:ext uri="{FF2B5EF4-FFF2-40B4-BE49-F238E27FC236}">
                <a16:creationId xmlns:a16="http://schemas.microsoft.com/office/drawing/2014/main" id="{E9B3285E-09C9-444B-8F51-20F8957AF1B7}"/>
              </a:ext>
            </a:extLst>
          </p:cNvPr>
          <p:cNvPicPr>
            <a:picLocks noChangeAspect="1"/>
          </p:cNvPicPr>
          <p:nvPr/>
        </p:nvPicPr>
        <p:blipFill>
          <a:blip r:embed="rId11"/>
          <a:stretch>
            <a:fillRect/>
          </a:stretch>
        </p:blipFill>
        <p:spPr>
          <a:xfrm>
            <a:off x="7285469" y="2428928"/>
            <a:ext cx="1208769" cy="1243554"/>
          </a:xfrm>
          <a:prstGeom prst="rect">
            <a:avLst/>
          </a:prstGeom>
        </p:spPr>
      </p:pic>
      <p:sp>
        <p:nvSpPr>
          <p:cNvPr id="30" name="Rounded Rectangle 29">
            <a:extLst>
              <a:ext uri="{FF2B5EF4-FFF2-40B4-BE49-F238E27FC236}">
                <a16:creationId xmlns:a16="http://schemas.microsoft.com/office/drawing/2014/main" id="{CAFB92D8-3DCC-7C42-AF1D-BD019C397FB3}"/>
              </a:ext>
            </a:extLst>
          </p:cNvPr>
          <p:cNvSpPr/>
          <p:nvPr/>
        </p:nvSpPr>
        <p:spPr bwMode="auto">
          <a:xfrm>
            <a:off x="2794861" y="4149915"/>
            <a:ext cx="1828731" cy="564062"/>
          </a:xfrm>
          <a:prstGeom prst="roundRect">
            <a:avLst>
              <a:gd name="adj" fmla="val 9978"/>
            </a:avLst>
          </a:prstGeom>
          <a:noFill/>
          <a:ln w="19050">
            <a:solidFill>
              <a:srgbClr val="009C9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CH" sz="1400" i="0" u="none" strike="noStrike" cap="none" normalizeH="0" baseline="0" dirty="0">
                <a:ln>
                  <a:noFill/>
                </a:ln>
                <a:solidFill>
                  <a:srgbClr val="009C98"/>
                </a:solidFill>
                <a:effectLst/>
                <a:latin typeface="IBM Plex Sans" panose="020B0503050203000203" pitchFamily="34" charset="0"/>
              </a:rPr>
              <a:t>Pro</a:t>
            </a:r>
            <a:br>
              <a:rPr kumimoji="0" lang="en-CH" sz="1400" i="0" u="none" strike="noStrike" cap="none" normalizeH="0" baseline="0" dirty="0">
                <a:ln>
                  <a:noFill/>
                </a:ln>
                <a:solidFill>
                  <a:schemeClr val="bg1"/>
                </a:solidFill>
                <a:effectLst/>
                <a:latin typeface="IBM Plex Sans" panose="020B0503050203000203" pitchFamily="34" charset="0"/>
              </a:rPr>
            </a:br>
            <a:r>
              <a:rPr kumimoji="0" lang="en-CH" sz="1400" i="0" u="none" strike="noStrike" cap="none" normalizeH="0" baseline="0" dirty="0">
                <a:ln>
                  <a:noFill/>
                </a:ln>
                <a:solidFill>
                  <a:schemeClr val="bg1"/>
                </a:solidFill>
                <a:effectLst/>
                <a:latin typeface="IBM Plex Sans" panose="020B0503050203000203" pitchFamily="34" charset="0"/>
              </a:rPr>
              <a:t>Easy to load</a:t>
            </a:r>
          </a:p>
        </p:txBody>
      </p:sp>
      <p:sp>
        <p:nvSpPr>
          <p:cNvPr id="31" name="Rounded Rectangle 30">
            <a:extLst>
              <a:ext uri="{FF2B5EF4-FFF2-40B4-BE49-F238E27FC236}">
                <a16:creationId xmlns:a16="http://schemas.microsoft.com/office/drawing/2014/main" id="{B696A457-AFE3-A440-AAA7-DA7CB1CC3A57}"/>
              </a:ext>
            </a:extLst>
          </p:cNvPr>
          <p:cNvSpPr/>
          <p:nvPr/>
        </p:nvSpPr>
        <p:spPr bwMode="auto">
          <a:xfrm>
            <a:off x="4840942" y="4155434"/>
            <a:ext cx="1828731" cy="564062"/>
          </a:xfrm>
          <a:prstGeom prst="roundRect">
            <a:avLst>
              <a:gd name="adj" fmla="val 9978"/>
            </a:avLst>
          </a:prstGeom>
          <a:noFill/>
          <a:ln w="19050">
            <a:solidFill>
              <a:srgbClr val="D1276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defTabSz="914400" rtl="0" eaLnBrk="1" fontAlgn="base" latinLnBrk="0" hangingPunct="1">
              <a:lnSpc>
                <a:spcPct val="90000"/>
              </a:lnSpc>
              <a:spcBef>
                <a:spcPct val="0"/>
              </a:spcBef>
              <a:spcAft>
                <a:spcPct val="0"/>
              </a:spcAft>
              <a:buClrTx/>
              <a:buSzTx/>
              <a:buFontTx/>
              <a:buNone/>
              <a:tabLst/>
            </a:pPr>
            <a:r>
              <a:rPr kumimoji="0" lang="en-CH" sz="1400" i="0" u="none" strike="noStrike" cap="none" normalizeH="0" baseline="0" dirty="0">
                <a:ln>
                  <a:noFill/>
                </a:ln>
                <a:solidFill>
                  <a:srgbClr val="D12765"/>
                </a:solidFill>
                <a:effectLst/>
                <a:latin typeface="IBM Plex Sans" panose="020B0503050203000203" pitchFamily="34" charset="0"/>
              </a:rPr>
              <a:t>Con</a:t>
            </a:r>
            <a:br>
              <a:rPr kumimoji="0" lang="en-CH" sz="1400" i="0" u="none" strike="noStrike" cap="none" normalizeH="0" baseline="0" dirty="0">
                <a:ln>
                  <a:noFill/>
                </a:ln>
                <a:solidFill>
                  <a:schemeClr val="bg1"/>
                </a:solidFill>
                <a:effectLst/>
                <a:latin typeface="IBM Plex Sans" panose="020B0503050203000203" pitchFamily="34" charset="0"/>
              </a:rPr>
            </a:br>
            <a:r>
              <a:rPr kumimoji="0" lang="en-CH" sz="1400" i="1" u="none" strike="noStrike" cap="none" normalizeH="0" baseline="0" dirty="0">
                <a:ln>
                  <a:noFill/>
                </a:ln>
                <a:solidFill>
                  <a:schemeClr val="bg1"/>
                </a:solidFill>
                <a:effectLst/>
                <a:latin typeface="IBM Plex Sans" panose="020B0503050203000203" pitchFamily="34" charset="0"/>
              </a:rPr>
              <a:t>N</a:t>
            </a:r>
            <a:r>
              <a:rPr kumimoji="0" lang="en-CH" sz="1400" i="0" u="none" strike="noStrike" cap="none" normalizeH="0" baseline="0" dirty="0">
                <a:ln>
                  <a:noFill/>
                </a:ln>
                <a:solidFill>
                  <a:schemeClr val="bg1"/>
                </a:solidFill>
                <a:effectLst/>
                <a:latin typeface="IBM Plex Sans" panose="020B0503050203000203" pitchFamily="34" charset="0"/>
              </a:rPr>
              <a:t> qubits for </a:t>
            </a:r>
            <a:r>
              <a:rPr kumimoji="0" lang="en-CH" sz="1400" i="1" u="none" strike="noStrike" cap="none" normalizeH="0" baseline="0" dirty="0">
                <a:ln>
                  <a:noFill/>
                </a:ln>
                <a:solidFill>
                  <a:schemeClr val="bg1"/>
                </a:solidFill>
                <a:effectLst/>
                <a:latin typeface="IBM Plex Sans" panose="020B0503050203000203" pitchFamily="34" charset="0"/>
              </a:rPr>
              <a:t>N</a:t>
            </a:r>
            <a:r>
              <a:rPr kumimoji="0" lang="en-CH" sz="1400" i="0" u="none" strike="noStrike" cap="none" normalizeH="0" baseline="0" dirty="0">
                <a:ln>
                  <a:noFill/>
                </a:ln>
                <a:solidFill>
                  <a:schemeClr val="bg1"/>
                </a:solidFill>
                <a:effectLst/>
                <a:latin typeface="IBM Plex Sans" panose="020B0503050203000203" pitchFamily="34" charset="0"/>
              </a:rPr>
              <a:t> bits</a:t>
            </a:r>
          </a:p>
        </p:txBody>
      </p:sp>
    </p:spTree>
    <p:extLst>
      <p:ext uri="{BB962C8B-B14F-4D97-AF65-F5344CB8AC3E}">
        <p14:creationId xmlns:p14="http://schemas.microsoft.com/office/powerpoint/2010/main" val="61044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D88A-3BD0-4C89-8E47-4F3A269072D3}"/>
              </a:ext>
            </a:extLst>
          </p:cNvPr>
          <p:cNvSpPr>
            <a:spLocks noGrp="1"/>
          </p:cNvSpPr>
          <p:nvPr>
            <p:ph type="title"/>
          </p:nvPr>
        </p:nvSpPr>
        <p:spPr/>
        <p:txBody>
          <a:bodyPr/>
          <a:lstStyle/>
          <a:p>
            <a:r>
              <a:rPr lang="en-US" dirty="0"/>
              <a:t>Machine Learning Ingredients: Data</a:t>
            </a:r>
            <a:endParaRPr lang="en-IE" dirty="0"/>
          </a:p>
        </p:txBody>
      </p:sp>
      <p:sp>
        <p:nvSpPr>
          <p:cNvPr id="3" name="Text Placeholder 2">
            <a:extLst>
              <a:ext uri="{FF2B5EF4-FFF2-40B4-BE49-F238E27FC236}">
                <a16:creationId xmlns:a16="http://schemas.microsoft.com/office/drawing/2014/main" id="{0C9DE064-2286-4078-8593-8130761C065F}"/>
              </a:ext>
            </a:extLst>
          </p:cNvPr>
          <p:cNvSpPr>
            <a:spLocks noGrp="1"/>
          </p:cNvSpPr>
          <p:nvPr>
            <p:ph type="body" sz="quarter" idx="12"/>
          </p:nvPr>
        </p:nvSpPr>
        <p:spPr>
          <a:xfrm>
            <a:off x="219456" y="1243584"/>
            <a:ext cx="3190051" cy="3252216"/>
          </a:xfrm>
        </p:spPr>
        <p:txBody>
          <a:bodyPr/>
          <a:lstStyle/>
          <a:p>
            <a:pPr marL="285750" indent="-285750">
              <a:buFont typeface="Arial" panose="020B0604020202020204" pitchFamily="34" charset="0"/>
              <a:buChar char="•"/>
            </a:pPr>
            <a:r>
              <a:rPr lang="en-US" dirty="0"/>
              <a:t>Pictures</a:t>
            </a:r>
          </a:p>
          <a:p>
            <a:pPr marL="285750" indent="-285750">
              <a:buFont typeface="Arial" panose="020B0604020202020204" pitchFamily="34" charset="0"/>
              <a:buChar char="•"/>
            </a:pPr>
            <a:r>
              <a:rPr lang="en-US" dirty="0"/>
              <a:t>Videos</a:t>
            </a:r>
          </a:p>
          <a:p>
            <a:pPr marL="285750" indent="-285750">
              <a:buFont typeface="Arial" panose="020B0604020202020204" pitchFamily="34" charset="0"/>
              <a:buChar char="•"/>
            </a:pPr>
            <a:r>
              <a:rPr lang="en-US" dirty="0"/>
              <a:t>Spreadsheets</a:t>
            </a:r>
          </a:p>
          <a:p>
            <a:pPr marL="285750" indent="-285750">
              <a:buFont typeface="Arial" panose="020B0604020202020204" pitchFamily="34" charset="0"/>
              <a:buChar char="•"/>
            </a:pPr>
            <a:r>
              <a:rPr lang="en-US" dirty="0"/>
              <a:t>Numerical/Categorical</a:t>
            </a:r>
          </a:p>
          <a:p>
            <a:pPr marL="285750" indent="-285750">
              <a:buFont typeface="Arial" panose="020B0604020202020204" pitchFamily="34" charset="0"/>
              <a:buChar char="•"/>
            </a:pPr>
            <a:r>
              <a:rPr lang="en-US" dirty="0"/>
              <a:t>.  .  . </a:t>
            </a:r>
            <a:endParaRPr lang="en-IE" dirty="0"/>
          </a:p>
        </p:txBody>
      </p:sp>
      <p:sp>
        <p:nvSpPr>
          <p:cNvPr id="4" name="Footer Placeholder 3">
            <a:extLst>
              <a:ext uri="{FF2B5EF4-FFF2-40B4-BE49-F238E27FC236}">
                <a16:creationId xmlns:a16="http://schemas.microsoft.com/office/drawing/2014/main" id="{7E25D203-B949-45D1-8792-B65FD21F2322}"/>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DDDA110-75F3-4E2A-B665-B542654DB283}"/>
              </a:ext>
            </a:extLst>
          </p:cNvPr>
          <p:cNvSpPr>
            <a:spLocks noGrp="1"/>
          </p:cNvSpPr>
          <p:nvPr>
            <p:ph type="sldNum" sz="quarter" idx="11"/>
          </p:nvPr>
        </p:nvSpPr>
        <p:spPr/>
        <p:txBody>
          <a:bodyPr/>
          <a:lstStyle/>
          <a:p>
            <a:fld id="{59395FB3-9C97-154F-86B2-7E381B951268}" type="slidenum">
              <a:rPr lang="en-US" smtClean="0"/>
              <a:pPr/>
              <a:t>5</a:t>
            </a:fld>
            <a:endParaRPr lang="en-US" dirty="0"/>
          </a:p>
        </p:txBody>
      </p:sp>
      <p:pic>
        <p:nvPicPr>
          <p:cNvPr id="8" name="Picture 2" descr="Video Gallery Icon – Free Download, PNG and Vector">
            <a:extLst>
              <a:ext uri="{FF2B5EF4-FFF2-40B4-BE49-F238E27FC236}">
                <a16:creationId xmlns:a16="http://schemas.microsoft.com/office/drawing/2014/main" id="{D5E97190-681E-4BD0-8E8E-F08AA8E83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0987" y="1963107"/>
            <a:ext cx="1614581" cy="1614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Spreadsheet Icons - Download Free Vector Icons | Noun Project">
            <a:extLst>
              <a:ext uri="{FF2B5EF4-FFF2-40B4-BE49-F238E27FC236}">
                <a16:creationId xmlns:a16="http://schemas.microsoft.com/office/drawing/2014/main" id="{7AFF99A2-9041-4233-BE2D-A873B28DC2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356" y="1263733"/>
            <a:ext cx="1321782" cy="13217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3BED66CC-D8C0-4738-AE26-39088AD13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219" y="2843408"/>
            <a:ext cx="1688529" cy="149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499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a:extLst>
              <a:ext uri="{FF2B5EF4-FFF2-40B4-BE49-F238E27FC236}">
                <a16:creationId xmlns:a16="http://schemas.microsoft.com/office/drawing/2014/main" id="{DF692886-9FEC-424B-9AD1-5835A2EB09C9}"/>
              </a:ext>
            </a:extLst>
          </p:cNvPr>
          <p:cNvSpPr/>
          <p:nvPr/>
        </p:nvSpPr>
        <p:spPr bwMode="auto">
          <a:xfrm>
            <a:off x="6229407" y="1183915"/>
            <a:ext cx="1828731" cy="914512"/>
          </a:xfrm>
          <a:prstGeom prst="roundRect">
            <a:avLst>
              <a:gd name="adj" fmla="val 9978"/>
            </a:avLst>
          </a:prstGeom>
          <a:noFill/>
          <a:ln w="19050">
            <a:solidFill>
              <a:srgbClr val="009C9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1" i="0" u="none" strike="noStrike" cap="none" normalizeH="0" baseline="0" dirty="0">
              <a:ln>
                <a:noFill/>
              </a:ln>
              <a:solidFill>
                <a:schemeClr val="bg1"/>
              </a:solidFill>
              <a:effectLst/>
              <a:latin typeface="IBM Plex Sans" panose="020B0503050203000203" pitchFamily="34" charset="0"/>
            </a:endParaRPr>
          </a:p>
        </p:txBody>
      </p:sp>
      <p:sp>
        <p:nvSpPr>
          <p:cNvPr id="2" name="Title 1">
            <a:extLst>
              <a:ext uri="{FF2B5EF4-FFF2-40B4-BE49-F238E27FC236}">
                <a16:creationId xmlns:a16="http://schemas.microsoft.com/office/drawing/2014/main" id="{5B0C9202-226A-5347-812C-F37BF3910309}"/>
              </a:ext>
            </a:extLst>
          </p:cNvPr>
          <p:cNvSpPr>
            <a:spLocks noGrp="1"/>
          </p:cNvSpPr>
          <p:nvPr>
            <p:ph type="title"/>
          </p:nvPr>
        </p:nvSpPr>
        <p:spPr/>
        <p:txBody>
          <a:bodyPr/>
          <a:lstStyle/>
          <a:p>
            <a:r>
              <a:rPr lang="en-CH" dirty="0"/>
              <a:t>Data Encoding: Amplitude Encoding</a:t>
            </a:r>
          </a:p>
        </p:txBody>
      </p:sp>
      <p:sp>
        <p:nvSpPr>
          <p:cNvPr id="4" name="Footer Placeholder 3">
            <a:extLst>
              <a:ext uri="{FF2B5EF4-FFF2-40B4-BE49-F238E27FC236}">
                <a16:creationId xmlns:a16="http://schemas.microsoft.com/office/drawing/2014/main" id="{C1D29758-7003-B24A-BAF8-48C20336CB1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10319CAA-94C8-9948-A3B6-A14350D7FA64}"/>
              </a:ext>
            </a:extLst>
          </p:cNvPr>
          <p:cNvSpPr>
            <a:spLocks noGrp="1"/>
          </p:cNvSpPr>
          <p:nvPr>
            <p:ph type="sldNum" sz="quarter" idx="11"/>
          </p:nvPr>
        </p:nvSpPr>
        <p:spPr/>
        <p:txBody>
          <a:bodyPr/>
          <a:lstStyle/>
          <a:p>
            <a:fld id="{59395FB3-9C97-154F-86B2-7E381B951268}" type="slidenum">
              <a:rPr lang="en-US" smtClean="0"/>
              <a:pPr/>
              <a:t>50</a:t>
            </a:fld>
            <a:endParaRPr lang="en-US" dirty="0"/>
          </a:p>
        </p:txBody>
      </p:sp>
      <p:sp>
        <p:nvSpPr>
          <p:cNvPr id="6" name="TextBox 5">
            <a:extLst>
              <a:ext uri="{FF2B5EF4-FFF2-40B4-BE49-F238E27FC236}">
                <a16:creationId xmlns:a16="http://schemas.microsoft.com/office/drawing/2014/main" id="{EF992394-F462-2543-ABC9-470D210CF127}"/>
              </a:ext>
            </a:extLst>
          </p:cNvPr>
          <p:cNvSpPr txBox="1"/>
          <p:nvPr/>
        </p:nvSpPr>
        <p:spPr>
          <a:xfrm>
            <a:off x="258382" y="1264023"/>
            <a:ext cx="3953005"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Idea</a:t>
            </a:r>
            <a:r>
              <a:rPr lang="en-CH" sz="1400" dirty="0">
                <a:solidFill>
                  <a:schemeClr val="bg1"/>
                </a:solidFill>
                <a:latin typeface="IBM Plex Sans" charset="0"/>
                <a:ea typeface="IBM Plex Sans" charset="0"/>
                <a:cs typeface="IBM Plex Sans" charset="0"/>
              </a:rPr>
              <a:t> Encode </a:t>
            </a:r>
            <a:r>
              <a:rPr lang="en-CH" sz="1400" i="1" dirty="0">
                <a:solidFill>
                  <a:schemeClr val="bg1"/>
                </a:solidFill>
                <a:latin typeface="IBM Plex Sans" charset="0"/>
                <a:ea typeface="IBM Plex Sans" charset="0"/>
                <a:cs typeface="IBM Plex Sans" charset="0"/>
              </a:rPr>
              <a:t>normalized</a:t>
            </a:r>
            <a:r>
              <a:rPr lang="en-CH" sz="1400" dirty="0">
                <a:solidFill>
                  <a:schemeClr val="bg1"/>
                </a:solidFill>
                <a:latin typeface="IBM Plex Sans" charset="0"/>
                <a:ea typeface="IBM Plex Sans" charset="0"/>
                <a:cs typeface="IBM Plex Sans" charset="0"/>
              </a:rPr>
              <a:t> data in state amplitudes</a:t>
            </a:r>
            <a:endParaRPr lang="en-CH" sz="1400" b="1" dirty="0">
              <a:solidFill>
                <a:schemeClr val="bg1"/>
              </a:solidFill>
              <a:latin typeface="IBM Plex Sans" charset="0"/>
              <a:ea typeface="IBM Plex Sans" charset="0"/>
              <a:cs typeface="IBM Plex Sans" charset="0"/>
            </a:endParaRPr>
          </a:p>
        </p:txBody>
      </p:sp>
      <p:sp>
        <p:nvSpPr>
          <p:cNvPr id="7" name="TextBox 6">
            <a:extLst>
              <a:ext uri="{FF2B5EF4-FFF2-40B4-BE49-F238E27FC236}">
                <a16:creationId xmlns:a16="http://schemas.microsoft.com/office/drawing/2014/main" id="{9C8552DD-EBCE-044C-9662-265DE37F4326}"/>
              </a:ext>
            </a:extLst>
          </p:cNvPr>
          <p:cNvSpPr txBox="1"/>
          <p:nvPr/>
        </p:nvSpPr>
        <p:spPr>
          <a:xfrm>
            <a:off x="258382" y="3019904"/>
            <a:ext cx="737381"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Example</a:t>
            </a:r>
          </a:p>
        </p:txBody>
      </p:sp>
      <p:pic>
        <p:nvPicPr>
          <p:cNvPr id="9" name="Picture 8">
            <a:extLst>
              <a:ext uri="{FF2B5EF4-FFF2-40B4-BE49-F238E27FC236}">
                <a16:creationId xmlns:a16="http://schemas.microsoft.com/office/drawing/2014/main" id="{3AD30026-C3BD-C447-B9FF-7CE1C4C5D1DD}"/>
              </a:ext>
            </a:extLst>
          </p:cNvPr>
          <p:cNvPicPr>
            <a:picLocks noChangeAspect="1"/>
          </p:cNvPicPr>
          <p:nvPr/>
        </p:nvPicPr>
        <p:blipFill>
          <a:blip r:embed="rId4"/>
          <a:stretch>
            <a:fillRect/>
          </a:stretch>
        </p:blipFill>
        <p:spPr>
          <a:xfrm>
            <a:off x="914772" y="2114755"/>
            <a:ext cx="161982" cy="144931"/>
          </a:xfrm>
          <a:prstGeom prst="rect">
            <a:avLst/>
          </a:prstGeom>
        </p:spPr>
      </p:pic>
      <p:pic>
        <p:nvPicPr>
          <p:cNvPr id="11" name="Picture 10" descr="\documentclass{article}&#10;\usepackage{amsmath}&#10;\pagestyle{empty}&#10;\begin{document}&#10;&#10;$\mathbf{x} = (1.0, 2.0, 3.0, 4.0)$&#10;&#10;&#10;\end{document}" title="IguanaTex Bitmap Display">
            <a:extLst>
              <a:ext uri="{FF2B5EF4-FFF2-40B4-BE49-F238E27FC236}">
                <a16:creationId xmlns:a16="http://schemas.microsoft.com/office/drawing/2014/main" id="{EBB604AB-DF13-0147-AE23-C24535CF549E}"/>
              </a:ext>
            </a:extLst>
          </p:cNvPr>
          <p:cNvPicPr>
            <a:picLocks noChangeAspect="1"/>
          </p:cNvPicPr>
          <p:nvPr>
            <p:custDataLst>
              <p:tags r:id="rId1"/>
            </p:custDataLst>
          </p:nvPr>
        </p:nvPicPr>
        <p:blipFill>
          <a:blip r:embed="rId5"/>
          <a:stretch>
            <a:fillRect/>
          </a:stretch>
        </p:blipFill>
        <p:spPr>
          <a:xfrm>
            <a:off x="559702" y="3637040"/>
            <a:ext cx="1829791" cy="203581"/>
          </a:xfrm>
          <a:prstGeom prst="rect">
            <a:avLst/>
          </a:prstGeom>
        </p:spPr>
      </p:pic>
      <p:pic>
        <p:nvPicPr>
          <p:cNvPr id="12" name="Picture 11" descr="\documentclass{article}&#10;\usepackage{amsmath}&#10;\pagestyle{empty}&#10;\begin{document}&#10;&#10;$\lvert\psi_{\mathbf{x}}\rangle = \frac{1}{\sqrt{1.0^2 + 2.0^2 + 3.0^2 + 4.0^2}} (1.0|00\rangle + 2.0|01\rangle + 3.0|10\rangle + 4.0|11\rangle)$&#10;&#10;&#10;\end{document}" title="IguanaTex Bitmap Display">
            <a:extLst>
              <a:ext uri="{FF2B5EF4-FFF2-40B4-BE49-F238E27FC236}">
                <a16:creationId xmlns:a16="http://schemas.microsoft.com/office/drawing/2014/main" id="{FBD834EC-031C-9E40-8E68-2516E1F56ADF}"/>
              </a:ext>
            </a:extLst>
          </p:cNvPr>
          <p:cNvPicPr>
            <a:picLocks noChangeAspect="1"/>
          </p:cNvPicPr>
          <p:nvPr>
            <p:custDataLst>
              <p:tags r:id="rId2"/>
            </p:custDataLst>
          </p:nvPr>
        </p:nvPicPr>
        <p:blipFill>
          <a:blip r:embed="rId6"/>
          <a:stretch>
            <a:fillRect/>
          </a:stretch>
        </p:blipFill>
        <p:spPr>
          <a:xfrm>
            <a:off x="559702" y="4108838"/>
            <a:ext cx="5590543" cy="285257"/>
          </a:xfrm>
          <a:prstGeom prst="rect">
            <a:avLst/>
          </a:prstGeom>
        </p:spPr>
      </p:pic>
      <p:pic>
        <p:nvPicPr>
          <p:cNvPr id="14" name="Picture 13">
            <a:extLst>
              <a:ext uri="{FF2B5EF4-FFF2-40B4-BE49-F238E27FC236}">
                <a16:creationId xmlns:a16="http://schemas.microsoft.com/office/drawing/2014/main" id="{802F0BBE-F4A8-E04E-B6EB-9F9E9293E4D0}"/>
              </a:ext>
            </a:extLst>
          </p:cNvPr>
          <p:cNvPicPr>
            <a:picLocks noChangeAspect="1"/>
          </p:cNvPicPr>
          <p:nvPr/>
        </p:nvPicPr>
        <p:blipFill>
          <a:blip r:embed="rId7"/>
          <a:stretch>
            <a:fillRect/>
          </a:stretch>
        </p:blipFill>
        <p:spPr>
          <a:xfrm>
            <a:off x="2286033" y="1738435"/>
            <a:ext cx="932085" cy="914498"/>
          </a:xfrm>
          <a:prstGeom prst="rect">
            <a:avLst/>
          </a:prstGeom>
        </p:spPr>
      </p:pic>
      <p:pic>
        <p:nvPicPr>
          <p:cNvPr id="16" name="Picture 15">
            <a:extLst>
              <a:ext uri="{FF2B5EF4-FFF2-40B4-BE49-F238E27FC236}">
                <a16:creationId xmlns:a16="http://schemas.microsoft.com/office/drawing/2014/main" id="{0F0C7719-922D-B845-94FC-E14E9321BFF7}"/>
              </a:ext>
            </a:extLst>
          </p:cNvPr>
          <p:cNvPicPr>
            <a:picLocks noChangeAspect="1"/>
          </p:cNvPicPr>
          <p:nvPr/>
        </p:nvPicPr>
        <p:blipFill>
          <a:blip r:embed="rId8"/>
          <a:stretch>
            <a:fillRect/>
          </a:stretch>
        </p:blipFill>
        <p:spPr>
          <a:xfrm>
            <a:off x="4522420" y="1803792"/>
            <a:ext cx="1347507" cy="621926"/>
          </a:xfrm>
          <a:prstGeom prst="rect">
            <a:avLst/>
          </a:prstGeom>
        </p:spPr>
      </p:pic>
      <p:sp>
        <p:nvSpPr>
          <p:cNvPr id="18" name="Arc 17">
            <a:extLst>
              <a:ext uri="{FF2B5EF4-FFF2-40B4-BE49-F238E27FC236}">
                <a16:creationId xmlns:a16="http://schemas.microsoft.com/office/drawing/2014/main" id="{3D284090-3D74-D145-8DC6-621889B52218}"/>
              </a:ext>
            </a:extLst>
          </p:cNvPr>
          <p:cNvSpPr/>
          <p:nvPr/>
        </p:nvSpPr>
        <p:spPr bwMode="auto">
          <a:xfrm rot="18882516">
            <a:off x="1131114" y="1977433"/>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9" name="TextBox 18">
            <a:extLst>
              <a:ext uri="{FF2B5EF4-FFF2-40B4-BE49-F238E27FC236}">
                <a16:creationId xmlns:a16="http://schemas.microsoft.com/office/drawing/2014/main" id="{4F455125-B8A6-6940-AE1B-7287B52A3AA6}"/>
              </a:ext>
            </a:extLst>
          </p:cNvPr>
          <p:cNvSpPr txBox="1"/>
          <p:nvPr/>
        </p:nvSpPr>
        <p:spPr>
          <a:xfrm>
            <a:off x="1147482" y="1703294"/>
            <a:ext cx="796693"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normalize</a:t>
            </a:r>
          </a:p>
        </p:txBody>
      </p:sp>
      <p:sp>
        <p:nvSpPr>
          <p:cNvPr id="20" name="Arc 19">
            <a:extLst>
              <a:ext uri="{FF2B5EF4-FFF2-40B4-BE49-F238E27FC236}">
                <a16:creationId xmlns:a16="http://schemas.microsoft.com/office/drawing/2014/main" id="{A69C4079-DD1D-0042-9BF1-10434C695A14}"/>
              </a:ext>
            </a:extLst>
          </p:cNvPr>
          <p:cNvSpPr/>
          <p:nvPr/>
        </p:nvSpPr>
        <p:spPr bwMode="auto">
          <a:xfrm rot="18882516">
            <a:off x="3468231" y="1991473"/>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21" name="TextBox 20">
            <a:extLst>
              <a:ext uri="{FF2B5EF4-FFF2-40B4-BE49-F238E27FC236}">
                <a16:creationId xmlns:a16="http://schemas.microsoft.com/office/drawing/2014/main" id="{5B8E4C17-CE8B-C045-9F0E-59CEFB252FA4}"/>
              </a:ext>
            </a:extLst>
          </p:cNvPr>
          <p:cNvSpPr txBox="1"/>
          <p:nvPr/>
        </p:nvSpPr>
        <p:spPr>
          <a:xfrm>
            <a:off x="3725913" y="1729470"/>
            <a:ext cx="349455"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load</a:t>
            </a:r>
          </a:p>
        </p:txBody>
      </p:sp>
      <p:sp>
        <p:nvSpPr>
          <p:cNvPr id="26" name="TextBox 25">
            <a:extLst>
              <a:ext uri="{FF2B5EF4-FFF2-40B4-BE49-F238E27FC236}">
                <a16:creationId xmlns:a16="http://schemas.microsoft.com/office/drawing/2014/main" id="{4EB82ED6-60FC-9345-9FEE-8BFAC3CE6AC9}"/>
              </a:ext>
            </a:extLst>
          </p:cNvPr>
          <p:cNvSpPr txBox="1"/>
          <p:nvPr/>
        </p:nvSpPr>
        <p:spPr>
          <a:xfrm>
            <a:off x="6316979" y="1264023"/>
            <a:ext cx="1660711" cy="697307"/>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009C98"/>
                </a:solidFill>
                <a:latin typeface="IBM Plex Sans" charset="0"/>
                <a:ea typeface="IBM Plex Sans" charset="0"/>
                <a:cs typeface="IBM Plex Sans" charset="0"/>
              </a:rPr>
              <a:t>Pro</a:t>
            </a:r>
            <a:br>
              <a:rPr lang="en-CH" sz="1400" dirty="0">
                <a:solidFill>
                  <a:srgbClr val="009C98"/>
                </a:solidFill>
                <a:latin typeface="IBM Plex Sans" charset="0"/>
                <a:ea typeface="IBM Plex Sans" charset="0"/>
                <a:cs typeface="IBM Plex Sans" charset="0"/>
              </a:rPr>
            </a:br>
            <a:r>
              <a:rPr lang="en-CH" sz="1400" dirty="0">
                <a:solidFill>
                  <a:schemeClr val="bg1"/>
                </a:solidFill>
                <a:latin typeface="IBM Plex Sans" charset="0"/>
                <a:ea typeface="IBM Plex Sans" charset="0"/>
                <a:cs typeface="IBM Plex Sans" charset="0"/>
              </a:rPr>
              <a:t>Need log</a:t>
            </a:r>
            <a:r>
              <a:rPr lang="en-CH" sz="1400" baseline="-25000" dirty="0">
                <a:solidFill>
                  <a:schemeClr val="bg1"/>
                </a:solidFill>
                <a:latin typeface="IBM Plex Sans" charset="0"/>
                <a:ea typeface="IBM Plex Sans" charset="0"/>
                <a:cs typeface="IBM Plex Sans" charset="0"/>
              </a:rPr>
              <a:t>2</a:t>
            </a:r>
            <a:r>
              <a:rPr lang="en-CH" sz="1400" dirty="0">
                <a:solidFill>
                  <a:schemeClr val="bg1"/>
                </a:solidFill>
                <a:latin typeface="IBM Plex Sans" charset="0"/>
                <a:ea typeface="IBM Plex Sans" charset="0"/>
                <a:cs typeface="IBM Plex Sans" charset="0"/>
              </a:rPr>
              <a:t>(</a:t>
            </a:r>
            <a:r>
              <a:rPr lang="en-CH" sz="1400" i="1" dirty="0">
                <a:solidFill>
                  <a:schemeClr val="bg1"/>
                </a:solidFill>
                <a:latin typeface="IBM Plex Sans" charset="0"/>
                <a:ea typeface="IBM Plex Sans" charset="0"/>
                <a:cs typeface="IBM Plex Sans" charset="0"/>
              </a:rPr>
              <a:t>N</a:t>
            </a:r>
            <a:r>
              <a:rPr lang="en-CH" sz="1400" dirty="0">
                <a:solidFill>
                  <a:schemeClr val="bg1"/>
                </a:solidFill>
                <a:latin typeface="IBM Plex Sans" charset="0"/>
                <a:ea typeface="IBM Plex Sans" charset="0"/>
                <a:cs typeface="IBM Plex Sans" charset="0"/>
              </a:rPr>
              <a:t>) qubits </a:t>
            </a:r>
            <a:br>
              <a:rPr lang="en-CH" sz="1400" dirty="0">
                <a:solidFill>
                  <a:schemeClr val="bg1"/>
                </a:solidFill>
                <a:latin typeface="IBM Plex Sans" charset="0"/>
                <a:ea typeface="IBM Plex Sans" charset="0"/>
                <a:cs typeface="IBM Plex Sans" charset="0"/>
              </a:rPr>
            </a:br>
            <a:r>
              <a:rPr lang="en-CH" sz="1400" dirty="0">
                <a:solidFill>
                  <a:schemeClr val="bg1"/>
                </a:solidFill>
                <a:latin typeface="IBM Plex Sans" charset="0"/>
                <a:ea typeface="IBM Plex Sans" charset="0"/>
                <a:cs typeface="IBM Plex Sans" charset="0"/>
              </a:rPr>
              <a:t>for </a:t>
            </a:r>
            <a:r>
              <a:rPr lang="en-CH" sz="1400" i="1" dirty="0">
                <a:solidFill>
                  <a:schemeClr val="bg1"/>
                </a:solidFill>
                <a:latin typeface="IBM Plex Sans" charset="0"/>
                <a:ea typeface="IBM Plex Sans" charset="0"/>
                <a:cs typeface="IBM Plex Sans" charset="0"/>
              </a:rPr>
              <a:t>N</a:t>
            </a:r>
            <a:r>
              <a:rPr lang="en-CH" sz="1400" dirty="0">
                <a:solidFill>
                  <a:schemeClr val="bg1"/>
                </a:solidFill>
                <a:latin typeface="IBM Plex Sans" charset="0"/>
                <a:ea typeface="IBM Plex Sans" charset="0"/>
                <a:cs typeface="IBM Plex Sans" charset="0"/>
              </a:rPr>
              <a:t> classical bits</a:t>
            </a:r>
            <a:endParaRPr lang="en-CH" sz="1400" dirty="0">
              <a:solidFill>
                <a:srgbClr val="009C98"/>
              </a:solidFill>
              <a:latin typeface="IBM Plex Sans" charset="0"/>
              <a:ea typeface="IBM Plex Sans" charset="0"/>
              <a:cs typeface="IBM Plex Sans" charset="0"/>
            </a:endParaRPr>
          </a:p>
        </p:txBody>
      </p:sp>
      <p:sp>
        <p:nvSpPr>
          <p:cNvPr id="28" name="TextBox 27">
            <a:extLst>
              <a:ext uri="{FF2B5EF4-FFF2-40B4-BE49-F238E27FC236}">
                <a16:creationId xmlns:a16="http://schemas.microsoft.com/office/drawing/2014/main" id="{FD010215-6082-FF46-BEB4-CBE4726019D8}"/>
              </a:ext>
            </a:extLst>
          </p:cNvPr>
          <p:cNvSpPr txBox="1"/>
          <p:nvPr/>
        </p:nvSpPr>
        <p:spPr>
          <a:xfrm>
            <a:off x="6356869" y="2341590"/>
            <a:ext cx="1513235" cy="460319"/>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D12765"/>
                </a:solidFill>
                <a:latin typeface="IBM Plex Sans" charset="0"/>
                <a:ea typeface="IBM Plex Sans" charset="0"/>
                <a:cs typeface="IBM Plex Sans" charset="0"/>
              </a:rPr>
              <a:t>Con</a:t>
            </a:r>
            <a:br>
              <a:rPr lang="en-CH" sz="1400" dirty="0">
                <a:solidFill>
                  <a:srgbClr val="009C98"/>
                </a:solidFill>
                <a:latin typeface="IBM Plex Sans" charset="0"/>
                <a:ea typeface="IBM Plex Sans" charset="0"/>
                <a:cs typeface="IBM Plex Sans" charset="0"/>
              </a:rPr>
            </a:br>
            <a:r>
              <a:rPr lang="en-CH" sz="1400" dirty="0">
                <a:solidFill>
                  <a:schemeClr val="bg1"/>
                </a:solidFill>
                <a:latin typeface="IBM Plex Sans" charset="0"/>
                <a:ea typeface="IBM Plex Sans" charset="0"/>
                <a:cs typeface="IBM Plex Sans" charset="0"/>
              </a:rPr>
              <a:t>Loading is difficult!</a:t>
            </a:r>
            <a:endParaRPr lang="en-CH" sz="1400" dirty="0">
              <a:solidFill>
                <a:srgbClr val="009C98"/>
              </a:solidFill>
              <a:latin typeface="IBM Plex Sans" charset="0"/>
              <a:ea typeface="IBM Plex Sans" charset="0"/>
              <a:cs typeface="IBM Plex Sans" charset="0"/>
            </a:endParaRPr>
          </a:p>
        </p:txBody>
      </p:sp>
      <p:sp>
        <p:nvSpPr>
          <p:cNvPr id="31" name="Rounded Rectangle 30">
            <a:extLst>
              <a:ext uri="{FF2B5EF4-FFF2-40B4-BE49-F238E27FC236}">
                <a16:creationId xmlns:a16="http://schemas.microsoft.com/office/drawing/2014/main" id="{A83DA3E8-B5DB-6249-B93C-DA76B490BDA1}"/>
              </a:ext>
            </a:extLst>
          </p:cNvPr>
          <p:cNvSpPr/>
          <p:nvPr/>
        </p:nvSpPr>
        <p:spPr bwMode="auto">
          <a:xfrm>
            <a:off x="6229408" y="2301603"/>
            <a:ext cx="1828731" cy="564062"/>
          </a:xfrm>
          <a:prstGeom prst="roundRect">
            <a:avLst>
              <a:gd name="adj" fmla="val 9978"/>
            </a:avLst>
          </a:prstGeom>
          <a:noFill/>
          <a:ln w="19050">
            <a:solidFill>
              <a:srgbClr val="D1276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1"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0925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p:bldP spid="18" grpId="0" animBg="1"/>
      <p:bldP spid="19" grpId="0"/>
      <p:bldP spid="20" grpId="0" animBg="1"/>
      <p:bldP spid="21" grpId="0"/>
      <p:bldP spid="26" grpId="0"/>
      <p:bldP spid="28" grpId="0"/>
      <p:bldP spid="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EE58-E5FF-42BE-8B1B-AF7315C3DD0B}"/>
              </a:ext>
            </a:extLst>
          </p:cNvPr>
          <p:cNvSpPr>
            <a:spLocks noGrp="1"/>
          </p:cNvSpPr>
          <p:nvPr>
            <p:ph type="title"/>
          </p:nvPr>
        </p:nvSpPr>
        <p:spPr/>
        <p:txBody>
          <a:bodyPr/>
          <a:lstStyle/>
          <a:p>
            <a:r>
              <a:rPr lang="en-IE" dirty="0"/>
              <a:t>Data Encoding: Angle Encoding</a:t>
            </a:r>
          </a:p>
        </p:txBody>
      </p:sp>
      <p:sp>
        <p:nvSpPr>
          <p:cNvPr id="4" name="Footer Placeholder 3">
            <a:extLst>
              <a:ext uri="{FF2B5EF4-FFF2-40B4-BE49-F238E27FC236}">
                <a16:creationId xmlns:a16="http://schemas.microsoft.com/office/drawing/2014/main" id="{963A4BC6-206E-4585-A13C-3332DA756435}"/>
              </a:ext>
            </a:extLst>
          </p:cNvPr>
          <p:cNvSpPr>
            <a:spLocks noGrp="1"/>
          </p:cNvSpPr>
          <p:nvPr>
            <p:ph type="ftr" sz="quarter" idx="10"/>
          </p:nvPr>
        </p:nvSpPr>
        <p:spPr/>
        <p:txBody>
          <a:bodyPr/>
          <a:lstStyle/>
          <a:p>
            <a:r>
              <a:rPr lang="en-US" dirty="0"/>
              <a:t>IBM Quantum / © 2021 IBM Corporation</a:t>
            </a:r>
          </a:p>
        </p:txBody>
      </p:sp>
      <p:sp>
        <p:nvSpPr>
          <p:cNvPr id="5" name="Slide Number Placeholder 4">
            <a:extLst>
              <a:ext uri="{FF2B5EF4-FFF2-40B4-BE49-F238E27FC236}">
                <a16:creationId xmlns:a16="http://schemas.microsoft.com/office/drawing/2014/main" id="{8682BC69-803A-4566-AE07-9010BD1E8343}"/>
              </a:ext>
            </a:extLst>
          </p:cNvPr>
          <p:cNvSpPr>
            <a:spLocks noGrp="1"/>
          </p:cNvSpPr>
          <p:nvPr>
            <p:ph type="sldNum" sz="quarter" idx="11"/>
          </p:nvPr>
        </p:nvSpPr>
        <p:spPr/>
        <p:txBody>
          <a:bodyPr/>
          <a:lstStyle/>
          <a:p>
            <a:fld id="{59395FB3-9C97-154F-86B2-7E381B951268}" type="slidenum">
              <a:rPr lang="en-US" smtClean="0"/>
              <a:pPr/>
              <a:t>51</a:t>
            </a:fld>
            <a:endParaRPr lang="en-US" dirty="0"/>
          </a:p>
        </p:txBody>
      </p:sp>
      <p:grpSp>
        <p:nvGrpSpPr>
          <p:cNvPr id="14" name="Group 13">
            <a:extLst>
              <a:ext uri="{FF2B5EF4-FFF2-40B4-BE49-F238E27FC236}">
                <a16:creationId xmlns:a16="http://schemas.microsoft.com/office/drawing/2014/main" id="{F5487461-2EC7-7842-B508-E12A69C69B0A}"/>
              </a:ext>
            </a:extLst>
          </p:cNvPr>
          <p:cNvGrpSpPr/>
          <p:nvPr/>
        </p:nvGrpSpPr>
        <p:grpSpPr>
          <a:xfrm>
            <a:off x="3757072" y="1495055"/>
            <a:ext cx="3404891" cy="1482525"/>
            <a:chOff x="4639917" y="1543796"/>
            <a:chExt cx="3404891" cy="1482525"/>
          </a:xfrm>
        </p:grpSpPr>
        <p:sp>
          <p:nvSpPr>
            <p:cNvPr id="75" name="TextBox 74">
              <a:extLst>
                <a:ext uri="{FF2B5EF4-FFF2-40B4-BE49-F238E27FC236}">
                  <a16:creationId xmlns:a16="http://schemas.microsoft.com/office/drawing/2014/main" id="{FD7AA7A9-EC57-4DFA-8191-2BF5464BCC77}"/>
                </a:ext>
              </a:extLst>
            </p:cNvPr>
            <p:cNvSpPr txBox="1"/>
            <p:nvPr/>
          </p:nvSpPr>
          <p:spPr>
            <a:xfrm>
              <a:off x="6948354" y="2054898"/>
              <a:ext cx="1096454" cy="460319"/>
            </a:xfrm>
            <a:prstGeom prst="rect">
              <a:avLst/>
            </a:prstGeom>
            <a:noFill/>
          </p:spPr>
          <p:txBody>
            <a:bodyPr wrap="none" lIns="0" tIns="0" rIns="0" bIns="0" rtlCol="0">
              <a:spAutoFit/>
            </a:bodyPr>
            <a:lstStyle/>
            <a:p>
              <a:pPr algn="l">
                <a:lnSpc>
                  <a:spcPct val="110000"/>
                </a:lnSpc>
                <a:spcBef>
                  <a:spcPts val="1100"/>
                </a:spcBef>
              </a:pPr>
              <a:r>
                <a:rPr lang="en-IE" sz="1400" i="1" dirty="0">
                  <a:solidFill>
                    <a:schemeClr val="bg1"/>
                  </a:solidFill>
                  <a:latin typeface="IBM Plex Sans" charset="0"/>
                  <a:ea typeface="IBM Plex Sans" charset="0"/>
                  <a:cs typeface="IBM Plex Sans" charset="0"/>
                </a:rPr>
                <a:t>N </a:t>
              </a:r>
              <a:r>
                <a:rPr lang="en-IE" sz="1400" dirty="0">
                  <a:solidFill>
                    <a:schemeClr val="bg1"/>
                  </a:solidFill>
                  <a:latin typeface="IBM Plex Sans" charset="0"/>
                  <a:ea typeface="IBM Plex Sans" charset="0"/>
                  <a:cs typeface="IBM Plex Sans" charset="0"/>
                </a:rPr>
                <a:t>qubits for</a:t>
              </a:r>
              <a:br>
                <a:rPr lang="en-IE" sz="1400" dirty="0">
                  <a:solidFill>
                    <a:schemeClr val="bg1"/>
                  </a:solidFill>
                  <a:latin typeface="IBM Plex Sans" charset="0"/>
                  <a:ea typeface="IBM Plex Sans" charset="0"/>
                  <a:cs typeface="IBM Plex Sans" charset="0"/>
                </a:rPr>
              </a:br>
              <a:r>
                <a:rPr lang="en-IE" sz="1400" i="1" dirty="0">
                  <a:solidFill>
                    <a:schemeClr val="bg1"/>
                  </a:solidFill>
                  <a:latin typeface="IBM Plex Sans" charset="0"/>
                  <a:ea typeface="IBM Plex Sans" charset="0"/>
                  <a:cs typeface="IBM Plex Sans" charset="0"/>
                </a:rPr>
                <a:t>N </a:t>
              </a:r>
              <a:r>
                <a:rPr lang="en-IE" sz="1400" dirty="0">
                  <a:solidFill>
                    <a:schemeClr val="bg1"/>
                  </a:solidFill>
                  <a:latin typeface="IBM Plex Sans" charset="0"/>
                  <a:ea typeface="IBM Plex Sans" charset="0"/>
                  <a:cs typeface="IBM Plex Sans" charset="0"/>
                </a:rPr>
                <a:t>dimensions</a:t>
              </a:r>
            </a:p>
          </p:txBody>
        </p:sp>
        <p:sp>
          <p:nvSpPr>
            <p:cNvPr id="8" name="Line 2">
              <a:extLst>
                <a:ext uri="{FF2B5EF4-FFF2-40B4-BE49-F238E27FC236}">
                  <a16:creationId xmlns:a16="http://schemas.microsoft.com/office/drawing/2014/main" id="{D837CC2D-6605-40E9-9D00-1F0E6D3BB321}"/>
                </a:ext>
              </a:extLst>
            </p:cNvPr>
            <p:cNvSpPr/>
            <p:nvPr/>
          </p:nvSpPr>
          <p:spPr>
            <a:xfrm>
              <a:off x="4927434" y="1745453"/>
              <a:ext cx="1654951" cy="0"/>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 name=".…">
              <a:extLst>
                <a:ext uri="{FF2B5EF4-FFF2-40B4-BE49-F238E27FC236}">
                  <a16:creationId xmlns:a16="http://schemas.microsoft.com/office/drawing/2014/main" id="{3C24D7AE-A6B5-4AFE-9208-D33636CC4B07}"/>
                </a:ext>
              </a:extLst>
            </p:cNvPr>
            <p:cNvSpPr txBox="1"/>
            <p:nvPr/>
          </p:nvSpPr>
          <p:spPr>
            <a:xfrm>
              <a:off x="4776057" y="2350014"/>
              <a:ext cx="53561" cy="65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dirty="0">
                  <a:ln>
                    <a:noFill/>
                  </a:ln>
                  <a:solidFill>
                    <a:srgbClr val="000000"/>
                  </a:solidFill>
                  <a:effectLst/>
                  <a:uLnTx/>
                  <a:uFillTx/>
                  <a:latin typeface="Helvetica Neue"/>
                  <a:ea typeface="Helvetica Neue"/>
                  <a:cs typeface="Helvetica Neue"/>
                  <a:sym typeface="Helvetica Neue"/>
                </a:rPr>
                <a:t>.</a:t>
              </a:r>
            </a:p>
          </p:txBody>
        </p:sp>
        <p:sp>
          <p:nvSpPr>
            <p:cNvPr id="11" name="Line 4">
              <a:extLst>
                <a:ext uri="{FF2B5EF4-FFF2-40B4-BE49-F238E27FC236}">
                  <a16:creationId xmlns:a16="http://schemas.microsoft.com/office/drawing/2014/main" id="{E94A69AA-A5C3-4144-BA03-1FF1BCD8942B}"/>
                </a:ext>
              </a:extLst>
            </p:cNvPr>
            <p:cNvSpPr/>
            <p:nvPr/>
          </p:nvSpPr>
          <p:spPr>
            <a:xfrm>
              <a:off x="4927434" y="2742541"/>
              <a:ext cx="1654951" cy="0"/>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2" name="Line 5">
              <a:extLst>
                <a:ext uri="{FF2B5EF4-FFF2-40B4-BE49-F238E27FC236}">
                  <a16:creationId xmlns:a16="http://schemas.microsoft.com/office/drawing/2014/main" id="{A8A971CA-C17B-4F09-8E28-248DBDCDA8A2}"/>
                </a:ext>
              </a:extLst>
            </p:cNvPr>
            <p:cNvSpPr/>
            <p:nvPr/>
          </p:nvSpPr>
          <p:spPr>
            <a:xfrm>
              <a:off x="4927434" y="2243997"/>
              <a:ext cx="1654951" cy="0"/>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29" name="Equation 3">
                  <a:extLst>
                    <a:ext uri="{FF2B5EF4-FFF2-40B4-BE49-F238E27FC236}">
                      <a16:creationId xmlns:a16="http://schemas.microsoft.com/office/drawing/2014/main" id="{FD20027C-2CC3-48F4-8C6C-0E063FF59FA5}"/>
                    </a:ext>
                  </a:extLst>
                </p:cNvPr>
                <p:cNvSpPr txBox="1"/>
                <p:nvPr/>
              </p:nvSpPr>
              <p:spPr>
                <a:xfrm>
                  <a:off x="4639917" y="2066611"/>
                  <a:ext cx="300868" cy="247231"/>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29" name="Equation 3">
                  <a:extLst>
                    <a:ext uri="{FF2B5EF4-FFF2-40B4-BE49-F238E27FC236}">
                      <a16:creationId xmlns:a16="http://schemas.microsoft.com/office/drawing/2014/main" id="{FD20027C-2CC3-48F4-8C6C-0E063FF59FA5}"/>
                    </a:ext>
                  </a:extLst>
                </p:cNvPr>
                <p:cNvSpPr txBox="1">
                  <a:spLocks noRot="1" noChangeAspect="1" noMove="1" noResize="1" noEditPoints="1" noAdjustHandles="1" noChangeArrowheads="1" noChangeShapeType="1" noTextEdit="1"/>
                </p:cNvSpPr>
                <p:nvPr/>
              </p:nvSpPr>
              <p:spPr>
                <a:xfrm>
                  <a:off x="4639917" y="2066611"/>
                  <a:ext cx="300868" cy="247231"/>
                </a:xfrm>
                <a:prstGeom prst="rect">
                  <a:avLst/>
                </a:prstGeom>
                <a:blipFill>
                  <a:blip r:embed="rId4"/>
                  <a:stretch>
                    <a:fillRect l="-36000" r="-48000" b="-6666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0" name="Equation 4">
                  <a:extLst>
                    <a:ext uri="{FF2B5EF4-FFF2-40B4-BE49-F238E27FC236}">
                      <a16:creationId xmlns:a16="http://schemas.microsoft.com/office/drawing/2014/main" id="{FB04AC38-01CA-4327-ADAC-D8F0757041E1}"/>
                    </a:ext>
                  </a:extLst>
                </p:cNvPr>
                <p:cNvSpPr txBox="1"/>
                <p:nvPr/>
              </p:nvSpPr>
              <p:spPr>
                <a:xfrm>
                  <a:off x="4639917" y="1561832"/>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30" name="Equation 4">
                  <a:extLst>
                    <a:ext uri="{FF2B5EF4-FFF2-40B4-BE49-F238E27FC236}">
                      <a16:creationId xmlns:a16="http://schemas.microsoft.com/office/drawing/2014/main" id="{FB04AC38-01CA-4327-ADAC-D8F0757041E1}"/>
                    </a:ext>
                  </a:extLst>
                </p:cNvPr>
                <p:cNvSpPr txBox="1">
                  <a:spLocks noRot="1" noChangeAspect="1" noMove="1" noResize="1" noEditPoints="1" noAdjustHandles="1" noChangeArrowheads="1" noChangeShapeType="1" noTextEdit="1"/>
                </p:cNvSpPr>
                <p:nvPr/>
              </p:nvSpPr>
              <p:spPr>
                <a:xfrm>
                  <a:off x="4639917" y="1561832"/>
                  <a:ext cx="300868" cy="247232"/>
                </a:xfrm>
                <a:prstGeom prst="rect">
                  <a:avLst/>
                </a:prstGeom>
                <a:blipFill>
                  <a:blip r:embed="rId5"/>
                  <a:stretch>
                    <a:fillRect l="-36000" r="-48000" b="-75000"/>
                  </a:stretch>
                </a:blipFill>
                <a:ln w="12700">
                  <a:miter lim="400000"/>
                </a:ln>
              </p:spPr>
              <p:txBody>
                <a:bodyPr/>
                <a:lstStyle/>
                <a:p>
                  <a:r>
                    <a:rPr lang="en-CH">
                      <a:noFill/>
                    </a:rPr>
                    <a:t> </a:t>
                  </a:r>
                </a:p>
              </p:txBody>
            </p:sp>
          </mc:Fallback>
        </mc:AlternateContent>
        <p:sp>
          <p:nvSpPr>
            <p:cNvPr id="56" name="Rectangle 1">
              <a:extLst>
                <a:ext uri="{FF2B5EF4-FFF2-40B4-BE49-F238E27FC236}">
                  <a16:creationId xmlns:a16="http://schemas.microsoft.com/office/drawing/2014/main" id="{D386BCFB-C88F-4E58-897A-1CF77B815EBD}"/>
                </a:ext>
              </a:extLst>
            </p:cNvPr>
            <p:cNvSpPr/>
            <p:nvPr/>
          </p:nvSpPr>
          <p:spPr>
            <a:xfrm>
              <a:off x="5337931" y="1543796"/>
              <a:ext cx="874803" cy="403314"/>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endParaRPr lang="en-IE" sz="3200" i="1" dirty="0">
                <a:solidFill>
                  <a:srgbClr val="FFFFFF"/>
                </a:solidFill>
                <a:latin typeface="Helvetica Neue"/>
              </a:endParaRPr>
            </a:p>
          </p:txBody>
        </p:sp>
        <p:sp>
          <p:nvSpPr>
            <p:cNvPr id="59" name="Rectangle 2">
              <a:extLst>
                <a:ext uri="{FF2B5EF4-FFF2-40B4-BE49-F238E27FC236}">
                  <a16:creationId xmlns:a16="http://schemas.microsoft.com/office/drawing/2014/main" id="{B54BF235-7B6A-42F1-963B-AC42F93FF1F0}"/>
                </a:ext>
              </a:extLst>
            </p:cNvPr>
            <p:cNvSpPr/>
            <p:nvPr/>
          </p:nvSpPr>
          <p:spPr>
            <a:xfrm>
              <a:off x="5337931" y="2042340"/>
              <a:ext cx="874803" cy="403314"/>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endParaRPr sz="3200" i="1">
                <a:solidFill>
                  <a:srgbClr val="FFFFFF"/>
                </a:solidFill>
                <a:latin typeface="Helvetica Neue"/>
                <a:sym typeface="Helvetica Neue"/>
              </a:endParaRPr>
            </a:p>
          </p:txBody>
        </p:sp>
        <p:pic>
          <p:nvPicPr>
            <p:cNvPr id="71" name="Picture 70" descr="\documentclass{article}&#10;\usepackage{amsmath}&#10;\pagestyle{empty}&#10;\begin{document}&#10;&#10;$R_z(x_1)$&#10;&#10;&#10;&#10;\end{document}" title="IguanaTex Bitmap Display">
              <a:extLst>
                <a:ext uri="{FF2B5EF4-FFF2-40B4-BE49-F238E27FC236}">
                  <a16:creationId xmlns:a16="http://schemas.microsoft.com/office/drawing/2014/main" id="{6F4173EB-02C2-4CC5-A2D0-E35F061DF9BA}"/>
                </a:ext>
              </a:extLst>
            </p:cNvPr>
            <p:cNvPicPr>
              <a:picLocks noChangeAspect="1"/>
            </p:cNvPicPr>
            <p:nvPr>
              <p:custDataLst>
                <p:tags r:id="rId1"/>
              </p:custDataLst>
            </p:nvPr>
          </p:nvPicPr>
          <p:blipFill>
            <a:blip r:embed="rId6"/>
            <a:stretch>
              <a:fillRect/>
            </a:stretch>
          </p:blipFill>
          <p:spPr>
            <a:xfrm>
              <a:off x="5480002" y="1643662"/>
              <a:ext cx="583924" cy="203581"/>
            </a:xfrm>
            <a:prstGeom prst="rect">
              <a:avLst/>
            </a:prstGeom>
          </p:spPr>
        </p:pic>
        <p:sp>
          <p:nvSpPr>
            <p:cNvPr id="72" name="Left Brace 71">
              <a:extLst>
                <a:ext uri="{FF2B5EF4-FFF2-40B4-BE49-F238E27FC236}">
                  <a16:creationId xmlns:a16="http://schemas.microsoft.com/office/drawing/2014/main" id="{4BBE4CD9-7A4D-41C0-B2CC-824D828BE402}"/>
                </a:ext>
              </a:extLst>
            </p:cNvPr>
            <p:cNvSpPr/>
            <p:nvPr/>
          </p:nvSpPr>
          <p:spPr bwMode="auto">
            <a:xfrm rot="10800000">
              <a:off x="6676312" y="1543796"/>
              <a:ext cx="178115" cy="1482525"/>
            </a:xfrm>
            <a:prstGeom prst="leftBrace">
              <a:avLst>
                <a:gd name="adj1" fmla="val 66130"/>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pic>
          <p:nvPicPr>
            <p:cNvPr id="78" name="Picture 77" descr="\documentclass{article}&#10;\usepackage{amsmath}&#10;\pagestyle{empty}&#10;\begin{document}&#10;&#10;$R_z(x_2)$&#10;&#10;&#10;&#10;\end{document}" title="IguanaTex Bitmap Display">
              <a:extLst>
                <a:ext uri="{FF2B5EF4-FFF2-40B4-BE49-F238E27FC236}">
                  <a16:creationId xmlns:a16="http://schemas.microsoft.com/office/drawing/2014/main" id="{6AAD653C-1ADF-40F1-B7E7-EEAC75E3B5B4}"/>
                </a:ext>
              </a:extLst>
            </p:cNvPr>
            <p:cNvPicPr>
              <a:picLocks noChangeAspect="1"/>
            </p:cNvPicPr>
            <p:nvPr>
              <p:custDataLst>
                <p:tags r:id="rId2"/>
              </p:custDataLst>
            </p:nvPr>
          </p:nvPicPr>
          <p:blipFill>
            <a:blip r:embed="rId7"/>
            <a:stretch>
              <a:fillRect/>
            </a:stretch>
          </p:blipFill>
          <p:spPr>
            <a:xfrm>
              <a:off x="5480002" y="2146433"/>
              <a:ext cx="583924" cy="203581"/>
            </a:xfrm>
            <a:prstGeom prst="rect">
              <a:avLst/>
            </a:prstGeom>
          </p:spPr>
        </p:pic>
      </p:grpSp>
      <p:sp>
        <p:nvSpPr>
          <p:cNvPr id="33" name="TextBox 32">
            <a:extLst>
              <a:ext uri="{FF2B5EF4-FFF2-40B4-BE49-F238E27FC236}">
                <a16:creationId xmlns:a16="http://schemas.microsoft.com/office/drawing/2014/main" id="{EF4D6A4A-8B9A-0B40-B35A-F65EBD4D9AA2}"/>
              </a:ext>
            </a:extLst>
          </p:cNvPr>
          <p:cNvSpPr txBox="1"/>
          <p:nvPr/>
        </p:nvSpPr>
        <p:spPr>
          <a:xfrm>
            <a:off x="258382" y="1264023"/>
            <a:ext cx="2867773"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Idea</a:t>
            </a:r>
            <a:r>
              <a:rPr lang="en-CH" sz="1400" dirty="0">
                <a:solidFill>
                  <a:schemeClr val="bg1"/>
                </a:solidFill>
                <a:latin typeface="IBM Plex Sans" charset="0"/>
                <a:ea typeface="IBM Plex Sans" charset="0"/>
                <a:cs typeface="IBM Plex Sans" charset="0"/>
              </a:rPr>
              <a:t> Encode data in rotation angles</a:t>
            </a:r>
            <a:endParaRPr lang="en-CH" sz="1400" b="1" dirty="0">
              <a:solidFill>
                <a:schemeClr val="bg1"/>
              </a:solidFill>
              <a:latin typeface="IBM Plex Sans" charset="0"/>
              <a:ea typeface="IBM Plex Sans" charset="0"/>
              <a:cs typeface="IBM Plex Sans" charset="0"/>
            </a:endParaRPr>
          </a:p>
        </p:txBody>
      </p:sp>
      <p:sp>
        <p:nvSpPr>
          <p:cNvPr id="36" name="TextBox 35">
            <a:extLst>
              <a:ext uri="{FF2B5EF4-FFF2-40B4-BE49-F238E27FC236}">
                <a16:creationId xmlns:a16="http://schemas.microsoft.com/office/drawing/2014/main" id="{5EC79F14-6B61-2F44-B5A3-D27D8CE0B3D9}"/>
              </a:ext>
            </a:extLst>
          </p:cNvPr>
          <p:cNvSpPr txBox="1"/>
          <p:nvPr/>
        </p:nvSpPr>
        <p:spPr>
          <a:xfrm>
            <a:off x="228666" y="3110709"/>
            <a:ext cx="7369005"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Higher-order encoding </a:t>
            </a:r>
            <a:r>
              <a:rPr lang="en-CH" sz="1400" dirty="0">
                <a:solidFill>
                  <a:schemeClr val="bg1"/>
                </a:solidFill>
                <a:latin typeface="IBM Plex Sans" charset="0"/>
                <a:ea typeface="IBM Plex Sans" charset="0"/>
                <a:cs typeface="IBM Plex Sans" charset="0"/>
              </a:rPr>
              <a:t>Repeat rotations + include entanglement, e.g. in the ZZ feature map</a:t>
            </a:r>
          </a:p>
        </p:txBody>
      </p:sp>
      <p:sp>
        <p:nvSpPr>
          <p:cNvPr id="15" name="TextBox 14">
            <a:extLst>
              <a:ext uri="{FF2B5EF4-FFF2-40B4-BE49-F238E27FC236}">
                <a16:creationId xmlns:a16="http://schemas.microsoft.com/office/drawing/2014/main" id="{262E1F60-7959-7A40-ACD5-ECAE781D006C}"/>
              </a:ext>
            </a:extLst>
          </p:cNvPr>
          <p:cNvSpPr txBox="1"/>
          <p:nvPr/>
        </p:nvSpPr>
        <p:spPr>
          <a:xfrm>
            <a:off x="6042947" y="4768782"/>
            <a:ext cx="2753959" cy="184666"/>
          </a:xfrm>
          <a:prstGeom prst="rect">
            <a:avLst/>
          </a:prstGeom>
          <a:noFill/>
        </p:spPr>
        <p:txBody>
          <a:bodyPr wrap="none" lIns="0" tIns="0" rIns="0" bIns="0" rtlCol="0">
            <a:spAutoFit/>
          </a:bodyPr>
          <a:lstStyle/>
          <a:p>
            <a:r>
              <a:rPr lang="en-GB" sz="1200" dirty="0" err="1">
                <a:solidFill>
                  <a:srgbClr val="8C8C8C"/>
                </a:solidFill>
                <a:latin typeface="IBM Plex Sans" panose="020B0503050203000203" pitchFamily="34" charset="0"/>
              </a:rPr>
              <a:t>Schuld</a:t>
            </a:r>
            <a:r>
              <a:rPr lang="en-GB" sz="1200" dirty="0">
                <a:solidFill>
                  <a:srgbClr val="8C8C8C"/>
                </a:solidFill>
                <a:latin typeface="IBM Plex Sans" panose="020B0503050203000203" pitchFamily="34" charset="0"/>
              </a:rPr>
              <a:t> et al. </a:t>
            </a:r>
            <a:r>
              <a:rPr lang="en-GB" sz="1200" i="1" dirty="0">
                <a:solidFill>
                  <a:srgbClr val="8C8C8C"/>
                </a:solidFill>
                <a:latin typeface="IBM Plex Sans" panose="020B0503050203000203" pitchFamily="34" charset="0"/>
              </a:rPr>
              <a:t>Phys. Rev. A</a:t>
            </a:r>
            <a:r>
              <a:rPr lang="en-GB" sz="1200" dirty="0">
                <a:solidFill>
                  <a:srgbClr val="8C8C8C"/>
                </a:solidFill>
                <a:latin typeface="IBM Plex Sans" panose="020B0503050203000203" pitchFamily="34" charset="0"/>
              </a:rPr>
              <a:t>, </a:t>
            </a:r>
            <a:r>
              <a:rPr lang="en-GB" sz="1200" b="1" dirty="0">
                <a:solidFill>
                  <a:srgbClr val="8C8C8C"/>
                </a:solidFill>
                <a:latin typeface="IBM Plex Sans" panose="020B0503050203000203" pitchFamily="34" charset="0"/>
              </a:rPr>
              <a:t>103</a:t>
            </a:r>
            <a:r>
              <a:rPr lang="en-GB" sz="1200" dirty="0">
                <a:solidFill>
                  <a:srgbClr val="8C8C8C"/>
                </a:solidFill>
                <a:latin typeface="IBM Plex Sans" panose="020B0503050203000203" pitchFamily="34" charset="0"/>
              </a:rPr>
              <a:t>, 3 (2021)</a:t>
            </a:r>
            <a:endParaRPr lang="en-GB" sz="1200" dirty="0">
              <a:solidFill>
                <a:srgbClr val="8C8C8C"/>
              </a:solidFill>
              <a:effectLst/>
              <a:latin typeface="IBM Plex Sans" panose="020B0503050203000203" pitchFamily="34" charset="0"/>
            </a:endParaRPr>
          </a:p>
        </p:txBody>
      </p:sp>
      <p:pic>
        <p:nvPicPr>
          <p:cNvPr id="38" name="Picture 37">
            <a:extLst>
              <a:ext uri="{FF2B5EF4-FFF2-40B4-BE49-F238E27FC236}">
                <a16:creationId xmlns:a16="http://schemas.microsoft.com/office/drawing/2014/main" id="{71119132-5EBD-594C-BDA3-71591189D7CB}"/>
              </a:ext>
            </a:extLst>
          </p:cNvPr>
          <p:cNvPicPr>
            <a:picLocks noChangeAspect="1"/>
          </p:cNvPicPr>
          <p:nvPr/>
        </p:nvPicPr>
        <p:blipFill>
          <a:blip r:embed="rId8"/>
          <a:stretch>
            <a:fillRect/>
          </a:stretch>
        </p:blipFill>
        <p:spPr>
          <a:xfrm>
            <a:off x="1223826" y="1800821"/>
            <a:ext cx="932085" cy="914498"/>
          </a:xfrm>
          <a:prstGeom prst="rect">
            <a:avLst/>
          </a:prstGeom>
        </p:spPr>
      </p:pic>
      <p:pic>
        <p:nvPicPr>
          <p:cNvPr id="39" name="Picture 38">
            <a:extLst>
              <a:ext uri="{FF2B5EF4-FFF2-40B4-BE49-F238E27FC236}">
                <a16:creationId xmlns:a16="http://schemas.microsoft.com/office/drawing/2014/main" id="{F1DC8AF2-DF80-B443-B0F6-7D19A09E4536}"/>
              </a:ext>
            </a:extLst>
          </p:cNvPr>
          <p:cNvPicPr>
            <a:picLocks noChangeAspect="1"/>
          </p:cNvPicPr>
          <p:nvPr/>
        </p:nvPicPr>
        <p:blipFill>
          <a:blip r:embed="rId9"/>
          <a:stretch>
            <a:fillRect/>
          </a:stretch>
        </p:blipFill>
        <p:spPr>
          <a:xfrm>
            <a:off x="1054032" y="3552367"/>
            <a:ext cx="6347460" cy="846773"/>
          </a:xfrm>
          <a:prstGeom prst="rect">
            <a:avLst/>
          </a:prstGeom>
        </p:spPr>
      </p:pic>
      <p:grpSp>
        <p:nvGrpSpPr>
          <p:cNvPr id="25" name="Group 24">
            <a:extLst>
              <a:ext uri="{FF2B5EF4-FFF2-40B4-BE49-F238E27FC236}">
                <a16:creationId xmlns:a16="http://schemas.microsoft.com/office/drawing/2014/main" id="{0B5E9CF3-004C-104B-B655-6B8A80CD3C5D}"/>
              </a:ext>
            </a:extLst>
          </p:cNvPr>
          <p:cNvGrpSpPr/>
          <p:nvPr/>
        </p:nvGrpSpPr>
        <p:grpSpPr>
          <a:xfrm>
            <a:off x="1928181" y="4113288"/>
            <a:ext cx="3266797" cy="798584"/>
            <a:chOff x="1928181" y="4113288"/>
            <a:chExt cx="3266797" cy="798584"/>
          </a:xfrm>
        </p:grpSpPr>
        <p:sp>
          <p:nvSpPr>
            <p:cNvPr id="17" name="Oval 16">
              <a:extLst>
                <a:ext uri="{FF2B5EF4-FFF2-40B4-BE49-F238E27FC236}">
                  <a16:creationId xmlns:a16="http://schemas.microsoft.com/office/drawing/2014/main" id="{6416560C-D424-E740-9105-227E622CAD1E}"/>
                </a:ext>
              </a:extLst>
            </p:cNvPr>
            <p:cNvSpPr/>
            <p:nvPr/>
          </p:nvSpPr>
          <p:spPr bwMode="auto">
            <a:xfrm>
              <a:off x="1928181" y="4113288"/>
              <a:ext cx="288000" cy="288000"/>
            </a:xfrm>
            <a:prstGeom prst="ellipse">
              <a:avLst/>
            </a:prstGeom>
            <a:noFill/>
            <a:ln w="38100">
              <a:solidFill>
                <a:srgbClr val="D1276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43" name="Oval 42">
              <a:extLst>
                <a:ext uri="{FF2B5EF4-FFF2-40B4-BE49-F238E27FC236}">
                  <a16:creationId xmlns:a16="http://schemas.microsoft.com/office/drawing/2014/main" id="{A5DDCF8A-73E8-0144-A168-16B2FC043804}"/>
                </a:ext>
              </a:extLst>
            </p:cNvPr>
            <p:cNvSpPr/>
            <p:nvPr/>
          </p:nvSpPr>
          <p:spPr bwMode="auto">
            <a:xfrm>
              <a:off x="3469072" y="4113288"/>
              <a:ext cx="288000" cy="288000"/>
            </a:xfrm>
            <a:prstGeom prst="ellipse">
              <a:avLst/>
            </a:prstGeom>
            <a:noFill/>
            <a:ln w="38100">
              <a:solidFill>
                <a:srgbClr val="D1276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44" name="Oval 43">
              <a:extLst>
                <a:ext uri="{FF2B5EF4-FFF2-40B4-BE49-F238E27FC236}">
                  <a16:creationId xmlns:a16="http://schemas.microsoft.com/office/drawing/2014/main" id="{8E36871D-E703-C54E-B007-C7BB214CBBBA}"/>
                </a:ext>
              </a:extLst>
            </p:cNvPr>
            <p:cNvSpPr/>
            <p:nvPr/>
          </p:nvSpPr>
          <p:spPr bwMode="auto">
            <a:xfrm>
              <a:off x="4906978" y="4132306"/>
              <a:ext cx="288000" cy="288000"/>
            </a:xfrm>
            <a:prstGeom prst="ellipse">
              <a:avLst/>
            </a:prstGeom>
            <a:noFill/>
            <a:ln w="38100">
              <a:solidFill>
                <a:srgbClr val="D1276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8" name="TextBox 17">
              <a:extLst>
                <a:ext uri="{FF2B5EF4-FFF2-40B4-BE49-F238E27FC236}">
                  <a16:creationId xmlns:a16="http://schemas.microsoft.com/office/drawing/2014/main" id="{ABB68631-9666-B641-BE3A-227C0C2237FA}"/>
                </a:ext>
              </a:extLst>
            </p:cNvPr>
            <p:cNvSpPr txBox="1"/>
            <p:nvPr/>
          </p:nvSpPr>
          <p:spPr>
            <a:xfrm>
              <a:off x="3200400" y="4688541"/>
              <a:ext cx="160300" cy="223331"/>
            </a:xfrm>
            <a:prstGeom prst="rect">
              <a:avLst/>
            </a:prstGeom>
            <a:noFill/>
          </p:spPr>
          <p:txBody>
            <a:bodyPr wrap="none" lIns="0" tIns="0" rIns="0" bIns="0" rtlCol="0">
              <a:spAutoFit/>
            </a:bodyPr>
            <a:lstStyle/>
            <a:p>
              <a:pPr algn="l">
                <a:lnSpc>
                  <a:spcPct val="110000"/>
                </a:lnSpc>
                <a:spcBef>
                  <a:spcPts val="1100"/>
                </a:spcBef>
              </a:pPr>
              <a:r>
                <a:rPr lang="en-CH" sz="1400" i="1" dirty="0">
                  <a:solidFill>
                    <a:srgbClr val="D12765"/>
                  </a:solidFill>
                  <a:latin typeface="IBM Plex Sans" charset="0"/>
                  <a:ea typeface="IBM Plex Sans" charset="0"/>
                  <a:cs typeface="IBM Plex Sans" charset="0"/>
                </a:rPr>
                <a:t>x</a:t>
              </a:r>
              <a:r>
                <a:rPr lang="en-CH" sz="1400" i="1" baseline="-25000" dirty="0">
                  <a:solidFill>
                    <a:srgbClr val="D12765"/>
                  </a:solidFill>
                  <a:latin typeface="IBM Plex Sans" charset="0"/>
                  <a:ea typeface="IBM Plex Sans" charset="0"/>
                  <a:cs typeface="IBM Plex Sans" charset="0"/>
                </a:rPr>
                <a:t>1</a:t>
              </a:r>
              <a:endParaRPr lang="en-CH" sz="1400" i="1" dirty="0">
                <a:solidFill>
                  <a:srgbClr val="D12765"/>
                </a:solidFill>
                <a:latin typeface="IBM Plex Sans" charset="0"/>
                <a:ea typeface="IBM Plex Sans" charset="0"/>
                <a:cs typeface="IBM Plex Sans" charset="0"/>
              </a:endParaRPr>
            </a:p>
          </p:txBody>
        </p:sp>
        <p:cxnSp>
          <p:nvCxnSpPr>
            <p:cNvPr id="20" name="Straight Arrow Connector 19">
              <a:extLst>
                <a:ext uri="{FF2B5EF4-FFF2-40B4-BE49-F238E27FC236}">
                  <a16:creationId xmlns:a16="http://schemas.microsoft.com/office/drawing/2014/main" id="{E5290541-D9D4-C940-8500-674CA3E9AD34}"/>
                </a:ext>
              </a:extLst>
            </p:cNvPr>
            <p:cNvCxnSpPr>
              <a:cxnSpLocks/>
              <a:stCxn id="18" idx="1"/>
            </p:cNvCxnSpPr>
            <p:nvPr/>
          </p:nvCxnSpPr>
          <p:spPr bwMode="auto">
            <a:xfrm flipH="1" flipV="1">
              <a:off x="2216182" y="4329121"/>
              <a:ext cx="984218" cy="471086"/>
            </a:xfrm>
            <a:prstGeom prst="straightConnector1">
              <a:avLst/>
            </a:prstGeom>
            <a:ln w="19050">
              <a:solidFill>
                <a:srgbClr val="D12765"/>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E7DA13F-F1BA-E346-A088-D03261BE052A}"/>
                </a:ext>
              </a:extLst>
            </p:cNvPr>
            <p:cNvCxnSpPr>
              <a:cxnSpLocks/>
              <a:stCxn id="18" idx="0"/>
            </p:cNvCxnSpPr>
            <p:nvPr/>
          </p:nvCxnSpPr>
          <p:spPr bwMode="auto">
            <a:xfrm flipV="1">
              <a:off x="3280550" y="4427687"/>
              <a:ext cx="306473" cy="260854"/>
            </a:xfrm>
            <a:prstGeom prst="straightConnector1">
              <a:avLst/>
            </a:prstGeom>
            <a:ln w="19050">
              <a:solidFill>
                <a:srgbClr val="D12765"/>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BF5B18D-E5C7-AD4F-B483-009C6D06DA2A}"/>
                </a:ext>
              </a:extLst>
            </p:cNvPr>
            <p:cNvCxnSpPr>
              <a:cxnSpLocks/>
              <a:stCxn id="18" idx="3"/>
            </p:cNvCxnSpPr>
            <p:nvPr/>
          </p:nvCxnSpPr>
          <p:spPr bwMode="auto">
            <a:xfrm flipV="1">
              <a:off x="3360700" y="4399141"/>
              <a:ext cx="1543064" cy="401066"/>
            </a:xfrm>
            <a:prstGeom prst="straightConnector1">
              <a:avLst/>
            </a:prstGeom>
            <a:ln w="19050">
              <a:solidFill>
                <a:srgbClr val="D12765"/>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55" name="Arc 54">
            <a:extLst>
              <a:ext uri="{FF2B5EF4-FFF2-40B4-BE49-F238E27FC236}">
                <a16:creationId xmlns:a16="http://schemas.microsoft.com/office/drawing/2014/main" id="{5EB22A13-974C-704B-AB96-32442CFB4850}"/>
              </a:ext>
            </a:extLst>
          </p:cNvPr>
          <p:cNvSpPr/>
          <p:nvPr/>
        </p:nvSpPr>
        <p:spPr bwMode="auto">
          <a:xfrm rot="18882516">
            <a:off x="2148498" y="1994804"/>
            <a:ext cx="1587373" cy="1550459"/>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151633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5" grpId="0" animBg="1"/>
      <p:bldP spid="55"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373F4DE-3736-7840-87A4-24263A750B37}"/>
              </a:ext>
            </a:extLst>
          </p:cNvPr>
          <p:cNvGrpSpPr/>
          <p:nvPr/>
        </p:nvGrpSpPr>
        <p:grpSpPr>
          <a:xfrm>
            <a:off x="3932993" y="1428303"/>
            <a:ext cx="1253765" cy="628779"/>
            <a:chOff x="4025837" y="948450"/>
            <a:chExt cx="1253765" cy="628779"/>
          </a:xfrm>
        </p:grpSpPr>
        <p:sp>
          <p:nvSpPr>
            <p:cNvPr id="39" name="Rounded Rectangle 38">
              <a:extLst>
                <a:ext uri="{FF2B5EF4-FFF2-40B4-BE49-F238E27FC236}">
                  <a16:creationId xmlns:a16="http://schemas.microsoft.com/office/drawing/2014/main" id="{28D3F8BE-98D3-FD44-B9C2-82375AF20730}"/>
                </a:ext>
              </a:extLst>
            </p:cNvPr>
            <p:cNvSpPr/>
            <p:nvPr/>
          </p:nvSpPr>
          <p:spPr bwMode="auto">
            <a:xfrm>
              <a:off x="4025837" y="948450"/>
              <a:ext cx="1253765" cy="628779"/>
            </a:xfrm>
            <a:prstGeom prst="roundRect">
              <a:avLst>
                <a:gd name="adj" fmla="val 9978"/>
              </a:avLst>
            </a:prstGeom>
            <a:solidFill>
              <a:srgbClr val="D1276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1" i="0" u="none" strike="noStrike" cap="none" normalizeH="0" baseline="0" dirty="0">
                <a:ln>
                  <a:noFill/>
                </a:ln>
                <a:solidFill>
                  <a:schemeClr val="bg1"/>
                </a:solidFill>
                <a:effectLst/>
                <a:latin typeface="IBM Plex Sans" panose="020B0503050203000203" pitchFamily="34" charset="0"/>
              </a:endParaRPr>
            </a:p>
          </p:txBody>
        </p:sp>
        <p:sp>
          <p:nvSpPr>
            <p:cNvPr id="42" name="TextBox 41">
              <a:extLst>
                <a:ext uri="{FF2B5EF4-FFF2-40B4-BE49-F238E27FC236}">
                  <a16:creationId xmlns:a16="http://schemas.microsoft.com/office/drawing/2014/main" id="{D6731077-29D7-4A4B-90CD-A3042513A9EA}"/>
                </a:ext>
              </a:extLst>
            </p:cNvPr>
            <p:cNvSpPr txBox="1"/>
            <p:nvPr/>
          </p:nvSpPr>
          <p:spPr>
            <a:xfrm>
              <a:off x="4344312" y="969730"/>
              <a:ext cx="622286"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model</a:t>
              </a:r>
            </a:p>
          </p:txBody>
        </p:sp>
        <p:pic>
          <p:nvPicPr>
            <p:cNvPr id="50" name="Picture 49">
              <a:extLst>
                <a:ext uri="{FF2B5EF4-FFF2-40B4-BE49-F238E27FC236}">
                  <a16:creationId xmlns:a16="http://schemas.microsoft.com/office/drawing/2014/main" id="{DE0A935F-7E67-1641-B019-EA8E827A463A}"/>
                </a:ext>
              </a:extLst>
            </p:cNvPr>
            <p:cNvPicPr>
              <a:picLocks noChangeAspect="1"/>
            </p:cNvPicPr>
            <p:nvPr/>
          </p:nvPicPr>
          <p:blipFill>
            <a:blip r:embed="rId2"/>
            <a:stretch>
              <a:fillRect/>
            </a:stretch>
          </p:blipFill>
          <p:spPr>
            <a:xfrm>
              <a:off x="4360180" y="1262744"/>
              <a:ext cx="553129" cy="206725"/>
            </a:xfrm>
            <a:prstGeom prst="rect">
              <a:avLst/>
            </a:prstGeom>
          </p:spPr>
        </p:pic>
      </p:grpSp>
      <p:sp>
        <p:nvSpPr>
          <p:cNvPr id="2" name="Title 1">
            <a:extLst>
              <a:ext uri="{FF2B5EF4-FFF2-40B4-BE49-F238E27FC236}">
                <a16:creationId xmlns:a16="http://schemas.microsoft.com/office/drawing/2014/main" id="{2E1B8562-E9C5-4C74-82BF-FDA570378701}"/>
              </a:ext>
            </a:extLst>
          </p:cNvPr>
          <p:cNvSpPr>
            <a:spLocks noGrp="1"/>
          </p:cNvSpPr>
          <p:nvPr>
            <p:ph type="title"/>
          </p:nvPr>
        </p:nvSpPr>
        <p:spPr/>
        <p:txBody>
          <a:bodyPr/>
          <a:lstStyle/>
          <a:p>
            <a:r>
              <a:rPr lang="en-US" kern="0" dirty="0">
                <a:solidFill>
                  <a:schemeClr val="bg1"/>
                </a:solidFill>
              </a:rPr>
              <a:t>How can we build a quantum model?</a:t>
            </a:r>
            <a:endParaRPr lang="en-IE" dirty="0"/>
          </a:p>
        </p:txBody>
      </p:sp>
      <p:sp>
        <p:nvSpPr>
          <p:cNvPr id="4" name="Footer Placeholder 3">
            <a:extLst>
              <a:ext uri="{FF2B5EF4-FFF2-40B4-BE49-F238E27FC236}">
                <a16:creationId xmlns:a16="http://schemas.microsoft.com/office/drawing/2014/main" id="{8E072C2D-BD17-4155-BC7E-BD0392084E0A}"/>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0CDD59F3-C159-4509-8CFC-97A196B5AE34}"/>
              </a:ext>
            </a:extLst>
          </p:cNvPr>
          <p:cNvSpPr>
            <a:spLocks noGrp="1"/>
          </p:cNvSpPr>
          <p:nvPr>
            <p:ph type="sldNum" sz="quarter" idx="11"/>
          </p:nvPr>
        </p:nvSpPr>
        <p:spPr/>
        <p:txBody>
          <a:bodyPr/>
          <a:lstStyle/>
          <a:p>
            <a:fld id="{59395FB3-9C97-154F-86B2-7E381B951268}" type="slidenum">
              <a:rPr lang="en-US" smtClean="0"/>
              <a:pPr/>
              <a:t>52</a:t>
            </a:fld>
            <a:endParaRPr lang="en-US" dirty="0"/>
          </a:p>
        </p:txBody>
      </p:sp>
      <p:grpSp>
        <p:nvGrpSpPr>
          <p:cNvPr id="12" name="Group 11">
            <a:extLst>
              <a:ext uri="{FF2B5EF4-FFF2-40B4-BE49-F238E27FC236}">
                <a16:creationId xmlns:a16="http://schemas.microsoft.com/office/drawing/2014/main" id="{A2642570-F831-B04C-8FDA-0700238A09F3}"/>
              </a:ext>
            </a:extLst>
          </p:cNvPr>
          <p:cNvGrpSpPr/>
          <p:nvPr/>
        </p:nvGrpSpPr>
        <p:grpSpPr>
          <a:xfrm>
            <a:off x="5832836" y="1432607"/>
            <a:ext cx="1253765" cy="628779"/>
            <a:chOff x="5925680" y="952754"/>
            <a:chExt cx="1253765" cy="628779"/>
          </a:xfrm>
        </p:grpSpPr>
        <p:sp>
          <p:nvSpPr>
            <p:cNvPr id="36" name="Rounded Rectangle 35">
              <a:extLst>
                <a:ext uri="{FF2B5EF4-FFF2-40B4-BE49-F238E27FC236}">
                  <a16:creationId xmlns:a16="http://schemas.microsoft.com/office/drawing/2014/main" id="{BE04677B-B958-F34A-B09F-6EFED5B04693}"/>
                </a:ext>
              </a:extLst>
            </p:cNvPr>
            <p:cNvSpPr/>
            <p:nvPr/>
          </p:nvSpPr>
          <p:spPr bwMode="auto">
            <a:xfrm>
              <a:off x="5925680" y="952754"/>
              <a:ext cx="1253765" cy="628779"/>
            </a:xfrm>
            <a:prstGeom prst="roundRect">
              <a:avLst>
                <a:gd name="adj" fmla="val 9978"/>
              </a:avLst>
            </a:prstGeom>
            <a:solidFill>
              <a:srgbClr val="408BF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rgbClr val="0062FF"/>
                </a:solidFill>
                <a:effectLst/>
                <a:latin typeface="IBM Plex Sans" panose="020B0503050203000203" pitchFamily="34" charset="0"/>
              </a:endParaRPr>
            </a:p>
          </p:txBody>
        </p:sp>
        <p:sp>
          <p:nvSpPr>
            <p:cNvPr id="43" name="TextBox 42">
              <a:extLst>
                <a:ext uri="{FF2B5EF4-FFF2-40B4-BE49-F238E27FC236}">
                  <a16:creationId xmlns:a16="http://schemas.microsoft.com/office/drawing/2014/main" id="{CFC0B22B-D691-1B44-8FF6-D17B11A0B0A9}"/>
                </a:ext>
              </a:extLst>
            </p:cNvPr>
            <p:cNvSpPr txBox="1"/>
            <p:nvPr/>
          </p:nvSpPr>
          <p:spPr>
            <a:xfrm>
              <a:off x="6229396" y="960688"/>
              <a:ext cx="646331"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lang="en-US" sz="1200" kern="0" dirty="0">
                  <a:solidFill>
                    <a:srgbClr val="161616"/>
                  </a:solidFill>
                  <a:latin typeface="IBM Plex Sans" charset="0"/>
                  <a:ea typeface="IBM Plex Sans" charset="0"/>
                  <a:cs typeface="IBM Plex Sans" charset="0"/>
                </a:rPr>
                <a:t>output</a:t>
              </a:r>
              <a:endPar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24FE85B8-398B-BD46-99CD-F5B052051D81}"/>
                </a:ext>
              </a:extLst>
            </p:cNvPr>
            <p:cNvPicPr>
              <a:picLocks noChangeAspect="1"/>
            </p:cNvPicPr>
            <p:nvPr/>
          </p:nvPicPr>
          <p:blipFill rotWithShape="1">
            <a:blip r:embed="rId3"/>
            <a:srcRect l="64605" r="10127"/>
            <a:stretch/>
          </p:blipFill>
          <p:spPr>
            <a:xfrm>
              <a:off x="6464693" y="1234519"/>
              <a:ext cx="149225" cy="234950"/>
            </a:xfrm>
            <a:prstGeom prst="rect">
              <a:avLst/>
            </a:prstGeom>
          </p:spPr>
        </p:pic>
      </p:grpSp>
      <p:grpSp>
        <p:nvGrpSpPr>
          <p:cNvPr id="10" name="Group 9">
            <a:extLst>
              <a:ext uri="{FF2B5EF4-FFF2-40B4-BE49-F238E27FC236}">
                <a16:creationId xmlns:a16="http://schemas.microsoft.com/office/drawing/2014/main" id="{273BD6BA-4CD2-D146-96F4-9E584FFD4943}"/>
              </a:ext>
            </a:extLst>
          </p:cNvPr>
          <p:cNvGrpSpPr/>
          <p:nvPr/>
        </p:nvGrpSpPr>
        <p:grpSpPr>
          <a:xfrm>
            <a:off x="2012675" y="1433307"/>
            <a:ext cx="1253765" cy="628779"/>
            <a:chOff x="2105519" y="953454"/>
            <a:chExt cx="1253765" cy="628779"/>
          </a:xfrm>
        </p:grpSpPr>
        <p:sp>
          <p:nvSpPr>
            <p:cNvPr id="37" name="Rounded Rectangle 36">
              <a:extLst>
                <a:ext uri="{FF2B5EF4-FFF2-40B4-BE49-F238E27FC236}">
                  <a16:creationId xmlns:a16="http://schemas.microsoft.com/office/drawing/2014/main" id="{80AC539A-3963-174C-BDDC-E075CF404B8F}"/>
                </a:ext>
              </a:extLst>
            </p:cNvPr>
            <p:cNvSpPr/>
            <p:nvPr/>
          </p:nvSpPr>
          <p:spPr bwMode="auto">
            <a:xfrm>
              <a:off x="2105519" y="953454"/>
              <a:ext cx="1253765" cy="628779"/>
            </a:xfrm>
            <a:prstGeom prst="roundRect">
              <a:avLst>
                <a:gd name="adj" fmla="val 9978"/>
              </a:avLst>
            </a:prstGeom>
            <a:solidFill>
              <a:srgbClr val="F3F3F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41" name="TextBox 40">
              <a:extLst>
                <a:ext uri="{FF2B5EF4-FFF2-40B4-BE49-F238E27FC236}">
                  <a16:creationId xmlns:a16="http://schemas.microsoft.com/office/drawing/2014/main" id="{82E2FFB3-160C-AB49-8711-3F9057D97807}"/>
                </a:ext>
              </a:extLst>
            </p:cNvPr>
            <p:cNvSpPr txBox="1"/>
            <p:nvPr/>
          </p:nvSpPr>
          <p:spPr>
            <a:xfrm>
              <a:off x="2470227" y="965162"/>
              <a:ext cx="492443"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data</a:t>
              </a:r>
            </a:p>
          </p:txBody>
        </p:sp>
        <p:pic>
          <p:nvPicPr>
            <p:cNvPr id="51" name="Picture 50">
              <a:extLst>
                <a:ext uri="{FF2B5EF4-FFF2-40B4-BE49-F238E27FC236}">
                  <a16:creationId xmlns:a16="http://schemas.microsoft.com/office/drawing/2014/main" id="{B631EC0D-48A4-3241-BBAC-62F0DCD244A3}"/>
                </a:ext>
              </a:extLst>
            </p:cNvPr>
            <p:cNvPicPr>
              <a:picLocks noChangeAspect="1"/>
            </p:cNvPicPr>
            <p:nvPr/>
          </p:nvPicPr>
          <p:blipFill>
            <a:blip r:embed="rId4"/>
            <a:stretch>
              <a:fillRect/>
            </a:stretch>
          </p:blipFill>
          <p:spPr>
            <a:xfrm>
              <a:off x="2666409" y="1313048"/>
              <a:ext cx="131983" cy="118090"/>
            </a:xfrm>
            <a:prstGeom prst="rect">
              <a:avLst/>
            </a:prstGeom>
          </p:spPr>
        </p:pic>
      </p:grpSp>
      <p:grpSp>
        <p:nvGrpSpPr>
          <p:cNvPr id="18" name="Group 17">
            <a:extLst>
              <a:ext uri="{FF2B5EF4-FFF2-40B4-BE49-F238E27FC236}">
                <a16:creationId xmlns:a16="http://schemas.microsoft.com/office/drawing/2014/main" id="{0EAF5335-E446-DB41-9E76-ABE4828CFCBF}"/>
              </a:ext>
            </a:extLst>
          </p:cNvPr>
          <p:cNvGrpSpPr/>
          <p:nvPr/>
        </p:nvGrpSpPr>
        <p:grpSpPr>
          <a:xfrm>
            <a:off x="3097697" y="1095552"/>
            <a:ext cx="979435" cy="1128982"/>
            <a:chOff x="3190541" y="663213"/>
            <a:chExt cx="979435" cy="1128982"/>
          </a:xfrm>
        </p:grpSpPr>
        <p:sp>
          <p:nvSpPr>
            <p:cNvPr id="15" name="Arc 14">
              <a:extLst>
                <a:ext uri="{FF2B5EF4-FFF2-40B4-BE49-F238E27FC236}">
                  <a16:creationId xmlns:a16="http://schemas.microsoft.com/office/drawing/2014/main" id="{64EB743C-67E5-F24A-95FC-DBCFFA14DC53}"/>
                </a:ext>
              </a:extLst>
            </p:cNvPr>
            <p:cNvSpPr/>
            <p:nvPr/>
          </p:nvSpPr>
          <p:spPr bwMode="auto">
            <a:xfrm rot="18882516">
              <a:off x="3223059" y="877795"/>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6" name="TextBox 15">
              <a:extLst>
                <a:ext uri="{FF2B5EF4-FFF2-40B4-BE49-F238E27FC236}">
                  <a16:creationId xmlns:a16="http://schemas.microsoft.com/office/drawing/2014/main" id="{FB6E89A0-FD2A-2C4B-80E3-A31FA808A7C4}"/>
                </a:ext>
              </a:extLst>
            </p:cNvPr>
            <p:cNvSpPr txBox="1"/>
            <p:nvPr/>
          </p:nvSpPr>
          <p:spPr>
            <a:xfrm>
              <a:off x="3190541" y="663213"/>
              <a:ext cx="979435"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data encoding</a:t>
              </a:r>
            </a:p>
          </p:txBody>
        </p:sp>
      </p:grpSp>
      <p:grpSp>
        <p:nvGrpSpPr>
          <p:cNvPr id="17" name="Group 16">
            <a:extLst>
              <a:ext uri="{FF2B5EF4-FFF2-40B4-BE49-F238E27FC236}">
                <a16:creationId xmlns:a16="http://schemas.microsoft.com/office/drawing/2014/main" id="{FF323E19-FB18-3743-9411-3F4244C01251}"/>
              </a:ext>
            </a:extLst>
          </p:cNvPr>
          <p:cNvGrpSpPr/>
          <p:nvPr/>
        </p:nvGrpSpPr>
        <p:grpSpPr>
          <a:xfrm>
            <a:off x="4993876" y="1070529"/>
            <a:ext cx="971753" cy="1134302"/>
            <a:chOff x="5086720" y="638190"/>
            <a:chExt cx="971753" cy="1134302"/>
          </a:xfrm>
        </p:grpSpPr>
        <p:sp>
          <p:nvSpPr>
            <p:cNvPr id="60" name="Arc 59">
              <a:extLst>
                <a:ext uri="{FF2B5EF4-FFF2-40B4-BE49-F238E27FC236}">
                  <a16:creationId xmlns:a16="http://schemas.microsoft.com/office/drawing/2014/main" id="{65FFC3DA-8129-A549-87C4-8A2D16F3719B}"/>
                </a:ext>
              </a:extLst>
            </p:cNvPr>
            <p:cNvSpPr/>
            <p:nvPr/>
          </p:nvSpPr>
          <p:spPr bwMode="auto">
            <a:xfrm rot="18882516">
              <a:off x="5144073" y="858092"/>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62" name="TextBox 61">
              <a:extLst>
                <a:ext uri="{FF2B5EF4-FFF2-40B4-BE49-F238E27FC236}">
                  <a16:creationId xmlns:a16="http://schemas.microsoft.com/office/drawing/2014/main" id="{0F7B4FDC-E1DB-FA4F-B468-6CACC78404B8}"/>
                </a:ext>
              </a:extLst>
            </p:cNvPr>
            <p:cNvSpPr txBox="1"/>
            <p:nvPr/>
          </p:nvSpPr>
          <p:spPr>
            <a:xfrm>
              <a:off x="5086720" y="638190"/>
              <a:ext cx="968214"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measurement</a:t>
              </a:r>
            </a:p>
          </p:txBody>
        </p:sp>
      </p:grpSp>
      <p:grpSp>
        <p:nvGrpSpPr>
          <p:cNvPr id="19" name="Group 18">
            <a:extLst>
              <a:ext uri="{FF2B5EF4-FFF2-40B4-BE49-F238E27FC236}">
                <a16:creationId xmlns:a16="http://schemas.microsoft.com/office/drawing/2014/main" id="{6319EC64-40FA-FB4C-8E03-437F24C3A1BD}"/>
              </a:ext>
            </a:extLst>
          </p:cNvPr>
          <p:cNvGrpSpPr/>
          <p:nvPr/>
        </p:nvGrpSpPr>
        <p:grpSpPr>
          <a:xfrm>
            <a:off x="1521826" y="2301575"/>
            <a:ext cx="6106717" cy="2417463"/>
            <a:chOff x="1521826" y="2301575"/>
            <a:chExt cx="6106717" cy="2417463"/>
          </a:xfrm>
        </p:grpSpPr>
        <p:sp>
          <p:nvSpPr>
            <p:cNvPr id="66" name="Line">
              <a:extLst>
                <a:ext uri="{FF2B5EF4-FFF2-40B4-BE49-F238E27FC236}">
                  <a16:creationId xmlns:a16="http://schemas.microsoft.com/office/drawing/2014/main" id="{63638E00-86CE-0E4B-90B8-9741D973AD07}"/>
                </a:ext>
              </a:extLst>
            </p:cNvPr>
            <p:cNvSpPr/>
            <p:nvPr/>
          </p:nvSpPr>
          <p:spPr>
            <a:xfrm>
              <a:off x="1809343" y="399319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67" name="Line">
              <a:extLst>
                <a:ext uri="{FF2B5EF4-FFF2-40B4-BE49-F238E27FC236}">
                  <a16:creationId xmlns:a16="http://schemas.microsoft.com/office/drawing/2014/main" id="{07EBD136-5250-4A43-9E23-DCE7E5E5868D}"/>
                </a:ext>
              </a:extLst>
            </p:cNvPr>
            <p:cNvSpPr/>
            <p:nvPr/>
          </p:nvSpPr>
          <p:spPr>
            <a:xfrm flipV="1">
              <a:off x="1809342" y="2525755"/>
              <a:ext cx="4711731" cy="7315"/>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68" name=".…">
              <a:extLst>
                <a:ext uri="{FF2B5EF4-FFF2-40B4-BE49-F238E27FC236}">
                  <a16:creationId xmlns:a16="http://schemas.microsoft.com/office/drawing/2014/main" id="{416ACC08-5FC0-E642-98EA-09BEFBB1D357}"/>
                </a:ext>
              </a:extLst>
            </p:cNvPr>
            <p:cNvSpPr txBox="1"/>
            <p:nvPr/>
          </p:nvSpPr>
          <p:spPr>
            <a:xfrm>
              <a:off x="1568004" y="3586244"/>
              <a:ext cx="53561" cy="65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p:txBody>
        </p:sp>
        <p:sp>
          <p:nvSpPr>
            <p:cNvPr id="69" name="Line">
              <a:extLst>
                <a:ext uri="{FF2B5EF4-FFF2-40B4-BE49-F238E27FC236}">
                  <a16:creationId xmlns:a16="http://schemas.microsoft.com/office/drawing/2014/main" id="{3EBFCB2B-C05B-7B41-85F0-38B4AC28D445}"/>
                </a:ext>
              </a:extLst>
            </p:cNvPr>
            <p:cNvSpPr/>
            <p:nvPr/>
          </p:nvSpPr>
          <p:spPr>
            <a:xfrm>
              <a:off x="1809343" y="445756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70" name="Line">
              <a:extLst>
                <a:ext uri="{FF2B5EF4-FFF2-40B4-BE49-F238E27FC236}">
                  <a16:creationId xmlns:a16="http://schemas.microsoft.com/office/drawing/2014/main" id="{1E4668A3-B740-524E-A7A3-A3B48DB9EA79}"/>
                </a:ext>
              </a:extLst>
            </p:cNvPr>
            <p:cNvSpPr/>
            <p:nvPr/>
          </p:nvSpPr>
          <p:spPr>
            <a:xfrm>
              <a:off x="1809343" y="3530158"/>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84" name="Line">
              <a:extLst>
                <a:ext uri="{FF2B5EF4-FFF2-40B4-BE49-F238E27FC236}">
                  <a16:creationId xmlns:a16="http://schemas.microsoft.com/office/drawing/2014/main" id="{AB80504C-4F4E-2F45-82B9-EA926E41E0F0}"/>
                </a:ext>
              </a:extLst>
            </p:cNvPr>
            <p:cNvSpPr/>
            <p:nvPr/>
          </p:nvSpPr>
          <p:spPr>
            <a:xfrm>
              <a:off x="1809343" y="3031614"/>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3" name="Rectangle">
              <a:extLst>
                <a:ext uri="{FF2B5EF4-FFF2-40B4-BE49-F238E27FC236}">
                  <a16:creationId xmlns:a16="http://schemas.microsoft.com/office/drawing/2014/main" id="{8E6C1508-FABA-E446-8EA3-FB2B7A7B2BB4}"/>
                </a:ext>
              </a:extLst>
            </p:cNvPr>
            <p:cNvSpPr/>
            <p:nvPr/>
          </p:nvSpPr>
          <p:spPr>
            <a:xfrm>
              <a:off x="2110211" y="2301575"/>
              <a:ext cx="1114214" cy="2417463"/>
            </a:xfrm>
            <a:prstGeom prst="rect">
              <a:avLst/>
            </a:prstGeom>
            <a:solidFill>
              <a:srgbClr val="E0E0E0"/>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94" name="Equation">
                  <a:extLst>
                    <a:ext uri="{FF2B5EF4-FFF2-40B4-BE49-F238E27FC236}">
                      <a16:creationId xmlns:a16="http://schemas.microsoft.com/office/drawing/2014/main" id="{98133B82-462A-4D41-B766-BC3F1D5CD835}"/>
                    </a:ext>
                  </a:extLst>
                </p:cNvPr>
                <p:cNvSpPr txBox="1"/>
                <p:nvPr/>
              </p:nvSpPr>
              <p:spPr>
                <a:xfrm>
                  <a:off x="2373035" y="3367807"/>
                  <a:ext cx="591636" cy="323165"/>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GB" sz="21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ℇ</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r>
                          <a:rPr kumimoji="0" sz="2100" b="0" i="1" u="none" strike="noStrike" kern="0" cap="none" spc="0" normalizeH="0" baseline="0" noProof="0">
                            <a:ln>
                              <a:noFill/>
                            </a:ln>
                            <a:solidFill>
                              <a:srgbClr val="000000"/>
                            </a:solidFill>
                            <a:effectLst/>
                            <a:uLnTx/>
                            <a:uFillTx/>
                            <a:latin typeface="Cambria Math" panose="02040503050406030204" pitchFamily="18" charset="0"/>
                          </a:rPr>
                          <m:t>𝑥</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94" name="Equation">
                  <a:extLst>
                    <a:ext uri="{FF2B5EF4-FFF2-40B4-BE49-F238E27FC236}">
                      <a16:creationId xmlns:a16="http://schemas.microsoft.com/office/drawing/2014/main" id="{98133B82-462A-4D41-B766-BC3F1D5CD835}"/>
                    </a:ext>
                  </a:extLst>
                </p:cNvPr>
                <p:cNvSpPr txBox="1">
                  <a:spLocks noRot="1" noChangeAspect="1" noMove="1" noResize="1" noEditPoints="1" noAdjustHandles="1" noChangeArrowheads="1" noChangeShapeType="1" noTextEdit="1"/>
                </p:cNvSpPr>
                <p:nvPr/>
              </p:nvSpPr>
              <p:spPr>
                <a:xfrm>
                  <a:off x="2373035" y="3367807"/>
                  <a:ext cx="591636" cy="323165"/>
                </a:xfrm>
                <a:prstGeom prst="rect">
                  <a:avLst/>
                </a:prstGeom>
                <a:blipFill>
                  <a:blip r:embed="rId5"/>
                  <a:stretch>
                    <a:fillRect l="-8333" r="-14583" b="-37037"/>
                  </a:stretch>
                </a:blipFill>
                <a:ln w="12700">
                  <a:miter lim="400000"/>
                </a:ln>
              </p:spPr>
              <p:txBody>
                <a:bodyPr/>
                <a:lstStyle/>
                <a:p>
                  <a:r>
                    <a:rPr lang="en-CH">
                      <a:noFill/>
                    </a:rPr>
                    <a:t> </a:t>
                  </a:r>
                </a:p>
              </p:txBody>
            </p:sp>
          </mc:Fallback>
        </mc:AlternateContent>
        <p:sp>
          <p:nvSpPr>
            <p:cNvPr id="95" name="Rectangle">
              <a:extLst>
                <a:ext uri="{FF2B5EF4-FFF2-40B4-BE49-F238E27FC236}">
                  <a16:creationId xmlns:a16="http://schemas.microsoft.com/office/drawing/2014/main" id="{45460468-33C0-0841-83E0-EF763A03EE07}"/>
                </a:ext>
              </a:extLst>
            </p:cNvPr>
            <p:cNvSpPr/>
            <p:nvPr/>
          </p:nvSpPr>
          <p:spPr>
            <a:xfrm>
              <a:off x="3844922" y="2301575"/>
              <a:ext cx="1548025" cy="2417463"/>
            </a:xfrm>
            <a:prstGeom prst="rect">
              <a:avLst/>
            </a:prstGeom>
            <a:solidFill>
              <a:srgbClr val="D12765"/>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96" name="Equation">
                  <a:extLst>
                    <a:ext uri="{FF2B5EF4-FFF2-40B4-BE49-F238E27FC236}">
                      <a16:creationId xmlns:a16="http://schemas.microsoft.com/office/drawing/2014/main" id="{EB78D9DE-B366-E245-A49B-E4E926F3FC38}"/>
                    </a:ext>
                  </a:extLst>
                </p:cNvPr>
                <p:cNvSpPr txBox="1"/>
                <p:nvPr/>
              </p:nvSpPr>
              <p:spPr>
                <a:xfrm>
                  <a:off x="4318434" y="3379750"/>
                  <a:ext cx="577722" cy="292388"/>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US" sz="1900" b="0" i="1" u="none" strike="noStrike" kern="0" cap="none" spc="0" normalizeH="0" baseline="0" noProof="0" smtClean="0">
                            <a:ln>
                              <a:noFill/>
                            </a:ln>
                            <a:solidFill>
                              <a:srgbClr val="000000"/>
                            </a:solidFill>
                            <a:effectLst/>
                            <a:uLnTx/>
                            <a:uFillTx/>
                            <a:latin typeface="Cambria Math" panose="02040503050406030204" pitchFamily="18" charset="0"/>
                          </a:rPr>
                          <m:t>𝑈</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𝜃</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96" name="Equation">
                  <a:extLst>
                    <a:ext uri="{FF2B5EF4-FFF2-40B4-BE49-F238E27FC236}">
                      <a16:creationId xmlns:a16="http://schemas.microsoft.com/office/drawing/2014/main" id="{EB78D9DE-B366-E245-A49B-E4E926F3FC38}"/>
                    </a:ext>
                  </a:extLst>
                </p:cNvPr>
                <p:cNvSpPr txBox="1">
                  <a:spLocks noRot="1" noChangeAspect="1" noMove="1" noResize="1" noEditPoints="1" noAdjustHandles="1" noChangeArrowheads="1" noChangeShapeType="1" noTextEdit="1"/>
                </p:cNvSpPr>
                <p:nvPr/>
              </p:nvSpPr>
              <p:spPr>
                <a:xfrm>
                  <a:off x="4318434" y="3379750"/>
                  <a:ext cx="577722" cy="292388"/>
                </a:xfrm>
                <a:prstGeom prst="rect">
                  <a:avLst/>
                </a:prstGeom>
                <a:blipFill>
                  <a:blip r:embed="rId6"/>
                  <a:stretch>
                    <a:fillRect l="-8511" r="-12766" b="-33333"/>
                  </a:stretch>
                </a:blipFill>
                <a:ln w="12700">
                  <a:miter lim="400000"/>
                </a:ln>
              </p:spPr>
              <p:txBody>
                <a:bodyPr/>
                <a:lstStyle/>
                <a:p>
                  <a:r>
                    <a:rPr lang="en-CH">
                      <a:noFill/>
                    </a:rPr>
                    <a:t> </a:t>
                  </a:r>
                </a:p>
              </p:txBody>
            </p:sp>
          </mc:Fallback>
        </mc:AlternateContent>
        <p:sp>
          <p:nvSpPr>
            <p:cNvPr id="97" name="Line">
              <a:extLst>
                <a:ext uri="{FF2B5EF4-FFF2-40B4-BE49-F238E27FC236}">
                  <a16:creationId xmlns:a16="http://schemas.microsoft.com/office/drawing/2014/main" id="{C076657E-5662-5947-89FB-0BA828697EFC}"/>
                </a:ext>
              </a:extLst>
            </p:cNvPr>
            <p:cNvSpPr/>
            <p:nvPr/>
          </p:nvSpPr>
          <p:spPr>
            <a:xfrm>
              <a:off x="6572863" y="249089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8" name="Line">
              <a:extLst>
                <a:ext uri="{FF2B5EF4-FFF2-40B4-BE49-F238E27FC236}">
                  <a16:creationId xmlns:a16="http://schemas.microsoft.com/office/drawing/2014/main" id="{9A6B02C9-E5B0-E442-9044-D10A7610CD41}"/>
                </a:ext>
              </a:extLst>
            </p:cNvPr>
            <p:cNvSpPr/>
            <p:nvPr/>
          </p:nvSpPr>
          <p:spPr>
            <a:xfrm>
              <a:off x="6572863" y="2533070"/>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9" name="Line">
              <a:extLst>
                <a:ext uri="{FF2B5EF4-FFF2-40B4-BE49-F238E27FC236}">
                  <a16:creationId xmlns:a16="http://schemas.microsoft.com/office/drawing/2014/main" id="{A1038BE3-647E-614F-AD79-48D9E8923368}"/>
                </a:ext>
              </a:extLst>
            </p:cNvPr>
            <p:cNvSpPr/>
            <p:nvPr/>
          </p:nvSpPr>
          <p:spPr>
            <a:xfrm>
              <a:off x="6572863" y="301052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0" name="Line">
              <a:extLst>
                <a:ext uri="{FF2B5EF4-FFF2-40B4-BE49-F238E27FC236}">
                  <a16:creationId xmlns:a16="http://schemas.microsoft.com/office/drawing/2014/main" id="{958E9F11-A5E9-5A42-BBFB-A99FEC6A1279}"/>
                </a:ext>
              </a:extLst>
            </p:cNvPr>
            <p:cNvSpPr/>
            <p:nvPr/>
          </p:nvSpPr>
          <p:spPr>
            <a:xfrm>
              <a:off x="6572863" y="3052701"/>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1" name="Line">
              <a:extLst>
                <a:ext uri="{FF2B5EF4-FFF2-40B4-BE49-F238E27FC236}">
                  <a16:creationId xmlns:a16="http://schemas.microsoft.com/office/drawing/2014/main" id="{33C3B0EF-AC74-514B-A7C1-F4DB7266080B}"/>
                </a:ext>
              </a:extLst>
            </p:cNvPr>
            <p:cNvSpPr/>
            <p:nvPr/>
          </p:nvSpPr>
          <p:spPr>
            <a:xfrm>
              <a:off x="6572863" y="3507305"/>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2" name="Line">
              <a:extLst>
                <a:ext uri="{FF2B5EF4-FFF2-40B4-BE49-F238E27FC236}">
                  <a16:creationId xmlns:a16="http://schemas.microsoft.com/office/drawing/2014/main" id="{BCE00150-BF2D-7B4B-B74A-67C803F073AA}"/>
                </a:ext>
              </a:extLst>
            </p:cNvPr>
            <p:cNvSpPr/>
            <p:nvPr/>
          </p:nvSpPr>
          <p:spPr>
            <a:xfrm>
              <a:off x="6572863" y="354947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3" name="Line">
              <a:extLst>
                <a:ext uri="{FF2B5EF4-FFF2-40B4-BE49-F238E27FC236}">
                  <a16:creationId xmlns:a16="http://schemas.microsoft.com/office/drawing/2014/main" id="{CCA36454-F2FD-5747-AF97-8BDD3C659BC1}"/>
                </a:ext>
              </a:extLst>
            </p:cNvPr>
            <p:cNvSpPr/>
            <p:nvPr/>
          </p:nvSpPr>
          <p:spPr>
            <a:xfrm>
              <a:off x="6572863" y="396190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4" name="Line">
              <a:extLst>
                <a:ext uri="{FF2B5EF4-FFF2-40B4-BE49-F238E27FC236}">
                  <a16:creationId xmlns:a16="http://schemas.microsoft.com/office/drawing/2014/main" id="{F39F7A9E-9E90-CB4A-A670-4CC8EEDE0386}"/>
                </a:ext>
              </a:extLst>
            </p:cNvPr>
            <p:cNvSpPr/>
            <p:nvPr/>
          </p:nvSpPr>
          <p:spPr>
            <a:xfrm>
              <a:off x="6572863" y="4004082"/>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9" name="Line">
              <a:extLst>
                <a:ext uri="{FF2B5EF4-FFF2-40B4-BE49-F238E27FC236}">
                  <a16:creationId xmlns:a16="http://schemas.microsoft.com/office/drawing/2014/main" id="{17F0FC6A-0019-2A40-84EF-39479DBE441B}"/>
                </a:ext>
              </a:extLst>
            </p:cNvPr>
            <p:cNvSpPr/>
            <p:nvPr/>
          </p:nvSpPr>
          <p:spPr>
            <a:xfrm>
              <a:off x="6572863" y="4457566"/>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10" name="Line">
              <a:extLst>
                <a:ext uri="{FF2B5EF4-FFF2-40B4-BE49-F238E27FC236}">
                  <a16:creationId xmlns:a16="http://schemas.microsoft.com/office/drawing/2014/main" id="{8470AF0A-98BF-BC42-9DD2-2AF1A937D63F}"/>
                </a:ext>
              </a:extLst>
            </p:cNvPr>
            <p:cNvSpPr/>
            <p:nvPr/>
          </p:nvSpPr>
          <p:spPr>
            <a:xfrm>
              <a:off x="6572863" y="4499740"/>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111" name="Equation">
                  <a:extLst>
                    <a:ext uri="{FF2B5EF4-FFF2-40B4-BE49-F238E27FC236}">
                      <a16:creationId xmlns:a16="http://schemas.microsoft.com/office/drawing/2014/main" id="{D74C19CC-1698-A547-9205-9BC9BDB40B68}"/>
                    </a:ext>
                  </a:extLst>
                </p:cNvPr>
                <p:cNvSpPr txBox="1"/>
                <p:nvPr/>
              </p:nvSpPr>
              <p:spPr>
                <a:xfrm>
                  <a:off x="1521826" y="4270412"/>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111" name="Equation">
                  <a:extLst>
                    <a:ext uri="{FF2B5EF4-FFF2-40B4-BE49-F238E27FC236}">
                      <a16:creationId xmlns:a16="http://schemas.microsoft.com/office/drawing/2014/main" id="{D74C19CC-1698-A547-9205-9BC9BDB40B68}"/>
                    </a:ext>
                  </a:extLst>
                </p:cNvPr>
                <p:cNvSpPr txBox="1">
                  <a:spLocks noRot="1" noChangeAspect="1" noMove="1" noResize="1" noEditPoints="1" noAdjustHandles="1" noChangeArrowheads="1" noChangeShapeType="1" noTextEdit="1"/>
                </p:cNvSpPr>
                <p:nvPr/>
              </p:nvSpPr>
              <p:spPr>
                <a:xfrm>
                  <a:off x="1521826" y="4270412"/>
                  <a:ext cx="300868" cy="247232"/>
                </a:xfrm>
                <a:prstGeom prst="rect">
                  <a:avLst/>
                </a:prstGeom>
                <a:blipFill>
                  <a:blip r:embed="rId7"/>
                  <a:stretch>
                    <a:fillRect l="-45833" r="-50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992DE674-55E2-BC41-83D4-7FB19D4380EB}"/>
                    </a:ext>
                  </a:extLst>
                </p:cNvPr>
                <p:cNvSpPr txBox="1"/>
                <p:nvPr/>
              </p:nvSpPr>
              <p:spPr>
                <a:xfrm>
                  <a:off x="1521826" y="3344985"/>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112" name="Equation">
                  <a:extLst>
                    <a:ext uri="{FF2B5EF4-FFF2-40B4-BE49-F238E27FC236}">
                      <a16:creationId xmlns:a16="http://schemas.microsoft.com/office/drawing/2014/main" id="{992DE674-55E2-BC41-83D4-7FB19D4380EB}"/>
                    </a:ext>
                  </a:extLst>
                </p:cNvPr>
                <p:cNvSpPr txBox="1">
                  <a:spLocks noRot="1" noChangeAspect="1" noMove="1" noResize="1" noEditPoints="1" noAdjustHandles="1" noChangeArrowheads="1" noChangeShapeType="1" noTextEdit="1"/>
                </p:cNvSpPr>
                <p:nvPr/>
              </p:nvSpPr>
              <p:spPr>
                <a:xfrm>
                  <a:off x="1521826" y="3344985"/>
                  <a:ext cx="300868" cy="247232"/>
                </a:xfrm>
                <a:prstGeom prst="rect">
                  <a:avLst/>
                </a:prstGeom>
                <a:blipFill>
                  <a:blip r:embed="rId7"/>
                  <a:stretch>
                    <a:fillRect l="-45833" r="-50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93743495-872D-6646-ACEA-B0E77EDF0D04}"/>
                    </a:ext>
                  </a:extLst>
                </p:cNvPr>
                <p:cNvSpPr txBox="1"/>
                <p:nvPr/>
              </p:nvSpPr>
              <p:spPr>
                <a:xfrm>
                  <a:off x="1521826" y="2854229"/>
                  <a:ext cx="300868" cy="247231"/>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113" name="Equation">
                  <a:extLst>
                    <a:ext uri="{FF2B5EF4-FFF2-40B4-BE49-F238E27FC236}">
                      <a16:creationId xmlns:a16="http://schemas.microsoft.com/office/drawing/2014/main" id="{93743495-872D-6646-ACEA-B0E77EDF0D04}"/>
                    </a:ext>
                  </a:extLst>
                </p:cNvPr>
                <p:cNvSpPr txBox="1">
                  <a:spLocks noRot="1" noChangeAspect="1" noMove="1" noResize="1" noEditPoints="1" noAdjustHandles="1" noChangeArrowheads="1" noChangeShapeType="1" noTextEdit="1"/>
                </p:cNvSpPr>
                <p:nvPr/>
              </p:nvSpPr>
              <p:spPr>
                <a:xfrm>
                  <a:off x="1521826" y="2854229"/>
                  <a:ext cx="300868" cy="247231"/>
                </a:xfrm>
                <a:prstGeom prst="rect">
                  <a:avLst/>
                </a:prstGeom>
                <a:blipFill>
                  <a:blip r:embed="rId8"/>
                  <a:stretch>
                    <a:fillRect l="-45833" r="-50000" b="-6666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4" name="Equation">
                  <a:extLst>
                    <a:ext uri="{FF2B5EF4-FFF2-40B4-BE49-F238E27FC236}">
                      <a16:creationId xmlns:a16="http://schemas.microsoft.com/office/drawing/2014/main" id="{BD6A7548-EA9E-8542-BA67-BCD24D6C8022}"/>
                    </a:ext>
                  </a:extLst>
                </p:cNvPr>
                <p:cNvSpPr txBox="1"/>
                <p:nvPr/>
              </p:nvSpPr>
              <p:spPr>
                <a:xfrm>
                  <a:off x="1521826" y="2349450"/>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114" name="Equation">
                  <a:extLst>
                    <a:ext uri="{FF2B5EF4-FFF2-40B4-BE49-F238E27FC236}">
                      <a16:creationId xmlns:a16="http://schemas.microsoft.com/office/drawing/2014/main" id="{BD6A7548-EA9E-8542-BA67-BCD24D6C8022}"/>
                    </a:ext>
                  </a:extLst>
                </p:cNvPr>
                <p:cNvSpPr txBox="1">
                  <a:spLocks noRot="1" noChangeAspect="1" noMove="1" noResize="1" noEditPoints="1" noAdjustHandles="1" noChangeArrowheads="1" noChangeShapeType="1" noTextEdit="1"/>
                </p:cNvSpPr>
                <p:nvPr/>
              </p:nvSpPr>
              <p:spPr>
                <a:xfrm>
                  <a:off x="1521826" y="2349450"/>
                  <a:ext cx="300868" cy="247232"/>
                </a:xfrm>
                <a:prstGeom prst="rect">
                  <a:avLst/>
                </a:prstGeom>
                <a:blipFill>
                  <a:blip r:embed="rId9"/>
                  <a:stretch>
                    <a:fillRect l="-45833" r="-50000" b="-66667"/>
                  </a:stretch>
                </a:blipFill>
                <a:ln w="12700">
                  <a:miter lim="400000"/>
                </a:ln>
              </p:spPr>
              <p:txBody>
                <a:bodyPr/>
                <a:lstStyle/>
                <a:p>
                  <a:r>
                    <a:rPr lang="en-CH">
                      <a:noFill/>
                    </a:rPr>
                    <a:t> </a:t>
                  </a:r>
                </a:p>
              </p:txBody>
            </p:sp>
          </mc:Fallback>
        </mc:AlternateContent>
        <p:grpSp>
          <p:nvGrpSpPr>
            <p:cNvPr id="115" name="Group">
              <a:extLst>
                <a:ext uri="{FF2B5EF4-FFF2-40B4-BE49-F238E27FC236}">
                  <a16:creationId xmlns:a16="http://schemas.microsoft.com/office/drawing/2014/main" id="{B64CFAF3-3D5C-4D4F-A8D1-876E32FB1D9D}"/>
                </a:ext>
              </a:extLst>
            </p:cNvPr>
            <p:cNvGrpSpPr/>
            <p:nvPr/>
          </p:nvGrpSpPr>
          <p:grpSpPr>
            <a:xfrm>
              <a:off x="6243979" y="4328417"/>
              <a:ext cx="468869" cy="330020"/>
              <a:chOff x="0" y="0"/>
              <a:chExt cx="468867" cy="330019"/>
            </a:xfrm>
          </p:grpSpPr>
          <p:sp>
            <p:nvSpPr>
              <p:cNvPr id="139" name="Rectangle">
                <a:extLst>
                  <a:ext uri="{FF2B5EF4-FFF2-40B4-BE49-F238E27FC236}">
                    <a16:creationId xmlns:a16="http://schemas.microsoft.com/office/drawing/2014/main" id="{4EFFB494-AF97-1C4A-AEB2-88ABF473FBE4}"/>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40" name="Connection Line">
                <a:extLst>
                  <a:ext uri="{FF2B5EF4-FFF2-40B4-BE49-F238E27FC236}">
                    <a16:creationId xmlns:a16="http://schemas.microsoft.com/office/drawing/2014/main" id="{B6CB1A13-39B3-DB4C-8B64-5A37890537D7}"/>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41" name="Line">
                <a:extLst>
                  <a:ext uri="{FF2B5EF4-FFF2-40B4-BE49-F238E27FC236}">
                    <a16:creationId xmlns:a16="http://schemas.microsoft.com/office/drawing/2014/main" id="{022DE99F-89E9-C94B-B254-A3522FF093FA}"/>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6" name="Group">
              <a:extLst>
                <a:ext uri="{FF2B5EF4-FFF2-40B4-BE49-F238E27FC236}">
                  <a16:creationId xmlns:a16="http://schemas.microsoft.com/office/drawing/2014/main" id="{C332A687-CD88-6940-A811-3238C07B90DD}"/>
                </a:ext>
              </a:extLst>
            </p:cNvPr>
            <p:cNvGrpSpPr/>
            <p:nvPr/>
          </p:nvGrpSpPr>
          <p:grpSpPr>
            <a:xfrm>
              <a:off x="6243979" y="3864046"/>
              <a:ext cx="468869" cy="330021"/>
              <a:chOff x="0" y="0"/>
              <a:chExt cx="468867" cy="330019"/>
            </a:xfrm>
          </p:grpSpPr>
          <p:sp>
            <p:nvSpPr>
              <p:cNvPr id="136" name="Rectangle">
                <a:extLst>
                  <a:ext uri="{FF2B5EF4-FFF2-40B4-BE49-F238E27FC236}">
                    <a16:creationId xmlns:a16="http://schemas.microsoft.com/office/drawing/2014/main" id="{46192183-D8D1-1344-A6F7-47B8FEEB3144}"/>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7" name="Connection Line">
                <a:extLst>
                  <a:ext uri="{FF2B5EF4-FFF2-40B4-BE49-F238E27FC236}">
                    <a16:creationId xmlns:a16="http://schemas.microsoft.com/office/drawing/2014/main" id="{5D4B30DD-F626-2C4A-9C03-7AB6A6F3EE72}"/>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8" name="Line">
                <a:extLst>
                  <a:ext uri="{FF2B5EF4-FFF2-40B4-BE49-F238E27FC236}">
                    <a16:creationId xmlns:a16="http://schemas.microsoft.com/office/drawing/2014/main" id="{D92A9049-3BA6-8542-A0F5-E273BDE34B33}"/>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7" name="Group">
              <a:extLst>
                <a:ext uri="{FF2B5EF4-FFF2-40B4-BE49-F238E27FC236}">
                  <a16:creationId xmlns:a16="http://schemas.microsoft.com/office/drawing/2014/main" id="{DDC83418-47BB-A248-8CBB-28B4093E6929}"/>
                </a:ext>
              </a:extLst>
            </p:cNvPr>
            <p:cNvGrpSpPr/>
            <p:nvPr/>
          </p:nvGrpSpPr>
          <p:grpSpPr>
            <a:xfrm>
              <a:off x="6243979" y="3403281"/>
              <a:ext cx="468869" cy="330020"/>
              <a:chOff x="0" y="0"/>
              <a:chExt cx="468867" cy="330019"/>
            </a:xfrm>
          </p:grpSpPr>
          <p:sp>
            <p:nvSpPr>
              <p:cNvPr id="131" name="Rectangle">
                <a:extLst>
                  <a:ext uri="{FF2B5EF4-FFF2-40B4-BE49-F238E27FC236}">
                    <a16:creationId xmlns:a16="http://schemas.microsoft.com/office/drawing/2014/main" id="{5F4E567C-3DDE-6E44-A804-832BBD6CD9F5}"/>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2" name="Connection Line">
                <a:extLst>
                  <a:ext uri="{FF2B5EF4-FFF2-40B4-BE49-F238E27FC236}">
                    <a16:creationId xmlns:a16="http://schemas.microsoft.com/office/drawing/2014/main" id="{C91A39B9-77FF-8A48-AD93-EBE150BE9C15}"/>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3" name="Line">
                <a:extLst>
                  <a:ext uri="{FF2B5EF4-FFF2-40B4-BE49-F238E27FC236}">
                    <a16:creationId xmlns:a16="http://schemas.microsoft.com/office/drawing/2014/main" id="{D849EDF3-5408-9C43-9EEC-AEB5D4D5BD8A}"/>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8" name="Group">
              <a:extLst>
                <a:ext uri="{FF2B5EF4-FFF2-40B4-BE49-F238E27FC236}">
                  <a16:creationId xmlns:a16="http://schemas.microsoft.com/office/drawing/2014/main" id="{7AD78463-D40C-E741-8E5A-9D04F998082F}"/>
                </a:ext>
              </a:extLst>
            </p:cNvPr>
            <p:cNvGrpSpPr/>
            <p:nvPr/>
          </p:nvGrpSpPr>
          <p:grpSpPr>
            <a:xfrm>
              <a:off x="6243979" y="2881378"/>
              <a:ext cx="468869" cy="330020"/>
              <a:chOff x="0" y="0"/>
              <a:chExt cx="468867" cy="330019"/>
            </a:xfrm>
          </p:grpSpPr>
          <p:sp>
            <p:nvSpPr>
              <p:cNvPr id="128" name="Rectangle">
                <a:extLst>
                  <a:ext uri="{FF2B5EF4-FFF2-40B4-BE49-F238E27FC236}">
                    <a16:creationId xmlns:a16="http://schemas.microsoft.com/office/drawing/2014/main" id="{C39D5319-7437-4545-B3F5-817158D7BA9A}"/>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9" name="Connection Line">
                <a:extLst>
                  <a:ext uri="{FF2B5EF4-FFF2-40B4-BE49-F238E27FC236}">
                    <a16:creationId xmlns:a16="http://schemas.microsoft.com/office/drawing/2014/main" id="{B15CB6C6-4CAF-5342-B066-EF87C8331CB6}"/>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0" name="Line">
                <a:extLst>
                  <a:ext uri="{FF2B5EF4-FFF2-40B4-BE49-F238E27FC236}">
                    <a16:creationId xmlns:a16="http://schemas.microsoft.com/office/drawing/2014/main" id="{DC9B3254-5449-1743-8B38-B16D5670995B}"/>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9" name="Group">
              <a:extLst>
                <a:ext uri="{FF2B5EF4-FFF2-40B4-BE49-F238E27FC236}">
                  <a16:creationId xmlns:a16="http://schemas.microsoft.com/office/drawing/2014/main" id="{90EEFC20-E9C7-3D44-85D3-401DEC8448DB}"/>
                </a:ext>
              </a:extLst>
            </p:cNvPr>
            <p:cNvGrpSpPr/>
            <p:nvPr/>
          </p:nvGrpSpPr>
          <p:grpSpPr>
            <a:xfrm>
              <a:off x="6243979" y="2356006"/>
              <a:ext cx="468869" cy="330020"/>
              <a:chOff x="0" y="0"/>
              <a:chExt cx="468867" cy="330019"/>
            </a:xfrm>
          </p:grpSpPr>
          <p:sp>
            <p:nvSpPr>
              <p:cNvPr id="125" name="Rectangle">
                <a:extLst>
                  <a:ext uri="{FF2B5EF4-FFF2-40B4-BE49-F238E27FC236}">
                    <a16:creationId xmlns:a16="http://schemas.microsoft.com/office/drawing/2014/main" id="{A488EDFB-421E-E942-8DEB-364C3F756A70}"/>
                  </a:ext>
                </a:extLst>
              </p:cNvPr>
              <p:cNvSpPr/>
              <p:nvPr/>
            </p:nvSpPr>
            <p:spPr>
              <a:xfrm>
                <a:off x="0" y="0"/>
                <a:ext cx="468868" cy="330020"/>
              </a:xfrm>
              <a:prstGeom prst="rect">
                <a:avLst/>
              </a:prstGeom>
              <a:solidFill>
                <a:srgbClr val="408BFC"/>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dirty="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6" name="Connection Line">
                <a:extLst>
                  <a:ext uri="{FF2B5EF4-FFF2-40B4-BE49-F238E27FC236}">
                    <a16:creationId xmlns:a16="http://schemas.microsoft.com/office/drawing/2014/main" id="{7809A92C-B204-8040-B4E0-9322437A9A00}"/>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27" name="Line">
                <a:extLst>
                  <a:ext uri="{FF2B5EF4-FFF2-40B4-BE49-F238E27FC236}">
                    <a16:creationId xmlns:a16="http://schemas.microsoft.com/office/drawing/2014/main" id="{BDFE200E-7F66-E44A-A9CA-17535883D05F}"/>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mc:AlternateContent xmlns:mc="http://schemas.openxmlformats.org/markup-compatibility/2006" xmlns:a14="http://schemas.microsoft.com/office/drawing/2010/main">
          <mc:Choice Requires="a14">
            <p:sp>
              <p:nvSpPr>
                <p:cNvPr id="120" name="Equation">
                  <a:extLst>
                    <a:ext uri="{FF2B5EF4-FFF2-40B4-BE49-F238E27FC236}">
                      <a16:creationId xmlns:a16="http://schemas.microsoft.com/office/drawing/2014/main" id="{A71B910A-2293-864E-A296-809A56102A55}"/>
                    </a:ext>
                  </a:extLst>
                </p:cNvPr>
                <p:cNvSpPr txBox="1"/>
                <p:nvPr/>
              </p:nvSpPr>
              <p:spPr>
                <a:xfrm>
                  <a:off x="7017097" y="3773806"/>
                  <a:ext cx="39015" cy="216713"/>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400" b="0" i="0" u="none" strike="noStrike" kern="0" cap="none" spc="0" normalizeH="0" baseline="0" noProof="0">
                    <a:ln>
                      <a:noFill/>
                    </a:ln>
                    <a:solidFill>
                      <a:srgbClr val="000000"/>
                    </a:solidFill>
                    <a:effectLst/>
                    <a:uLnTx/>
                    <a:uFillTx/>
                  </a:endParaRPr>
                </a:p>
              </p:txBody>
            </p:sp>
          </mc:Choice>
          <mc:Fallback xmlns="">
            <p:sp>
              <p:nvSpPr>
                <p:cNvPr id="120" name="Equation">
                  <a:extLst>
                    <a:ext uri="{FF2B5EF4-FFF2-40B4-BE49-F238E27FC236}">
                      <a16:creationId xmlns:a16="http://schemas.microsoft.com/office/drawing/2014/main" id="{A71B910A-2293-864E-A296-809A56102A55}"/>
                    </a:ext>
                  </a:extLst>
                </p:cNvPr>
                <p:cNvSpPr txBox="1">
                  <a:spLocks noRot="1" noChangeAspect="1" noMove="1" noResize="1" noEditPoints="1" noAdjustHandles="1" noChangeArrowheads="1" noChangeShapeType="1" noTextEdit="1"/>
                </p:cNvSpPr>
                <p:nvPr/>
              </p:nvSpPr>
              <p:spPr>
                <a:xfrm>
                  <a:off x="7017097" y="3773806"/>
                  <a:ext cx="39015" cy="216713"/>
                </a:xfrm>
                <a:prstGeom prst="rect">
                  <a:avLst/>
                </a:prstGeom>
                <a:blipFill>
                  <a:blip r:embed="rId10"/>
                  <a:stretch>
                    <a:fillRect l="-200000" r="-300000" b="-72222"/>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1" name="Equation">
                  <a:extLst>
                    <a:ext uri="{FF2B5EF4-FFF2-40B4-BE49-F238E27FC236}">
                      <a16:creationId xmlns:a16="http://schemas.microsoft.com/office/drawing/2014/main" id="{A27C3711-8F43-E544-91A8-BB4D1203FF78}"/>
                    </a:ext>
                  </a:extLst>
                </p:cNvPr>
                <p:cNvSpPr txBox="1"/>
                <p:nvPr/>
              </p:nvSpPr>
              <p:spPr>
                <a:xfrm>
                  <a:off x="6991308" y="2326590"/>
                  <a:ext cx="153544"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1</m:t>
                            </m:r>
                          </m:sub>
                        </m:sSub>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121" name="Equation">
                  <a:extLst>
                    <a:ext uri="{FF2B5EF4-FFF2-40B4-BE49-F238E27FC236}">
                      <a16:creationId xmlns:a16="http://schemas.microsoft.com/office/drawing/2014/main" id="{A27C3711-8F43-E544-91A8-BB4D1203FF78}"/>
                    </a:ext>
                  </a:extLst>
                </p:cNvPr>
                <p:cNvSpPr txBox="1">
                  <a:spLocks noRot="1" noChangeAspect="1" noMove="1" noResize="1" noEditPoints="1" noAdjustHandles="1" noChangeArrowheads="1" noChangeShapeType="1" noTextEdit="1"/>
                </p:cNvSpPr>
                <p:nvPr/>
              </p:nvSpPr>
              <p:spPr>
                <a:xfrm>
                  <a:off x="6991308" y="2326590"/>
                  <a:ext cx="153544" cy="163774"/>
                </a:xfrm>
                <a:prstGeom prst="rect">
                  <a:avLst/>
                </a:prstGeom>
                <a:blipFill>
                  <a:blip r:embed="rId11"/>
                  <a:stretch>
                    <a:fillRect l="-38462" r="-69231"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2" name="Equation">
                  <a:extLst>
                    <a:ext uri="{FF2B5EF4-FFF2-40B4-BE49-F238E27FC236}">
                      <a16:creationId xmlns:a16="http://schemas.microsoft.com/office/drawing/2014/main" id="{B11825A5-704C-8A45-98CF-53CB50D198F4}"/>
                    </a:ext>
                  </a:extLst>
                </p:cNvPr>
                <p:cNvSpPr txBox="1"/>
                <p:nvPr/>
              </p:nvSpPr>
              <p:spPr>
                <a:xfrm>
                  <a:off x="6991308" y="2834590"/>
                  <a:ext cx="171817"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2</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2" name="Equation">
                  <a:extLst>
                    <a:ext uri="{FF2B5EF4-FFF2-40B4-BE49-F238E27FC236}">
                      <a16:creationId xmlns:a16="http://schemas.microsoft.com/office/drawing/2014/main" id="{B11825A5-704C-8A45-98CF-53CB50D198F4}"/>
                    </a:ext>
                  </a:extLst>
                </p:cNvPr>
                <p:cNvSpPr txBox="1">
                  <a:spLocks noRot="1" noChangeAspect="1" noMove="1" noResize="1" noEditPoints="1" noAdjustHandles="1" noChangeArrowheads="1" noChangeShapeType="1" noTextEdit="1"/>
                </p:cNvSpPr>
                <p:nvPr/>
              </p:nvSpPr>
              <p:spPr>
                <a:xfrm>
                  <a:off x="6991308" y="2834590"/>
                  <a:ext cx="171817" cy="163774"/>
                </a:xfrm>
                <a:prstGeom prst="rect">
                  <a:avLst/>
                </a:prstGeom>
                <a:blipFill>
                  <a:blip r:embed="rId12"/>
                  <a:stretch>
                    <a:fillRect l="-35714" r="-57143"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3" name="Equation">
                  <a:extLst>
                    <a:ext uri="{FF2B5EF4-FFF2-40B4-BE49-F238E27FC236}">
                      <a16:creationId xmlns:a16="http://schemas.microsoft.com/office/drawing/2014/main" id="{B44839AA-7504-D544-855B-2357FD17572E}"/>
                    </a:ext>
                  </a:extLst>
                </p:cNvPr>
                <p:cNvSpPr txBox="1"/>
                <p:nvPr/>
              </p:nvSpPr>
              <p:spPr>
                <a:xfrm>
                  <a:off x="6991308" y="3342590"/>
                  <a:ext cx="159883" cy="16617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3</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3" name="Equation">
                  <a:extLst>
                    <a:ext uri="{FF2B5EF4-FFF2-40B4-BE49-F238E27FC236}">
                      <a16:creationId xmlns:a16="http://schemas.microsoft.com/office/drawing/2014/main" id="{B44839AA-7504-D544-855B-2357FD17572E}"/>
                    </a:ext>
                  </a:extLst>
                </p:cNvPr>
                <p:cNvSpPr txBox="1">
                  <a:spLocks noRot="1" noChangeAspect="1" noMove="1" noResize="1" noEditPoints="1" noAdjustHandles="1" noChangeArrowheads="1" noChangeShapeType="1" noTextEdit="1"/>
                </p:cNvSpPr>
                <p:nvPr/>
              </p:nvSpPr>
              <p:spPr>
                <a:xfrm>
                  <a:off x="6991308" y="3342590"/>
                  <a:ext cx="159883" cy="166172"/>
                </a:xfrm>
                <a:prstGeom prst="rect">
                  <a:avLst/>
                </a:prstGeom>
                <a:blipFill>
                  <a:blip r:embed="rId13"/>
                  <a:stretch>
                    <a:fillRect l="-35714" r="-57143"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4" name="Equation">
                  <a:extLst>
                    <a:ext uri="{FF2B5EF4-FFF2-40B4-BE49-F238E27FC236}">
                      <a16:creationId xmlns:a16="http://schemas.microsoft.com/office/drawing/2014/main" id="{73A96255-E18A-544A-A161-2C0FF1A52E3D}"/>
                    </a:ext>
                  </a:extLst>
                </p:cNvPr>
                <p:cNvSpPr txBox="1"/>
                <p:nvPr/>
              </p:nvSpPr>
              <p:spPr>
                <a:xfrm>
                  <a:off x="6991308" y="4282390"/>
                  <a:ext cx="173668" cy="165316"/>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𝑛</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4" name="Equation">
                  <a:extLst>
                    <a:ext uri="{FF2B5EF4-FFF2-40B4-BE49-F238E27FC236}">
                      <a16:creationId xmlns:a16="http://schemas.microsoft.com/office/drawing/2014/main" id="{73A96255-E18A-544A-A161-2C0FF1A52E3D}"/>
                    </a:ext>
                  </a:extLst>
                </p:cNvPr>
                <p:cNvSpPr txBox="1">
                  <a:spLocks noRot="1" noChangeAspect="1" noMove="1" noResize="1" noEditPoints="1" noAdjustHandles="1" noChangeArrowheads="1" noChangeShapeType="1" noTextEdit="1"/>
                </p:cNvSpPr>
                <p:nvPr/>
              </p:nvSpPr>
              <p:spPr>
                <a:xfrm>
                  <a:off x="6991308" y="4282390"/>
                  <a:ext cx="173668" cy="165316"/>
                </a:xfrm>
                <a:prstGeom prst="rect">
                  <a:avLst/>
                </a:prstGeom>
                <a:blipFill>
                  <a:blip r:embed="rId14"/>
                  <a:stretch>
                    <a:fillRect l="-35714" r="-57143" b="-80000"/>
                  </a:stretch>
                </a:blipFill>
                <a:ln w="12700">
                  <a:miter lim="400000"/>
                </a:ln>
              </p:spPr>
              <p:txBody>
                <a:bodyPr/>
                <a:lstStyle/>
                <a:p>
                  <a:r>
                    <a:rPr lang="en-CH">
                      <a:noFill/>
                    </a:rPr>
                    <a:t> </a:t>
                  </a:r>
                </a:p>
              </p:txBody>
            </p:sp>
          </mc:Fallback>
        </mc:AlternateContent>
        <p:sp>
          <p:nvSpPr>
            <p:cNvPr id="142" name="Left Brace 141">
              <a:extLst>
                <a:ext uri="{FF2B5EF4-FFF2-40B4-BE49-F238E27FC236}">
                  <a16:creationId xmlns:a16="http://schemas.microsoft.com/office/drawing/2014/main" id="{FC337A0D-ACA6-D649-BF24-76282FE8F923}"/>
                </a:ext>
              </a:extLst>
            </p:cNvPr>
            <p:cNvSpPr/>
            <p:nvPr/>
          </p:nvSpPr>
          <p:spPr bwMode="auto">
            <a:xfrm rot="10800000">
              <a:off x="7261345" y="2390429"/>
              <a:ext cx="161966" cy="2244251"/>
            </a:xfrm>
            <a:prstGeom prst="leftBrace">
              <a:avLst>
                <a:gd name="adj1" fmla="val 123979"/>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pic>
          <p:nvPicPr>
            <p:cNvPr id="144" name="Picture 143">
              <a:extLst>
                <a:ext uri="{FF2B5EF4-FFF2-40B4-BE49-F238E27FC236}">
                  <a16:creationId xmlns:a16="http://schemas.microsoft.com/office/drawing/2014/main" id="{F26CA099-DC8C-5B48-952A-3BD4BA7BC6F7}"/>
                </a:ext>
              </a:extLst>
            </p:cNvPr>
            <p:cNvPicPr>
              <a:picLocks noChangeAspect="1"/>
            </p:cNvPicPr>
            <p:nvPr/>
          </p:nvPicPr>
          <p:blipFill rotWithShape="1">
            <a:blip r:embed="rId3"/>
            <a:srcRect l="64605" r="10127"/>
            <a:stretch/>
          </p:blipFill>
          <p:spPr>
            <a:xfrm>
              <a:off x="7479318" y="3368140"/>
              <a:ext cx="149225" cy="234950"/>
            </a:xfrm>
            <a:prstGeom prst="rect">
              <a:avLst/>
            </a:prstGeom>
          </p:spPr>
        </p:pic>
      </p:grpSp>
      <p:sp>
        <p:nvSpPr>
          <p:cNvPr id="20" name="TextBox 19">
            <a:extLst>
              <a:ext uri="{FF2B5EF4-FFF2-40B4-BE49-F238E27FC236}">
                <a16:creationId xmlns:a16="http://schemas.microsoft.com/office/drawing/2014/main" id="{44F58230-A33E-684B-B704-CCDBF0C17D18}"/>
              </a:ext>
            </a:extLst>
          </p:cNvPr>
          <p:cNvSpPr txBox="1"/>
          <p:nvPr/>
        </p:nvSpPr>
        <p:spPr>
          <a:xfrm>
            <a:off x="6572863" y="4790903"/>
            <a:ext cx="2196114" cy="184666"/>
          </a:xfrm>
          <a:prstGeom prst="rect">
            <a:avLst/>
          </a:prstGeom>
          <a:noFill/>
        </p:spPr>
        <p:txBody>
          <a:bodyPr wrap="none" lIns="0" tIns="0" rIns="0" bIns="0" rtlCol="0">
            <a:spAutoFit/>
          </a:bodyPr>
          <a:lstStyle/>
          <a:p>
            <a:r>
              <a:rPr lang="en-GB" sz="1200" dirty="0">
                <a:solidFill>
                  <a:srgbClr val="6F6F6F"/>
                </a:solidFill>
                <a:latin typeface="IBM Plex Sans" panose="020B0503050203000203" pitchFamily="34" charset="0"/>
              </a:rPr>
              <a:t>Havlicek et al. </a:t>
            </a:r>
            <a:r>
              <a:rPr lang="en-GB" sz="1200" i="1" dirty="0">
                <a:solidFill>
                  <a:srgbClr val="6F6F6F"/>
                </a:solidFill>
                <a:latin typeface="IBM Plex Sans" panose="020B0503050203000203" pitchFamily="34" charset="0"/>
              </a:rPr>
              <a:t>Nature</a:t>
            </a:r>
            <a:r>
              <a:rPr lang="en-GB" sz="1200" dirty="0">
                <a:solidFill>
                  <a:srgbClr val="6F6F6F"/>
                </a:solidFill>
                <a:latin typeface="IBM Plex Sans" panose="020B0503050203000203" pitchFamily="34" charset="0"/>
              </a:rPr>
              <a:t> </a:t>
            </a:r>
            <a:r>
              <a:rPr lang="en-GB" sz="1200" b="1" dirty="0">
                <a:solidFill>
                  <a:srgbClr val="6F6F6F"/>
                </a:solidFill>
                <a:latin typeface="IBM Plex Sans" panose="020B0503050203000203" pitchFamily="34" charset="0"/>
              </a:rPr>
              <a:t>567</a:t>
            </a:r>
            <a:r>
              <a:rPr lang="en-GB" sz="1200" dirty="0">
                <a:solidFill>
                  <a:srgbClr val="6F6F6F"/>
                </a:solidFill>
                <a:latin typeface="IBM Plex Sans" panose="020B0503050203000203" pitchFamily="34" charset="0"/>
              </a:rPr>
              <a:t> 7747</a:t>
            </a:r>
            <a:endParaRPr lang="en-CH" sz="1200" dirty="0" err="1">
              <a:solidFill>
                <a:srgbClr val="6F6F6F"/>
              </a:solidFill>
              <a:latin typeface="IBM Plex Sans" panose="020B0503050203000203" pitchFamily="34" charset="0"/>
              <a:ea typeface="IBM Plex Sans" charset="0"/>
              <a:cs typeface="IBM Plex Sans" charset="0"/>
            </a:endParaRPr>
          </a:p>
        </p:txBody>
      </p:sp>
      <p:grpSp>
        <p:nvGrpSpPr>
          <p:cNvPr id="6" name="Group 5">
            <a:extLst>
              <a:ext uri="{FF2B5EF4-FFF2-40B4-BE49-F238E27FC236}">
                <a16:creationId xmlns:a16="http://schemas.microsoft.com/office/drawing/2014/main" id="{4A282758-FA9E-0845-9184-4BBC9441AB95}"/>
              </a:ext>
            </a:extLst>
          </p:cNvPr>
          <p:cNvGrpSpPr/>
          <p:nvPr/>
        </p:nvGrpSpPr>
        <p:grpSpPr>
          <a:xfrm>
            <a:off x="3751799" y="4724956"/>
            <a:ext cx="1728026" cy="387162"/>
            <a:chOff x="3751799" y="4724956"/>
            <a:chExt cx="1728026" cy="387162"/>
          </a:xfrm>
        </p:grpSpPr>
        <p:sp>
          <p:nvSpPr>
            <p:cNvPr id="3" name="TextBox 2">
              <a:extLst>
                <a:ext uri="{FF2B5EF4-FFF2-40B4-BE49-F238E27FC236}">
                  <a16:creationId xmlns:a16="http://schemas.microsoft.com/office/drawing/2014/main" id="{C12EFC5C-E817-654B-9DE8-3A3173744082}"/>
                </a:ext>
              </a:extLst>
            </p:cNvPr>
            <p:cNvSpPr txBox="1"/>
            <p:nvPr/>
          </p:nvSpPr>
          <p:spPr>
            <a:xfrm>
              <a:off x="4318434" y="4888787"/>
              <a:ext cx="548227"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Ansatz</a:t>
              </a:r>
            </a:p>
          </p:txBody>
        </p:sp>
        <p:sp>
          <p:nvSpPr>
            <p:cNvPr id="77" name="Left Brace 76">
              <a:extLst>
                <a:ext uri="{FF2B5EF4-FFF2-40B4-BE49-F238E27FC236}">
                  <a16:creationId xmlns:a16="http://schemas.microsoft.com/office/drawing/2014/main" id="{C7312E62-8DE0-6A4E-8751-DFFB461DF3EB}"/>
                </a:ext>
              </a:extLst>
            </p:cNvPr>
            <p:cNvSpPr/>
            <p:nvPr/>
          </p:nvSpPr>
          <p:spPr bwMode="auto">
            <a:xfrm rot="16200000">
              <a:off x="4526754" y="3950001"/>
              <a:ext cx="178115" cy="1728026"/>
            </a:xfrm>
            <a:prstGeom prst="leftBrace">
              <a:avLst>
                <a:gd name="adj1" fmla="val 66130"/>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grpSp>
    </p:spTree>
    <p:extLst>
      <p:ext uri="{BB962C8B-B14F-4D97-AF65-F5344CB8AC3E}">
        <p14:creationId xmlns:p14="http://schemas.microsoft.com/office/powerpoint/2010/main" val="56756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06EA1B4-718D-7A4B-80F8-BF4112D60937}"/>
              </a:ext>
            </a:extLst>
          </p:cNvPr>
          <p:cNvPicPr>
            <a:picLocks noChangeAspect="1"/>
          </p:cNvPicPr>
          <p:nvPr/>
        </p:nvPicPr>
        <p:blipFill>
          <a:blip r:embed="rId2"/>
          <a:stretch>
            <a:fillRect/>
          </a:stretch>
        </p:blipFill>
        <p:spPr>
          <a:xfrm>
            <a:off x="4588737" y="1302907"/>
            <a:ext cx="4451550" cy="2036348"/>
          </a:xfrm>
          <a:prstGeom prst="rect">
            <a:avLst/>
          </a:prstGeom>
        </p:spPr>
      </p:pic>
      <p:sp>
        <p:nvSpPr>
          <p:cNvPr id="8" name="Oval 7">
            <a:extLst>
              <a:ext uri="{FF2B5EF4-FFF2-40B4-BE49-F238E27FC236}">
                <a16:creationId xmlns:a16="http://schemas.microsoft.com/office/drawing/2014/main" id="{45C80DEE-8902-A345-9F3F-3053575AFCE2}"/>
              </a:ext>
            </a:extLst>
          </p:cNvPr>
          <p:cNvSpPr/>
          <p:nvPr/>
        </p:nvSpPr>
        <p:spPr bwMode="auto">
          <a:xfrm>
            <a:off x="418011" y="1168217"/>
            <a:ext cx="4114734" cy="3203485"/>
          </a:xfrm>
          <a:prstGeom prst="ellipse">
            <a:avLst/>
          </a:prstGeom>
          <a:solidFill>
            <a:srgbClr val="97C1FF">
              <a:alpha val="5098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nvGrpSpPr>
          <p:cNvPr id="6" name="Group 5">
            <a:extLst>
              <a:ext uri="{FF2B5EF4-FFF2-40B4-BE49-F238E27FC236}">
                <a16:creationId xmlns:a16="http://schemas.microsoft.com/office/drawing/2014/main" id="{1AAF5CA7-E88D-1343-A6D8-5CC27200FE20}"/>
              </a:ext>
            </a:extLst>
          </p:cNvPr>
          <p:cNvGrpSpPr/>
          <p:nvPr/>
        </p:nvGrpSpPr>
        <p:grpSpPr>
          <a:xfrm>
            <a:off x="1732665" y="1501848"/>
            <a:ext cx="2435575" cy="2189770"/>
            <a:chOff x="1963790" y="1759839"/>
            <a:chExt cx="2216332" cy="1926966"/>
          </a:xfrm>
        </p:grpSpPr>
        <p:sp>
          <p:nvSpPr>
            <p:cNvPr id="10" name="Oval 9">
              <a:extLst>
                <a:ext uri="{FF2B5EF4-FFF2-40B4-BE49-F238E27FC236}">
                  <a16:creationId xmlns:a16="http://schemas.microsoft.com/office/drawing/2014/main" id="{3B6E12E8-3706-144F-B620-13AF7FCDD8E9}"/>
                </a:ext>
              </a:extLst>
            </p:cNvPr>
            <p:cNvSpPr/>
            <p:nvPr/>
          </p:nvSpPr>
          <p:spPr bwMode="auto">
            <a:xfrm rot="19572379">
              <a:off x="1963790" y="1759839"/>
              <a:ext cx="2216332" cy="1926966"/>
            </a:xfrm>
            <a:prstGeom prst="ellipse">
              <a:avLst/>
            </a:prstGeom>
            <a:solidFill>
              <a:srgbClr val="6EA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6" name="TextBox 15">
              <a:extLst>
                <a:ext uri="{FF2B5EF4-FFF2-40B4-BE49-F238E27FC236}">
                  <a16:creationId xmlns:a16="http://schemas.microsoft.com/office/drawing/2014/main" id="{ABC547B6-FDAB-0240-838A-D296C8BE8C98}"/>
                </a:ext>
              </a:extLst>
            </p:cNvPr>
            <p:cNvSpPr txBox="1"/>
            <p:nvPr/>
          </p:nvSpPr>
          <p:spPr>
            <a:xfrm>
              <a:off x="2760515" y="2450212"/>
              <a:ext cx="705321"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35517D"/>
                  </a:solidFill>
                  <a:latin typeface="IBM Plex Sans" charset="0"/>
                  <a:ea typeface="IBM Plex Sans" charset="0"/>
                  <a:cs typeface="IBM Plex Sans" charset="0"/>
                </a:rPr>
                <a:t>Ansatz A</a:t>
              </a:r>
            </a:p>
          </p:txBody>
        </p:sp>
      </p:grpSp>
      <p:grpSp>
        <p:nvGrpSpPr>
          <p:cNvPr id="3" name="Group 2">
            <a:extLst>
              <a:ext uri="{FF2B5EF4-FFF2-40B4-BE49-F238E27FC236}">
                <a16:creationId xmlns:a16="http://schemas.microsoft.com/office/drawing/2014/main" id="{1B78B55E-978E-0340-90E2-F2CC67303A2C}"/>
              </a:ext>
            </a:extLst>
          </p:cNvPr>
          <p:cNvGrpSpPr/>
          <p:nvPr/>
        </p:nvGrpSpPr>
        <p:grpSpPr>
          <a:xfrm>
            <a:off x="923365" y="2796987"/>
            <a:ext cx="2072384" cy="880355"/>
            <a:chOff x="923365" y="2796987"/>
            <a:chExt cx="2072384" cy="880355"/>
          </a:xfrm>
        </p:grpSpPr>
        <p:sp>
          <p:nvSpPr>
            <p:cNvPr id="9" name="Oval 8">
              <a:extLst>
                <a:ext uri="{FF2B5EF4-FFF2-40B4-BE49-F238E27FC236}">
                  <a16:creationId xmlns:a16="http://schemas.microsoft.com/office/drawing/2014/main" id="{092F92DF-A3AB-F344-9F65-D9CAEF4A0A9F}"/>
                </a:ext>
              </a:extLst>
            </p:cNvPr>
            <p:cNvSpPr/>
            <p:nvPr/>
          </p:nvSpPr>
          <p:spPr bwMode="auto">
            <a:xfrm>
              <a:off x="923365" y="2796987"/>
              <a:ext cx="2072384" cy="880355"/>
            </a:xfrm>
            <a:prstGeom prst="ellipse">
              <a:avLst/>
            </a:prstGeom>
            <a:solidFill>
              <a:srgbClr val="97C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7" name="TextBox 16">
              <a:extLst>
                <a:ext uri="{FF2B5EF4-FFF2-40B4-BE49-F238E27FC236}">
                  <a16:creationId xmlns:a16="http://schemas.microsoft.com/office/drawing/2014/main" id="{74291913-7C93-8240-A393-70F91C2A9CEA}"/>
                </a:ext>
              </a:extLst>
            </p:cNvPr>
            <p:cNvSpPr txBox="1"/>
            <p:nvPr/>
          </p:nvSpPr>
          <p:spPr>
            <a:xfrm>
              <a:off x="1386623" y="3087300"/>
              <a:ext cx="706925"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35517D"/>
                  </a:solidFill>
                  <a:latin typeface="IBM Plex Sans" charset="0"/>
                  <a:ea typeface="IBM Plex Sans" charset="0"/>
                  <a:cs typeface="IBM Plex Sans" charset="0"/>
                </a:rPr>
                <a:t>Ansatz B</a:t>
              </a:r>
            </a:p>
          </p:txBody>
        </p:sp>
      </p:grpSp>
      <p:sp>
        <p:nvSpPr>
          <p:cNvPr id="2" name="Title 1">
            <a:extLst>
              <a:ext uri="{FF2B5EF4-FFF2-40B4-BE49-F238E27FC236}">
                <a16:creationId xmlns:a16="http://schemas.microsoft.com/office/drawing/2014/main" id="{FB8FC575-58F6-4954-B516-462C9BE4BBF6}"/>
              </a:ext>
            </a:extLst>
          </p:cNvPr>
          <p:cNvSpPr>
            <a:spLocks noGrp="1"/>
          </p:cNvSpPr>
          <p:nvPr>
            <p:ph type="title"/>
          </p:nvPr>
        </p:nvSpPr>
        <p:spPr/>
        <p:txBody>
          <a:bodyPr/>
          <a:lstStyle/>
          <a:p>
            <a:r>
              <a:rPr lang="en-IE" dirty="0"/>
              <a:t>Ansatz</a:t>
            </a:r>
          </a:p>
        </p:txBody>
      </p:sp>
      <p:sp>
        <p:nvSpPr>
          <p:cNvPr id="4" name="Footer Placeholder 3">
            <a:extLst>
              <a:ext uri="{FF2B5EF4-FFF2-40B4-BE49-F238E27FC236}">
                <a16:creationId xmlns:a16="http://schemas.microsoft.com/office/drawing/2014/main" id="{96F6829C-695D-4598-ACDA-D25A60DB95B2}"/>
              </a:ext>
            </a:extLst>
          </p:cNvPr>
          <p:cNvSpPr>
            <a:spLocks noGrp="1"/>
          </p:cNvSpPr>
          <p:nvPr>
            <p:ph type="ftr" sz="quarter" idx="10"/>
          </p:nvPr>
        </p:nvSpPr>
        <p:spPr/>
        <p:txBody>
          <a:bodyPr/>
          <a:lstStyle/>
          <a:p>
            <a:r>
              <a:rPr lang="en-US" dirty="0"/>
              <a:t>IBM Quantum / © 2021 IBM Corporation</a:t>
            </a:r>
          </a:p>
        </p:txBody>
      </p:sp>
      <p:sp>
        <p:nvSpPr>
          <p:cNvPr id="5" name="Slide Number Placeholder 4">
            <a:extLst>
              <a:ext uri="{FF2B5EF4-FFF2-40B4-BE49-F238E27FC236}">
                <a16:creationId xmlns:a16="http://schemas.microsoft.com/office/drawing/2014/main" id="{7273BA2D-DFE5-4087-84D3-A7512472339E}"/>
              </a:ext>
            </a:extLst>
          </p:cNvPr>
          <p:cNvSpPr>
            <a:spLocks noGrp="1"/>
          </p:cNvSpPr>
          <p:nvPr>
            <p:ph type="sldNum" sz="quarter" idx="11"/>
          </p:nvPr>
        </p:nvSpPr>
        <p:spPr/>
        <p:txBody>
          <a:bodyPr/>
          <a:lstStyle/>
          <a:p>
            <a:fld id="{59395FB3-9C97-154F-86B2-7E381B951268}" type="slidenum">
              <a:rPr lang="en-US" smtClean="0"/>
              <a:pPr/>
              <a:t>53</a:t>
            </a:fld>
            <a:endParaRPr lang="en-US" dirty="0"/>
          </a:p>
        </p:txBody>
      </p:sp>
      <p:sp>
        <p:nvSpPr>
          <p:cNvPr id="12" name="Multiply 11">
            <a:extLst>
              <a:ext uri="{FF2B5EF4-FFF2-40B4-BE49-F238E27FC236}">
                <a16:creationId xmlns:a16="http://schemas.microsoft.com/office/drawing/2014/main" id="{D29ED085-790B-0B48-B017-2CCF6111195E}"/>
              </a:ext>
            </a:extLst>
          </p:cNvPr>
          <p:cNvSpPr>
            <a:spLocks noChangeAspect="1"/>
          </p:cNvSpPr>
          <p:nvPr/>
        </p:nvSpPr>
        <p:spPr bwMode="auto">
          <a:xfrm>
            <a:off x="2346225" y="3130631"/>
            <a:ext cx="180000" cy="180000"/>
          </a:xfrm>
          <a:prstGeom prst="mathMultiply">
            <a:avLst>
              <a:gd name="adj1" fmla="val 6300"/>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3" name="TextBox 12">
            <a:extLst>
              <a:ext uri="{FF2B5EF4-FFF2-40B4-BE49-F238E27FC236}">
                <a16:creationId xmlns:a16="http://schemas.microsoft.com/office/drawing/2014/main" id="{DBA58CE8-B1AD-3547-A72D-D009B1558A2A}"/>
              </a:ext>
            </a:extLst>
          </p:cNvPr>
          <p:cNvSpPr txBox="1"/>
          <p:nvPr/>
        </p:nvSpPr>
        <p:spPr>
          <a:xfrm>
            <a:off x="2110815" y="3310631"/>
            <a:ext cx="650819" cy="223331"/>
          </a:xfrm>
          <a:prstGeom prst="rect">
            <a:avLst/>
          </a:prstGeom>
          <a:noFill/>
        </p:spPr>
        <p:txBody>
          <a:bodyPr wrap="none" lIns="0" tIns="0" rIns="0" bIns="0" rtlCol="0">
            <a:spAutoFit/>
          </a:bodyPr>
          <a:lstStyle/>
          <a:p>
            <a:pPr algn="l">
              <a:lnSpc>
                <a:spcPct val="110000"/>
              </a:lnSpc>
              <a:spcBef>
                <a:spcPts val="1100"/>
              </a:spcBef>
            </a:pPr>
            <a:r>
              <a:rPr lang="en-CH" sz="1400" dirty="0">
                <a:latin typeface="IBM Plex Sans" charset="0"/>
                <a:ea typeface="IBM Plex Sans" charset="0"/>
                <a:cs typeface="IBM Plex Sans" charset="0"/>
              </a:rPr>
              <a:t>solution</a:t>
            </a:r>
          </a:p>
        </p:txBody>
      </p:sp>
      <p:sp>
        <p:nvSpPr>
          <p:cNvPr id="14" name="TextBox 13">
            <a:extLst>
              <a:ext uri="{FF2B5EF4-FFF2-40B4-BE49-F238E27FC236}">
                <a16:creationId xmlns:a16="http://schemas.microsoft.com/office/drawing/2014/main" id="{EBDF6090-77EC-0444-904A-AA781C9781E8}"/>
              </a:ext>
            </a:extLst>
          </p:cNvPr>
          <p:cNvSpPr txBox="1"/>
          <p:nvPr/>
        </p:nvSpPr>
        <p:spPr>
          <a:xfrm>
            <a:off x="298965" y="1005840"/>
            <a:ext cx="1067600" cy="460319"/>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35517D"/>
                </a:solidFill>
                <a:latin typeface="IBM Plex Sans" charset="0"/>
                <a:ea typeface="IBM Plex Sans" charset="0"/>
                <a:cs typeface="IBM Plex Sans" charset="0"/>
              </a:rPr>
              <a:t>Complete </a:t>
            </a:r>
            <a:br>
              <a:rPr lang="en-CH" sz="1400" dirty="0">
                <a:solidFill>
                  <a:srgbClr val="35517D"/>
                </a:solidFill>
                <a:latin typeface="IBM Plex Sans" charset="0"/>
                <a:ea typeface="IBM Plex Sans" charset="0"/>
                <a:cs typeface="IBM Plex Sans" charset="0"/>
              </a:rPr>
            </a:br>
            <a:r>
              <a:rPr lang="en-CH" sz="1400" dirty="0">
                <a:solidFill>
                  <a:srgbClr val="35517D"/>
                </a:solidFill>
                <a:latin typeface="IBM Plex Sans" charset="0"/>
                <a:ea typeface="IBM Plex Sans" charset="0"/>
                <a:cs typeface="IBM Plex Sans" charset="0"/>
              </a:rPr>
              <a:t>Hilbert space</a:t>
            </a:r>
          </a:p>
        </p:txBody>
      </p:sp>
      <p:sp>
        <p:nvSpPr>
          <p:cNvPr id="20" name="TextBox 19">
            <a:extLst>
              <a:ext uri="{FF2B5EF4-FFF2-40B4-BE49-F238E27FC236}">
                <a16:creationId xmlns:a16="http://schemas.microsoft.com/office/drawing/2014/main" id="{AC5476F8-F1E9-8A4C-8872-4F930082680C}"/>
              </a:ext>
            </a:extLst>
          </p:cNvPr>
          <p:cNvSpPr txBox="1"/>
          <p:nvPr/>
        </p:nvSpPr>
        <p:spPr>
          <a:xfrm>
            <a:off x="4567851" y="3809639"/>
            <a:ext cx="4360168" cy="601383"/>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Use problem knowledge to choose an ansatz! </a:t>
            </a:r>
          </a:p>
          <a:p>
            <a:pPr>
              <a:lnSpc>
                <a:spcPct val="110000"/>
              </a:lnSpc>
              <a:spcBef>
                <a:spcPts val="1100"/>
              </a:spcBef>
            </a:pPr>
            <a:r>
              <a:rPr lang="en-CH" sz="1400" dirty="0">
                <a:solidFill>
                  <a:schemeClr val="bg1"/>
                </a:solidFill>
                <a:latin typeface="IBM Plex Sans" charset="0"/>
                <a:ea typeface="IBM Plex Sans" charset="0"/>
                <a:cs typeface="IBM Plex Sans" charset="0"/>
              </a:rPr>
              <a:t>Ex: Does the wave function only have real amplitudes?</a:t>
            </a:r>
          </a:p>
        </p:txBody>
      </p:sp>
      <p:grpSp>
        <p:nvGrpSpPr>
          <p:cNvPr id="11" name="Group 10">
            <a:extLst>
              <a:ext uri="{FF2B5EF4-FFF2-40B4-BE49-F238E27FC236}">
                <a16:creationId xmlns:a16="http://schemas.microsoft.com/office/drawing/2014/main" id="{5ED661F3-2784-594A-87C1-FBC7DB4301B7}"/>
              </a:ext>
            </a:extLst>
          </p:cNvPr>
          <p:cNvGrpSpPr/>
          <p:nvPr/>
        </p:nvGrpSpPr>
        <p:grpSpPr>
          <a:xfrm>
            <a:off x="5917324" y="1097095"/>
            <a:ext cx="3032704" cy="369064"/>
            <a:chOff x="5917324" y="1097095"/>
            <a:chExt cx="3032704" cy="369064"/>
          </a:xfrm>
        </p:grpSpPr>
        <p:sp>
          <p:nvSpPr>
            <p:cNvPr id="24" name="Left Brace 23">
              <a:extLst>
                <a:ext uri="{FF2B5EF4-FFF2-40B4-BE49-F238E27FC236}">
                  <a16:creationId xmlns:a16="http://schemas.microsoft.com/office/drawing/2014/main" id="{E7338BA9-6419-4D49-9411-65D9DD2BE26D}"/>
                </a:ext>
              </a:extLst>
            </p:cNvPr>
            <p:cNvSpPr/>
            <p:nvPr/>
          </p:nvSpPr>
          <p:spPr bwMode="auto">
            <a:xfrm rot="5400000">
              <a:off x="7350333" y="-133536"/>
              <a:ext cx="166686" cy="3032704"/>
            </a:xfrm>
            <a:prstGeom prst="leftBrace">
              <a:avLst>
                <a:gd name="adj1" fmla="val 123979"/>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dirty="0"/>
            </a:p>
          </p:txBody>
        </p:sp>
        <p:sp>
          <p:nvSpPr>
            <p:cNvPr id="25" name="TextBox 24">
              <a:extLst>
                <a:ext uri="{FF2B5EF4-FFF2-40B4-BE49-F238E27FC236}">
                  <a16:creationId xmlns:a16="http://schemas.microsoft.com/office/drawing/2014/main" id="{CDA8EF47-581E-0740-9EFD-80E60B60E7C8}"/>
                </a:ext>
              </a:extLst>
            </p:cNvPr>
            <p:cNvSpPr txBox="1"/>
            <p:nvPr/>
          </p:nvSpPr>
          <p:spPr>
            <a:xfrm>
              <a:off x="7120288" y="1097095"/>
              <a:ext cx="626775"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repeated</a:t>
              </a:r>
            </a:p>
          </p:txBody>
        </p:sp>
      </p:grpSp>
      <p:sp>
        <p:nvSpPr>
          <p:cNvPr id="26" name="TextBox 25">
            <a:extLst>
              <a:ext uri="{FF2B5EF4-FFF2-40B4-BE49-F238E27FC236}">
                <a16:creationId xmlns:a16="http://schemas.microsoft.com/office/drawing/2014/main" id="{F50B0774-872A-864B-B349-48E5F8465517}"/>
              </a:ext>
            </a:extLst>
          </p:cNvPr>
          <p:cNvSpPr txBox="1"/>
          <p:nvPr/>
        </p:nvSpPr>
        <p:spPr>
          <a:xfrm>
            <a:off x="6364224" y="4769921"/>
            <a:ext cx="2407710" cy="184666"/>
          </a:xfrm>
          <a:prstGeom prst="rect">
            <a:avLst/>
          </a:prstGeom>
          <a:noFill/>
        </p:spPr>
        <p:txBody>
          <a:bodyPr wrap="none" lIns="0" tIns="0" rIns="0" bIns="0" rtlCol="0">
            <a:spAutoFit/>
          </a:bodyPr>
          <a:lstStyle/>
          <a:p>
            <a:r>
              <a:rPr lang="en-CH" sz="1200" dirty="0">
                <a:solidFill>
                  <a:srgbClr val="565656"/>
                </a:solidFill>
                <a:latin typeface="IBM Plex Sans" panose="020B0503050203000203" pitchFamily="34" charset="0"/>
                <a:ea typeface="IBM Plex Sans" charset="0"/>
                <a:cs typeface="IBM Plex Sans" charset="0"/>
              </a:rPr>
              <a:t>Sim et al. </a:t>
            </a:r>
            <a:r>
              <a:rPr lang="en-GB" sz="1200" dirty="0">
                <a:solidFill>
                  <a:srgbClr val="565656"/>
                </a:solidFill>
                <a:latin typeface="IBM Plex Sans" panose="020B0503050203000203" pitchFamily="34" charset="0"/>
              </a:rPr>
              <a:t> </a:t>
            </a:r>
            <a:r>
              <a:rPr lang="en-GB" sz="1200" i="1" dirty="0">
                <a:solidFill>
                  <a:srgbClr val="565656"/>
                </a:solidFill>
                <a:latin typeface="IBM Plex Sans" panose="020B0503050203000203" pitchFamily="34" charset="0"/>
              </a:rPr>
              <a:t>arXiv:1905.1087 </a:t>
            </a:r>
            <a:r>
              <a:rPr lang="en-GB" sz="1200" dirty="0">
                <a:solidFill>
                  <a:srgbClr val="565656"/>
                </a:solidFill>
                <a:latin typeface="IBM Plex Sans" panose="020B0503050203000203" pitchFamily="34" charset="0"/>
              </a:rPr>
              <a:t>(2019)</a:t>
            </a:r>
            <a:endParaRPr lang="en-CH" sz="1200" i="1" dirty="0" err="1">
              <a:solidFill>
                <a:srgbClr val="565656"/>
              </a:solidFill>
              <a:latin typeface="IBM Plex Sans" panose="020B0503050203000203" pitchFamily="34" charset="0"/>
              <a:ea typeface="IBM Plex Sans" charset="0"/>
              <a:cs typeface="IBM Plex Sans" charset="0"/>
            </a:endParaRPr>
          </a:p>
        </p:txBody>
      </p:sp>
      <p:sp>
        <p:nvSpPr>
          <p:cNvPr id="7" name="TextBox 6">
            <a:extLst>
              <a:ext uri="{FF2B5EF4-FFF2-40B4-BE49-F238E27FC236}">
                <a16:creationId xmlns:a16="http://schemas.microsoft.com/office/drawing/2014/main" id="{65D770D9-CA1B-D544-B9B8-32D25ACA9905}"/>
              </a:ext>
            </a:extLst>
          </p:cNvPr>
          <p:cNvSpPr txBox="1"/>
          <p:nvPr/>
        </p:nvSpPr>
        <p:spPr>
          <a:xfrm>
            <a:off x="4588737" y="1012668"/>
            <a:ext cx="2189702"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Hardware efficient ansatz</a:t>
            </a:r>
          </a:p>
        </p:txBody>
      </p:sp>
      <p:sp>
        <p:nvSpPr>
          <p:cNvPr id="23" name="TextBox 22">
            <a:extLst>
              <a:ext uri="{FF2B5EF4-FFF2-40B4-BE49-F238E27FC236}">
                <a16:creationId xmlns:a16="http://schemas.microsoft.com/office/drawing/2014/main" id="{1FD1EDDF-CD70-D240-90F2-6CAB61EF7E31}"/>
              </a:ext>
            </a:extLst>
          </p:cNvPr>
          <p:cNvSpPr txBox="1"/>
          <p:nvPr/>
        </p:nvSpPr>
        <p:spPr>
          <a:xfrm>
            <a:off x="4571470" y="3454011"/>
            <a:ext cx="2014975"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Problem specific ansatz</a:t>
            </a:r>
          </a:p>
        </p:txBody>
      </p:sp>
    </p:spTree>
    <p:extLst>
      <p:ext uri="{BB962C8B-B14F-4D97-AF65-F5344CB8AC3E}">
        <p14:creationId xmlns:p14="http://schemas.microsoft.com/office/powerpoint/2010/main" val="88148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P spid="2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373F4DE-3736-7840-87A4-24263A750B37}"/>
              </a:ext>
            </a:extLst>
          </p:cNvPr>
          <p:cNvGrpSpPr/>
          <p:nvPr/>
        </p:nvGrpSpPr>
        <p:grpSpPr>
          <a:xfrm>
            <a:off x="3932993" y="1428303"/>
            <a:ext cx="1253765" cy="628779"/>
            <a:chOff x="4025837" y="948450"/>
            <a:chExt cx="1253765" cy="628779"/>
          </a:xfrm>
        </p:grpSpPr>
        <p:sp>
          <p:nvSpPr>
            <p:cNvPr id="39" name="Rounded Rectangle 38">
              <a:extLst>
                <a:ext uri="{FF2B5EF4-FFF2-40B4-BE49-F238E27FC236}">
                  <a16:creationId xmlns:a16="http://schemas.microsoft.com/office/drawing/2014/main" id="{28D3F8BE-98D3-FD44-B9C2-82375AF20730}"/>
                </a:ext>
              </a:extLst>
            </p:cNvPr>
            <p:cNvSpPr/>
            <p:nvPr/>
          </p:nvSpPr>
          <p:spPr bwMode="auto">
            <a:xfrm>
              <a:off x="4025837" y="948450"/>
              <a:ext cx="1253765" cy="628779"/>
            </a:xfrm>
            <a:prstGeom prst="roundRect">
              <a:avLst>
                <a:gd name="adj" fmla="val 9978"/>
              </a:avLst>
            </a:prstGeom>
            <a:solidFill>
              <a:srgbClr val="C9DE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1" i="0" u="none" strike="noStrike" cap="none" normalizeH="0" baseline="0" dirty="0">
                <a:ln>
                  <a:noFill/>
                </a:ln>
                <a:solidFill>
                  <a:schemeClr val="bg1"/>
                </a:solidFill>
                <a:effectLst/>
                <a:latin typeface="IBM Plex Sans" panose="020B0503050203000203" pitchFamily="34" charset="0"/>
              </a:endParaRPr>
            </a:p>
          </p:txBody>
        </p:sp>
        <p:sp>
          <p:nvSpPr>
            <p:cNvPr id="42" name="TextBox 41">
              <a:extLst>
                <a:ext uri="{FF2B5EF4-FFF2-40B4-BE49-F238E27FC236}">
                  <a16:creationId xmlns:a16="http://schemas.microsoft.com/office/drawing/2014/main" id="{D6731077-29D7-4A4B-90CD-A3042513A9EA}"/>
                </a:ext>
              </a:extLst>
            </p:cNvPr>
            <p:cNvSpPr txBox="1"/>
            <p:nvPr/>
          </p:nvSpPr>
          <p:spPr>
            <a:xfrm>
              <a:off x="4344312" y="969730"/>
              <a:ext cx="622286"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model</a:t>
              </a:r>
            </a:p>
          </p:txBody>
        </p:sp>
        <p:pic>
          <p:nvPicPr>
            <p:cNvPr id="50" name="Picture 49">
              <a:extLst>
                <a:ext uri="{FF2B5EF4-FFF2-40B4-BE49-F238E27FC236}">
                  <a16:creationId xmlns:a16="http://schemas.microsoft.com/office/drawing/2014/main" id="{DE0A935F-7E67-1641-B019-EA8E827A463A}"/>
                </a:ext>
              </a:extLst>
            </p:cNvPr>
            <p:cNvPicPr>
              <a:picLocks noChangeAspect="1"/>
            </p:cNvPicPr>
            <p:nvPr/>
          </p:nvPicPr>
          <p:blipFill>
            <a:blip r:embed="rId2"/>
            <a:stretch>
              <a:fillRect/>
            </a:stretch>
          </p:blipFill>
          <p:spPr>
            <a:xfrm>
              <a:off x="4360180" y="1262744"/>
              <a:ext cx="553129" cy="206725"/>
            </a:xfrm>
            <a:prstGeom prst="rect">
              <a:avLst/>
            </a:prstGeom>
          </p:spPr>
        </p:pic>
      </p:grpSp>
      <p:sp>
        <p:nvSpPr>
          <p:cNvPr id="2" name="Title 1">
            <a:extLst>
              <a:ext uri="{FF2B5EF4-FFF2-40B4-BE49-F238E27FC236}">
                <a16:creationId xmlns:a16="http://schemas.microsoft.com/office/drawing/2014/main" id="{2E1B8562-E9C5-4C74-82BF-FDA570378701}"/>
              </a:ext>
            </a:extLst>
          </p:cNvPr>
          <p:cNvSpPr>
            <a:spLocks noGrp="1"/>
          </p:cNvSpPr>
          <p:nvPr>
            <p:ph type="title"/>
          </p:nvPr>
        </p:nvSpPr>
        <p:spPr/>
        <p:txBody>
          <a:bodyPr/>
          <a:lstStyle/>
          <a:p>
            <a:r>
              <a:rPr lang="en-US" kern="0" dirty="0">
                <a:solidFill>
                  <a:schemeClr val="bg1"/>
                </a:solidFill>
              </a:rPr>
              <a:t>How can we build a quantum model?</a:t>
            </a:r>
            <a:endParaRPr lang="en-IE" dirty="0"/>
          </a:p>
        </p:txBody>
      </p:sp>
      <p:sp>
        <p:nvSpPr>
          <p:cNvPr id="4" name="Footer Placeholder 3">
            <a:extLst>
              <a:ext uri="{FF2B5EF4-FFF2-40B4-BE49-F238E27FC236}">
                <a16:creationId xmlns:a16="http://schemas.microsoft.com/office/drawing/2014/main" id="{8E072C2D-BD17-4155-BC7E-BD0392084E0A}"/>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0CDD59F3-C159-4509-8CFC-97A196B5AE34}"/>
              </a:ext>
            </a:extLst>
          </p:cNvPr>
          <p:cNvSpPr>
            <a:spLocks noGrp="1"/>
          </p:cNvSpPr>
          <p:nvPr>
            <p:ph type="sldNum" sz="quarter" idx="11"/>
          </p:nvPr>
        </p:nvSpPr>
        <p:spPr/>
        <p:txBody>
          <a:bodyPr/>
          <a:lstStyle/>
          <a:p>
            <a:fld id="{59395FB3-9C97-154F-86B2-7E381B951268}" type="slidenum">
              <a:rPr lang="en-US" smtClean="0"/>
              <a:pPr/>
              <a:t>54</a:t>
            </a:fld>
            <a:endParaRPr lang="en-US" dirty="0"/>
          </a:p>
        </p:txBody>
      </p:sp>
      <p:grpSp>
        <p:nvGrpSpPr>
          <p:cNvPr id="12" name="Group 11">
            <a:extLst>
              <a:ext uri="{FF2B5EF4-FFF2-40B4-BE49-F238E27FC236}">
                <a16:creationId xmlns:a16="http://schemas.microsoft.com/office/drawing/2014/main" id="{A2642570-F831-B04C-8FDA-0700238A09F3}"/>
              </a:ext>
            </a:extLst>
          </p:cNvPr>
          <p:cNvGrpSpPr/>
          <p:nvPr/>
        </p:nvGrpSpPr>
        <p:grpSpPr>
          <a:xfrm>
            <a:off x="5832836" y="1432607"/>
            <a:ext cx="1253765" cy="628779"/>
            <a:chOff x="5925680" y="952754"/>
            <a:chExt cx="1253765" cy="628779"/>
          </a:xfrm>
        </p:grpSpPr>
        <p:sp>
          <p:nvSpPr>
            <p:cNvPr id="36" name="Rounded Rectangle 35">
              <a:extLst>
                <a:ext uri="{FF2B5EF4-FFF2-40B4-BE49-F238E27FC236}">
                  <a16:creationId xmlns:a16="http://schemas.microsoft.com/office/drawing/2014/main" id="{BE04677B-B958-F34A-B09F-6EFED5B04693}"/>
                </a:ext>
              </a:extLst>
            </p:cNvPr>
            <p:cNvSpPr/>
            <p:nvPr/>
          </p:nvSpPr>
          <p:spPr bwMode="auto">
            <a:xfrm>
              <a:off x="5925680" y="952754"/>
              <a:ext cx="1253765" cy="628779"/>
            </a:xfrm>
            <a:prstGeom prst="roundRect">
              <a:avLst>
                <a:gd name="adj" fmla="val 9978"/>
              </a:avLst>
            </a:prstGeom>
            <a:solidFill>
              <a:srgbClr val="D1276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rgbClr val="0062FF"/>
                </a:solidFill>
                <a:effectLst/>
                <a:latin typeface="IBM Plex Sans" panose="020B0503050203000203" pitchFamily="34" charset="0"/>
              </a:endParaRPr>
            </a:p>
          </p:txBody>
        </p:sp>
        <p:sp>
          <p:nvSpPr>
            <p:cNvPr id="43" name="TextBox 42">
              <a:extLst>
                <a:ext uri="{FF2B5EF4-FFF2-40B4-BE49-F238E27FC236}">
                  <a16:creationId xmlns:a16="http://schemas.microsoft.com/office/drawing/2014/main" id="{CFC0B22B-D691-1B44-8FF6-D17B11A0B0A9}"/>
                </a:ext>
              </a:extLst>
            </p:cNvPr>
            <p:cNvSpPr txBox="1"/>
            <p:nvPr/>
          </p:nvSpPr>
          <p:spPr>
            <a:xfrm>
              <a:off x="6229396" y="960688"/>
              <a:ext cx="646331"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lang="en-US" sz="1200" kern="0" dirty="0">
                  <a:solidFill>
                    <a:srgbClr val="161616"/>
                  </a:solidFill>
                  <a:latin typeface="IBM Plex Sans" charset="0"/>
                  <a:ea typeface="IBM Plex Sans" charset="0"/>
                  <a:cs typeface="IBM Plex Sans" charset="0"/>
                </a:rPr>
                <a:t>output</a:t>
              </a:r>
              <a:endPar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endParaRPr>
            </a:p>
          </p:txBody>
        </p:sp>
        <p:pic>
          <p:nvPicPr>
            <p:cNvPr id="46" name="Picture 45">
              <a:extLst>
                <a:ext uri="{FF2B5EF4-FFF2-40B4-BE49-F238E27FC236}">
                  <a16:creationId xmlns:a16="http://schemas.microsoft.com/office/drawing/2014/main" id="{24FE85B8-398B-BD46-99CD-F5B052051D81}"/>
                </a:ext>
              </a:extLst>
            </p:cNvPr>
            <p:cNvPicPr>
              <a:picLocks noChangeAspect="1"/>
            </p:cNvPicPr>
            <p:nvPr/>
          </p:nvPicPr>
          <p:blipFill rotWithShape="1">
            <a:blip r:embed="rId3"/>
            <a:srcRect l="64605" r="10127"/>
            <a:stretch/>
          </p:blipFill>
          <p:spPr>
            <a:xfrm>
              <a:off x="6464693" y="1234519"/>
              <a:ext cx="149225" cy="234950"/>
            </a:xfrm>
            <a:prstGeom prst="rect">
              <a:avLst/>
            </a:prstGeom>
          </p:spPr>
        </p:pic>
      </p:grpSp>
      <p:grpSp>
        <p:nvGrpSpPr>
          <p:cNvPr id="10" name="Group 9">
            <a:extLst>
              <a:ext uri="{FF2B5EF4-FFF2-40B4-BE49-F238E27FC236}">
                <a16:creationId xmlns:a16="http://schemas.microsoft.com/office/drawing/2014/main" id="{273BD6BA-4CD2-D146-96F4-9E584FFD4943}"/>
              </a:ext>
            </a:extLst>
          </p:cNvPr>
          <p:cNvGrpSpPr/>
          <p:nvPr/>
        </p:nvGrpSpPr>
        <p:grpSpPr>
          <a:xfrm>
            <a:off x="2012675" y="1433307"/>
            <a:ext cx="1253765" cy="628779"/>
            <a:chOff x="2105519" y="953454"/>
            <a:chExt cx="1253765" cy="628779"/>
          </a:xfrm>
        </p:grpSpPr>
        <p:sp>
          <p:nvSpPr>
            <p:cNvPr id="37" name="Rounded Rectangle 36">
              <a:extLst>
                <a:ext uri="{FF2B5EF4-FFF2-40B4-BE49-F238E27FC236}">
                  <a16:creationId xmlns:a16="http://schemas.microsoft.com/office/drawing/2014/main" id="{80AC539A-3963-174C-BDDC-E075CF404B8F}"/>
                </a:ext>
              </a:extLst>
            </p:cNvPr>
            <p:cNvSpPr/>
            <p:nvPr/>
          </p:nvSpPr>
          <p:spPr bwMode="auto">
            <a:xfrm>
              <a:off x="2105519" y="953454"/>
              <a:ext cx="1253765" cy="628779"/>
            </a:xfrm>
            <a:prstGeom prst="roundRect">
              <a:avLst>
                <a:gd name="adj" fmla="val 9978"/>
              </a:avLst>
            </a:prstGeom>
            <a:solidFill>
              <a:srgbClr val="F3F3F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41" name="TextBox 40">
              <a:extLst>
                <a:ext uri="{FF2B5EF4-FFF2-40B4-BE49-F238E27FC236}">
                  <a16:creationId xmlns:a16="http://schemas.microsoft.com/office/drawing/2014/main" id="{82E2FFB3-160C-AB49-8711-3F9057D97807}"/>
                </a:ext>
              </a:extLst>
            </p:cNvPr>
            <p:cNvSpPr txBox="1"/>
            <p:nvPr/>
          </p:nvSpPr>
          <p:spPr>
            <a:xfrm>
              <a:off x="2470227" y="965162"/>
              <a:ext cx="492443"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data</a:t>
              </a:r>
            </a:p>
          </p:txBody>
        </p:sp>
        <p:pic>
          <p:nvPicPr>
            <p:cNvPr id="51" name="Picture 50">
              <a:extLst>
                <a:ext uri="{FF2B5EF4-FFF2-40B4-BE49-F238E27FC236}">
                  <a16:creationId xmlns:a16="http://schemas.microsoft.com/office/drawing/2014/main" id="{B631EC0D-48A4-3241-BBAC-62F0DCD244A3}"/>
                </a:ext>
              </a:extLst>
            </p:cNvPr>
            <p:cNvPicPr>
              <a:picLocks noChangeAspect="1"/>
            </p:cNvPicPr>
            <p:nvPr/>
          </p:nvPicPr>
          <p:blipFill>
            <a:blip r:embed="rId4"/>
            <a:stretch>
              <a:fillRect/>
            </a:stretch>
          </p:blipFill>
          <p:spPr>
            <a:xfrm>
              <a:off x="2666409" y="1313048"/>
              <a:ext cx="131983" cy="118090"/>
            </a:xfrm>
            <a:prstGeom prst="rect">
              <a:avLst/>
            </a:prstGeom>
          </p:spPr>
        </p:pic>
      </p:grpSp>
      <p:grpSp>
        <p:nvGrpSpPr>
          <p:cNvPr id="18" name="Group 17">
            <a:extLst>
              <a:ext uri="{FF2B5EF4-FFF2-40B4-BE49-F238E27FC236}">
                <a16:creationId xmlns:a16="http://schemas.microsoft.com/office/drawing/2014/main" id="{0EAF5335-E446-DB41-9E76-ABE4828CFCBF}"/>
              </a:ext>
            </a:extLst>
          </p:cNvPr>
          <p:cNvGrpSpPr/>
          <p:nvPr/>
        </p:nvGrpSpPr>
        <p:grpSpPr>
          <a:xfrm>
            <a:off x="3097697" y="1095552"/>
            <a:ext cx="979435" cy="1128982"/>
            <a:chOff x="3190541" y="663213"/>
            <a:chExt cx="979435" cy="1128982"/>
          </a:xfrm>
        </p:grpSpPr>
        <p:sp>
          <p:nvSpPr>
            <p:cNvPr id="15" name="Arc 14">
              <a:extLst>
                <a:ext uri="{FF2B5EF4-FFF2-40B4-BE49-F238E27FC236}">
                  <a16:creationId xmlns:a16="http://schemas.microsoft.com/office/drawing/2014/main" id="{64EB743C-67E5-F24A-95FC-DBCFFA14DC53}"/>
                </a:ext>
              </a:extLst>
            </p:cNvPr>
            <p:cNvSpPr/>
            <p:nvPr/>
          </p:nvSpPr>
          <p:spPr bwMode="auto">
            <a:xfrm rot="18882516">
              <a:off x="3223059" y="877795"/>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6" name="TextBox 15">
              <a:extLst>
                <a:ext uri="{FF2B5EF4-FFF2-40B4-BE49-F238E27FC236}">
                  <a16:creationId xmlns:a16="http://schemas.microsoft.com/office/drawing/2014/main" id="{FB6E89A0-FD2A-2C4B-80E3-A31FA808A7C4}"/>
                </a:ext>
              </a:extLst>
            </p:cNvPr>
            <p:cNvSpPr txBox="1"/>
            <p:nvPr/>
          </p:nvSpPr>
          <p:spPr>
            <a:xfrm>
              <a:off x="3190541" y="663213"/>
              <a:ext cx="979435"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data encoding</a:t>
              </a:r>
            </a:p>
          </p:txBody>
        </p:sp>
      </p:grpSp>
      <p:grpSp>
        <p:nvGrpSpPr>
          <p:cNvPr id="17" name="Group 16">
            <a:extLst>
              <a:ext uri="{FF2B5EF4-FFF2-40B4-BE49-F238E27FC236}">
                <a16:creationId xmlns:a16="http://schemas.microsoft.com/office/drawing/2014/main" id="{FF323E19-FB18-3743-9411-3F4244C01251}"/>
              </a:ext>
            </a:extLst>
          </p:cNvPr>
          <p:cNvGrpSpPr/>
          <p:nvPr/>
        </p:nvGrpSpPr>
        <p:grpSpPr>
          <a:xfrm>
            <a:off x="4993876" y="1070529"/>
            <a:ext cx="971753" cy="1134302"/>
            <a:chOff x="5086720" y="638190"/>
            <a:chExt cx="971753" cy="1134302"/>
          </a:xfrm>
        </p:grpSpPr>
        <p:sp>
          <p:nvSpPr>
            <p:cNvPr id="60" name="Arc 59">
              <a:extLst>
                <a:ext uri="{FF2B5EF4-FFF2-40B4-BE49-F238E27FC236}">
                  <a16:creationId xmlns:a16="http://schemas.microsoft.com/office/drawing/2014/main" id="{65FFC3DA-8129-A549-87C4-8A2D16F3719B}"/>
                </a:ext>
              </a:extLst>
            </p:cNvPr>
            <p:cNvSpPr/>
            <p:nvPr/>
          </p:nvSpPr>
          <p:spPr bwMode="auto">
            <a:xfrm rot="18882516">
              <a:off x="5144073" y="858092"/>
              <a:ext cx="914400" cy="914400"/>
            </a:xfrm>
            <a:prstGeom prst="arc">
              <a:avLst/>
            </a:prstGeom>
            <a:ln w="19050">
              <a:solidFill>
                <a:srgbClr val="D12765"/>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62" name="TextBox 61">
              <a:extLst>
                <a:ext uri="{FF2B5EF4-FFF2-40B4-BE49-F238E27FC236}">
                  <a16:creationId xmlns:a16="http://schemas.microsoft.com/office/drawing/2014/main" id="{0F7B4FDC-E1DB-FA4F-B468-6CACC78404B8}"/>
                </a:ext>
              </a:extLst>
            </p:cNvPr>
            <p:cNvSpPr txBox="1"/>
            <p:nvPr/>
          </p:nvSpPr>
          <p:spPr>
            <a:xfrm>
              <a:off x="5086720" y="638190"/>
              <a:ext cx="968214" cy="191399"/>
            </a:xfrm>
            <a:prstGeom prst="rect">
              <a:avLst/>
            </a:prstGeom>
            <a:noFill/>
          </p:spPr>
          <p:txBody>
            <a:bodyPr wrap="none" lIns="0" tIns="0" rIns="0" bIns="0" rtlCol="0">
              <a:spAutoFit/>
            </a:bodyPr>
            <a:lstStyle/>
            <a:p>
              <a:pPr algn="l">
                <a:lnSpc>
                  <a:spcPct val="110000"/>
                </a:lnSpc>
                <a:spcBef>
                  <a:spcPts val="1100"/>
                </a:spcBef>
              </a:pPr>
              <a:r>
                <a:rPr lang="en-CH" sz="1200" dirty="0">
                  <a:solidFill>
                    <a:srgbClr val="D12765"/>
                  </a:solidFill>
                  <a:latin typeface="IBM Plex Sans" charset="0"/>
                  <a:ea typeface="IBM Plex Sans" charset="0"/>
                  <a:cs typeface="IBM Plex Sans" charset="0"/>
                </a:rPr>
                <a:t>measurement</a:t>
              </a:r>
            </a:p>
          </p:txBody>
        </p:sp>
      </p:grpSp>
      <p:grpSp>
        <p:nvGrpSpPr>
          <p:cNvPr id="19" name="Group 18">
            <a:extLst>
              <a:ext uri="{FF2B5EF4-FFF2-40B4-BE49-F238E27FC236}">
                <a16:creationId xmlns:a16="http://schemas.microsoft.com/office/drawing/2014/main" id="{6319EC64-40FA-FB4C-8E03-437F24C3A1BD}"/>
              </a:ext>
            </a:extLst>
          </p:cNvPr>
          <p:cNvGrpSpPr/>
          <p:nvPr/>
        </p:nvGrpSpPr>
        <p:grpSpPr>
          <a:xfrm>
            <a:off x="1521826" y="2301575"/>
            <a:ext cx="6106717" cy="2417463"/>
            <a:chOff x="1521826" y="2301575"/>
            <a:chExt cx="6106717" cy="2417463"/>
          </a:xfrm>
        </p:grpSpPr>
        <p:sp>
          <p:nvSpPr>
            <p:cNvPr id="66" name="Line">
              <a:extLst>
                <a:ext uri="{FF2B5EF4-FFF2-40B4-BE49-F238E27FC236}">
                  <a16:creationId xmlns:a16="http://schemas.microsoft.com/office/drawing/2014/main" id="{63638E00-86CE-0E4B-90B8-9741D973AD07}"/>
                </a:ext>
              </a:extLst>
            </p:cNvPr>
            <p:cNvSpPr/>
            <p:nvPr/>
          </p:nvSpPr>
          <p:spPr>
            <a:xfrm>
              <a:off x="1809343" y="399319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67" name="Line">
              <a:extLst>
                <a:ext uri="{FF2B5EF4-FFF2-40B4-BE49-F238E27FC236}">
                  <a16:creationId xmlns:a16="http://schemas.microsoft.com/office/drawing/2014/main" id="{07EBD136-5250-4A43-9E23-DCE7E5E5868D}"/>
                </a:ext>
              </a:extLst>
            </p:cNvPr>
            <p:cNvSpPr/>
            <p:nvPr/>
          </p:nvSpPr>
          <p:spPr>
            <a:xfrm flipV="1">
              <a:off x="1809342" y="2525755"/>
              <a:ext cx="4711731" cy="7315"/>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68" name=".…">
              <a:extLst>
                <a:ext uri="{FF2B5EF4-FFF2-40B4-BE49-F238E27FC236}">
                  <a16:creationId xmlns:a16="http://schemas.microsoft.com/office/drawing/2014/main" id="{416ACC08-5FC0-E642-98EA-09BEFBB1D357}"/>
                </a:ext>
              </a:extLst>
            </p:cNvPr>
            <p:cNvSpPr txBox="1"/>
            <p:nvPr/>
          </p:nvSpPr>
          <p:spPr>
            <a:xfrm>
              <a:off x="1568004" y="3586244"/>
              <a:ext cx="53561" cy="65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p:txBody>
        </p:sp>
        <p:sp>
          <p:nvSpPr>
            <p:cNvPr id="69" name="Line">
              <a:extLst>
                <a:ext uri="{FF2B5EF4-FFF2-40B4-BE49-F238E27FC236}">
                  <a16:creationId xmlns:a16="http://schemas.microsoft.com/office/drawing/2014/main" id="{3EBFCB2B-C05B-7B41-85F0-38B4AC28D445}"/>
                </a:ext>
              </a:extLst>
            </p:cNvPr>
            <p:cNvSpPr/>
            <p:nvPr/>
          </p:nvSpPr>
          <p:spPr>
            <a:xfrm>
              <a:off x="1809343" y="445756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70" name="Line">
              <a:extLst>
                <a:ext uri="{FF2B5EF4-FFF2-40B4-BE49-F238E27FC236}">
                  <a16:creationId xmlns:a16="http://schemas.microsoft.com/office/drawing/2014/main" id="{1E4668A3-B740-524E-A7A3-A3B48DB9EA79}"/>
                </a:ext>
              </a:extLst>
            </p:cNvPr>
            <p:cNvSpPr/>
            <p:nvPr/>
          </p:nvSpPr>
          <p:spPr>
            <a:xfrm>
              <a:off x="1809343" y="3530158"/>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84" name="Line">
              <a:extLst>
                <a:ext uri="{FF2B5EF4-FFF2-40B4-BE49-F238E27FC236}">
                  <a16:creationId xmlns:a16="http://schemas.microsoft.com/office/drawing/2014/main" id="{AB80504C-4F4E-2F45-82B9-EA926E41E0F0}"/>
                </a:ext>
              </a:extLst>
            </p:cNvPr>
            <p:cNvSpPr/>
            <p:nvPr/>
          </p:nvSpPr>
          <p:spPr>
            <a:xfrm>
              <a:off x="1809343" y="3031614"/>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3" name="Rectangle">
              <a:extLst>
                <a:ext uri="{FF2B5EF4-FFF2-40B4-BE49-F238E27FC236}">
                  <a16:creationId xmlns:a16="http://schemas.microsoft.com/office/drawing/2014/main" id="{8E6C1508-FABA-E446-8EA3-FB2B7A7B2BB4}"/>
                </a:ext>
              </a:extLst>
            </p:cNvPr>
            <p:cNvSpPr/>
            <p:nvPr/>
          </p:nvSpPr>
          <p:spPr>
            <a:xfrm>
              <a:off x="2110211" y="2301575"/>
              <a:ext cx="1114214" cy="2417463"/>
            </a:xfrm>
            <a:prstGeom prst="rect">
              <a:avLst/>
            </a:prstGeom>
            <a:solidFill>
              <a:srgbClr val="E0E0E0"/>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94" name="Equation">
                  <a:extLst>
                    <a:ext uri="{FF2B5EF4-FFF2-40B4-BE49-F238E27FC236}">
                      <a16:creationId xmlns:a16="http://schemas.microsoft.com/office/drawing/2014/main" id="{98133B82-462A-4D41-B766-BC3F1D5CD835}"/>
                    </a:ext>
                  </a:extLst>
                </p:cNvPr>
                <p:cNvSpPr txBox="1"/>
                <p:nvPr/>
              </p:nvSpPr>
              <p:spPr>
                <a:xfrm>
                  <a:off x="2373035" y="3367807"/>
                  <a:ext cx="591636" cy="323165"/>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GB" sz="21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ℇ</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r>
                          <a:rPr kumimoji="0" sz="2100" b="0" i="1" u="none" strike="noStrike" kern="0" cap="none" spc="0" normalizeH="0" baseline="0" noProof="0">
                            <a:ln>
                              <a:noFill/>
                            </a:ln>
                            <a:solidFill>
                              <a:srgbClr val="000000"/>
                            </a:solidFill>
                            <a:effectLst/>
                            <a:uLnTx/>
                            <a:uFillTx/>
                            <a:latin typeface="Cambria Math" panose="02040503050406030204" pitchFamily="18" charset="0"/>
                          </a:rPr>
                          <m:t>𝑥</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94" name="Equation">
                  <a:extLst>
                    <a:ext uri="{FF2B5EF4-FFF2-40B4-BE49-F238E27FC236}">
                      <a16:creationId xmlns:a16="http://schemas.microsoft.com/office/drawing/2014/main" id="{98133B82-462A-4D41-B766-BC3F1D5CD835}"/>
                    </a:ext>
                  </a:extLst>
                </p:cNvPr>
                <p:cNvSpPr txBox="1">
                  <a:spLocks noRot="1" noChangeAspect="1" noMove="1" noResize="1" noEditPoints="1" noAdjustHandles="1" noChangeArrowheads="1" noChangeShapeType="1" noTextEdit="1"/>
                </p:cNvSpPr>
                <p:nvPr/>
              </p:nvSpPr>
              <p:spPr>
                <a:xfrm>
                  <a:off x="2373035" y="3367807"/>
                  <a:ext cx="591636" cy="323165"/>
                </a:xfrm>
                <a:prstGeom prst="rect">
                  <a:avLst/>
                </a:prstGeom>
                <a:blipFill>
                  <a:blip r:embed="rId5"/>
                  <a:stretch>
                    <a:fillRect l="-8333" r="-14583" b="-37037"/>
                  </a:stretch>
                </a:blipFill>
                <a:ln w="12700">
                  <a:miter lim="400000"/>
                </a:ln>
              </p:spPr>
              <p:txBody>
                <a:bodyPr/>
                <a:lstStyle/>
                <a:p>
                  <a:r>
                    <a:rPr lang="en-CH">
                      <a:noFill/>
                    </a:rPr>
                    <a:t> </a:t>
                  </a:r>
                </a:p>
              </p:txBody>
            </p:sp>
          </mc:Fallback>
        </mc:AlternateContent>
        <p:sp>
          <p:nvSpPr>
            <p:cNvPr id="95" name="Rectangle">
              <a:extLst>
                <a:ext uri="{FF2B5EF4-FFF2-40B4-BE49-F238E27FC236}">
                  <a16:creationId xmlns:a16="http://schemas.microsoft.com/office/drawing/2014/main" id="{45460468-33C0-0841-83E0-EF763A03EE07}"/>
                </a:ext>
              </a:extLst>
            </p:cNvPr>
            <p:cNvSpPr/>
            <p:nvPr/>
          </p:nvSpPr>
          <p:spPr>
            <a:xfrm>
              <a:off x="3844922" y="2301575"/>
              <a:ext cx="1548025" cy="2417463"/>
            </a:xfrm>
            <a:prstGeom prst="rect">
              <a:avLst/>
            </a:prstGeom>
            <a:solidFill>
              <a:srgbClr val="4589FF">
                <a:lumMod val="20000"/>
                <a:lumOff val="80000"/>
              </a:srgbClr>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96" name="Equation">
                  <a:extLst>
                    <a:ext uri="{FF2B5EF4-FFF2-40B4-BE49-F238E27FC236}">
                      <a16:creationId xmlns:a16="http://schemas.microsoft.com/office/drawing/2014/main" id="{EB78D9DE-B366-E245-A49B-E4E926F3FC38}"/>
                    </a:ext>
                  </a:extLst>
                </p:cNvPr>
                <p:cNvSpPr txBox="1"/>
                <p:nvPr/>
              </p:nvSpPr>
              <p:spPr>
                <a:xfrm>
                  <a:off x="4318434" y="3379750"/>
                  <a:ext cx="577722" cy="292388"/>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US" sz="1900" b="0" i="1" u="none" strike="noStrike" kern="0" cap="none" spc="0" normalizeH="0" baseline="0" noProof="0" smtClean="0">
                            <a:ln>
                              <a:noFill/>
                            </a:ln>
                            <a:solidFill>
                              <a:srgbClr val="000000"/>
                            </a:solidFill>
                            <a:effectLst/>
                            <a:uLnTx/>
                            <a:uFillTx/>
                            <a:latin typeface="Cambria Math" panose="02040503050406030204" pitchFamily="18" charset="0"/>
                          </a:rPr>
                          <m:t>𝑈</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𝜃</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96" name="Equation">
                  <a:extLst>
                    <a:ext uri="{FF2B5EF4-FFF2-40B4-BE49-F238E27FC236}">
                      <a16:creationId xmlns:a16="http://schemas.microsoft.com/office/drawing/2014/main" id="{EB78D9DE-B366-E245-A49B-E4E926F3FC38}"/>
                    </a:ext>
                  </a:extLst>
                </p:cNvPr>
                <p:cNvSpPr txBox="1">
                  <a:spLocks noRot="1" noChangeAspect="1" noMove="1" noResize="1" noEditPoints="1" noAdjustHandles="1" noChangeArrowheads="1" noChangeShapeType="1" noTextEdit="1"/>
                </p:cNvSpPr>
                <p:nvPr/>
              </p:nvSpPr>
              <p:spPr>
                <a:xfrm>
                  <a:off x="4318434" y="3379750"/>
                  <a:ext cx="577722" cy="292388"/>
                </a:xfrm>
                <a:prstGeom prst="rect">
                  <a:avLst/>
                </a:prstGeom>
                <a:blipFill>
                  <a:blip r:embed="rId6"/>
                  <a:stretch>
                    <a:fillRect l="-8511" r="-12766" b="-33333"/>
                  </a:stretch>
                </a:blipFill>
                <a:ln w="12700">
                  <a:miter lim="400000"/>
                </a:ln>
              </p:spPr>
              <p:txBody>
                <a:bodyPr/>
                <a:lstStyle/>
                <a:p>
                  <a:r>
                    <a:rPr lang="en-CH">
                      <a:noFill/>
                    </a:rPr>
                    <a:t> </a:t>
                  </a:r>
                </a:p>
              </p:txBody>
            </p:sp>
          </mc:Fallback>
        </mc:AlternateContent>
        <p:sp>
          <p:nvSpPr>
            <p:cNvPr id="97" name="Line">
              <a:extLst>
                <a:ext uri="{FF2B5EF4-FFF2-40B4-BE49-F238E27FC236}">
                  <a16:creationId xmlns:a16="http://schemas.microsoft.com/office/drawing/2014/main" id="{C076657E-5662-5947-89FB-0BA828697EFC}"/>
                </a:ext>
              </a:extLst>
            </p:cNvPr>
            <p:cNvSpPr/>
            <p:nvPr/>
          </p:nvSpPr>
          <p:spPr>
            <a:xfrm>
              <a:off x="6572863" y="249089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8" name="Line">
              <a:extLst>
                <a:ext uri="{FF2B5EF4-FFF2-40B4-BE49-F238E27FC236}">
                  <a16:creationId xmlns:a16="http://schemas.microsoft.com/office/drawing/2014/main" id="{9A6B02C9-E5B0-E442-9044-D10A7610CD41}"/>
                </a:ext>
              </a:extLst>
            </p:cNvPr>
            <p:cNvSpPr/>
            <p:nvPr/>
          </p:nvSpPr>
          <p:spPr>
            <a:xfrm>
              <a:off x="6572863" y="2533070"/>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9" name="Line">
              <a:extLst>
                <a:ext uri="{FF2B5EF4-FFF2-40B4-BE49-F238E27FC236}">
                  <a16:creationId xmlns:a16="http://schemas.microsoft.com/office/drawing/2014/main" id="{A1038BE3-647E-614F-AD79-48D9E8923368}"/>
                </a:ext>
              </a:extLst>
            </p:cNvPr>
            <p:cNvSpPr/>
            <p:nvPr/>
          </p:nvSpPr>
          <p:spPr>
            <a:xfrm>
              <a:off x="6572863" y="301052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0" name="Line">
              <a:extLst>
                <a:ext uri="{FF2B5EF4-FFF2-40B4-BE49-F238E27FC236}">
                  <a16:creationId xmlns:a16="http://schemas.microsoft.com/office/drawing/2014/main" id="{958E9F11-A5E9-5A42-BBFB-A99FEC6A1279}"/>
                </a:ext>
              </a:extLst>
            </p:cNvPr>
            <p:cNvSpPr/>
            <p:nvPr/>
          </p:nvSpPr>
          <p:spPr>
            <a:xfrm>
              <a:off x="6572863" y="3052701"/>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1" name="Line">
              <a:extLst>
                <a:ext uri="{FF2B5EF4-FFF2-40B4-BE49-F238E27FC236}">
                  <a16:creationId xmlns:a16="http://schemas.microsoft.com/office/drawing/2014/main" id="{33C3B0EF-AC74-514B-A7C1-F4DB7266080B}"/>
                </a:ext>
              </a:extLst>
            </p:cNvPr>
            <p:cNvSpPr/>
            <p:nvPr/>
          </p:nvSpPr>
          <p:spPr>
            <a:xfrm>
              <a:off x="6572863" y="3507305"/>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2" name="Line">
              <a:extLst>
                <a:ext uri="{FF2B5EF4-FFF2-40B4-BE49-F238E27FC236}">
                  <a16:creationId xmlns:a16="http://schemas.microsoft.com/office/drawing/2014/main" id="{BCE00150-BF2D-7B4B-B74A-67C803F073AA}"/>
                </a:ext>
              </a:extLst>
            </p:cNvPr>
            <p:cNvSpPr/>
            <p:nvPr/>
          </p:nvSpPr>
          <p:spPr>
            <a:xfrm>
              <a:off x="6572863" y="354947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3" name="Line">
              <a:extLst>
                <a:ext uri="{FF2B5EF4-FFF2-40B4-BE49-F238E27FC236}">
                  <a16:creationId xmlns:a16="http://schemas.microsoft.com/office/drawing/2014/main" id="{CCA36454-F2FD-5747-AF97-8BDD3C659BC1}"/>
                </a:ext>
              </a:extLst>
            </p:cNvPr>
            <p:cNvSpPr/>
            <p:nvPr/>
          </p:nvSpPr>
          <p:spPr>
            <a:xfrm>
              <a:off x="6572863" y="396190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4" name="Line">
              <a:extLst>
                <a:ext uri="{FF2B5EF4-FFF2-40B4-BE49-F238E27FC236}">
                  <a16:creationId xmlns:a16="http://schemas.microsoft.com/office/drawing/2014/main" id="{F39F7A9E-9E90-CB4A-A670-4CC8EEDE0386}"/>
                </a:ext>
              </a:extLst>
            </p:cNvPr>
            <p:cNvSpPr/>
            <p:nvPr/>
          </p:nvSpPr>
          <p:spPr>
            <a:xfrm>
              <a:off x="6572863" y="4004082"/>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9" name="Line">
              <a:extLst>
                <a:ext uri="{FF2B5EF4-FFF2-40B4-BE49-F238E27FC236}">
                  <a16:creationId xmlns:a16="http://schemas.microsoft.com/office/drawing/2014/main" id="{17F0FC6A-0019-2A40-84EF-39479DBE441B}"/>
                </a:ext>
              </a:extLst>
            </p:cNvPr>
            <p:cNvSpPr/>
            <p:nvPr/>
          </p:nvSpPr>
          <p:spPr>
            <a:xfrm>
              <a:off x="6572863" y="4457566"/>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10" name="Line">
              <a:extLst>
                <a:ext uri="{FF2B5EF4-FFF2-40B4-BE49-F238E27FC236}">
                  <a16:creationId xmlns:a16="http://schemas.microsoft.com/office/drawing/2014/main" id="{8470AF0A-98BF-BC42-9DD2-2AF1A937D63F}"/>
                </a:ext>
              </a:extLst>
            </p:cNvPr>
            <p:cNvSpPr/>
            <p:nvPr/>
          </p:nvSpPr>
          <p:spPr>
            <a:xfrm>
              <a:off x="6572863" y="4499740"/>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111" name="Equation">
                  <a:extLst>
                    <a:ext uri="{FF2B5EF4-FFF2-40B4-BE49-F238E27FC236}">
                      <a16:creationId xmlns:a16="http://schemas.microsoft.com/office/drawing/2014/main" id="{D74C19CC-1698-A547-9205-9BC9BDB40B68}"/>
                    </a:ext>
                  </a:extLst>
                </p:cNvPr>
                <p:cNvSpPr txBox="1"/>
                <p:nvPr/>
              </p:nvSpPr>
              <p:spPr>
                <a:xfrm>
                  <a:off x="1521826" y="4270412"/>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111" name="Equation">
                  <a:extLst>
                    <a:ext uri="{FF2B5EF4-FFF2-40B4-BE49-F238E27FC236}">
                      <a16:creationId xmlns:a16="http://schemas.microsoft.com/office/drawing/2014/main" id="{D74C19CC-1698-A547-9205-9BC9BDB40B68}"/>
                    </a:ext>
                  </a:extLst>
                </p:cNvPr>
                <p:cNvSpPr txBox="1">
                  <a:spLocks noRot="1" noChangeAspect="1" noMove="1" noResize="1" noEditPoints="1" noAdjustHandles="1" noChangeArrowheads="1" noChangeShapeType="1" noTextEdit="1"/>
                </p:cNvSpPr>
                <p:nvPr/>
              </p:nvSpPr>
              <p:spPr>
                <a:xfrm>
                  <a:off x="1521826" y="4270412"/>
                  <a:ext cx="300868" cy="247232"/>
                </a:xfrm>
                <a:prstGeom prst="rect">
                  <a:avLst/>
                </a:prstGeom>
                <a:blipFill>
                  <a:blip r:embed="rId7"/>
                  <a:stretch>
                    <a:fillRect l="-45833" r="-50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992DE674-55E2-BC41-83D4-7FB19D4380EB}"/>
                    </a:ext>
                  </a:extLst>
                </p:cNvPr>
                <p:cNvSpPr txBox="1"/>
                <p:nvPr/>
              </p:nvSpPr>
              <p:spPr>
                <a:xfrm>
                  <a:off x="1521826" y="3344985"/>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112" name="Equation">
                  <a:extLst>
                    <a:ext uri="{FF2B5EF4-FFF2-40B4-BE49-F238E27FC236}">
                      <a16:creationId xmlns:a16="http://schemas.microsoft.com/office/drawing/2014/main" id="{992DE674-55E2-BC41-83D4-7FB19D4380EB}"/>
                    </a:ext>
                  </a:extLst>
                </p:cNvPr>
                <p:cNvSpPr txBox="1">
                  <a:spLocks noRot="1" noChangeAspect="1" noMove="1" noResize="1" noEditPoints="1" noAdjustHandles="1" noChangeArrowheads="1" noChangeShapeType="1" noTextEdit="1"/>
                </p:cNvSpPr>
                <p:nvPr/>
              </p:nvSpPr>
              <p:spPr>
                <a:xfrm>
                  <a:off x="1521826" y="3344985"/>
                  <a:ext cx="300868" cy="247232"/>
                </a:xfrm>
                <a:prstGeom prst="rect">
                  <a:avLst/>
                </a:prstGeom>
                <a:blipFill>
                  <a:blip r:embed="rId7"/>
                  <a:stretch>
                    <a:fillRect l="-45833" r="-50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93743495-872D-6646-ACEA-B0E77EDF0D04}"/>
                    </a:ext>
                  </a:extLst>
                </p:cNvPr>
                <p:cNvSpPr txBox="1"/>
                <p:nvPr/>
              </p:nvSpPr>
              <p:spPr>
                <a:xfrm>
                  <a:off x="1521826" y="2854229"/>
                  <a:ext cx="300868" cy="247231"/>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113" name="Equation">
                  <a:extLst>
                    <a:ext uri="{FF2B5EF4-FFF2-40B4-BE49-F238E27FC236}">
                      <a16:creationId xmlns:a16="http://schemas.microsoft.com/office/drawing/2014/main" id="{93743495-872D-6646-ACEA-B0E77EDF0D04}"/>
                    </a:ext>
                  </a:extLst>
                </p:cNvPr>
                <p:cNvSpPr txBox="1">
                  <a:spLocks noRot="1" noChangeAspect="1" noMove="1" noResize="1" noEditPoints="1" noAdjustHandles="1" noChangeArrowheads="1" noChangeShapeType="1" noTextEdit="1"/>
                </p:cNvSpPr>
                <p:nvPr/>
              </p:nvSpPr>
              <p:spPr>
                <a:xfrm>
                  <a:off x="1521826" y="2854229"/>
                  <a:ext cx="300868" cy="247231"/>
                </a:xfrm>
                <a:prstGeom prst="rect">
                  <a:avLst/>
                </a:prstGeom>
                <a:blipFill>
                  <a:blip r:embed="rId8"/>
                  <a:stretch>
                    <a:fillRect l="-45833" r="-50000" b="-6666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4" name="Equation">
                  <a:extLst>
                    <a:ext uri="{FF2B5EF4-FFF2-40B4-BE49-F238E27FC236}">
                      <a16:creationId xmlns:a16="http://schemas.microsoft.com/office/drawing/2014/main" id="{BD6A7548-EA9E-8542-BA67-BCD24D6C8022}"/>
                    </a:ext>
                  </a:extLst>
                </p:cNvPr>
                <p:cNvSpPr txBox="1"/>
                <p:nvPr/>
              </p:nvSpPr>
              <p:spPr>
                <a:xfrm>
                  <a:off x="1521826" y="2349450"/>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114" name="Equation">
                  <a:extLst>
                    <a:ext uri="{FF2B5EF4-FFF2-40B4-BE49-F238E27FC236}">
                      <a16:creationId xmlns:a16="http://schemas.microsoft.com/office/drawing/2014/main" id="{BD6A7548-EA9E-8542-BA67-BCD24D6C8022}"/>
                    </a:ext>
                  </a:extLst>
                </p:cNvPr>
                <p:cNvSpPr txBox="1">
                  <a:spLocks noRot="1" noChangeAspect="1" noMove="1" noResize="1" noEditPoints="1" noAdjustHandles="1" noChangeArrowheads="1" noChangeShapeType="1" noTextEdit="1"/>
                </p:cNvSpPr>
                <p:nvPr/>
              </p:nvSpPr>
              <p:spPr>
                <a:xfrm>
                  <a:off x="1521826" y="2349450"/>
                  <a:ext cx="300868" cy="247232"/>
                </a:xfrm>
                <a:prstGeom prst="rect">
                  <a:avLst/>
                </a:prstGeom>
                <a:blipFill>
                  <a:blip r:embed="rId9"/>
                  <a:stretch>
                    <a:fillRect l="-45833" r="-50000" b="-66667"/>
                  </a:stretch>
                </a:blipFill>
                <a:ln w="12700">
                  <a:miter lim="400000"/>
                </a:ln>
              </p:spPr>
              <p:txBody>
                <a:bodyPr/>
                <a:lstStyle/>
                <a:p>
                  <a:r>
                    <a:rPr lang="en-CH">
                      <a:noFill/>
                    </a:rPr>
                    <a:t> </a:t>
                  </a:r>
                </a:p>
              </p:txBody>
            </p:sp>
          </mc:Fallback>
        </mc:AlternateContent>
        <p:grpSp>
          <p:nvGrpSpPr>
            <p:cNvPr id="115" name="Group">
              <a:extLst>
                <a:ext uri="{FF2B5EF4-FFF2-40B4-BE49-F238E27FC236}">
                  <a16:creationId xmlns:a16="http://schemas.microsoft.com/office/drawing/2014/main" id="{B64CFAF3-3D5C-4D4F-A8D1-876E32FB1D9D}"/>
                </a:ext>
              </a:extLst>
            </p:cNvPr>
            <p:cNvGrpSpPr/>
            <p:nvPr/>
          </p:nvGrpSpPr>
          <p:grpSpPr>
            <a:xfrm>
              <a:off x="6243979" y="4328417"/>
              <a:ext cx="468869" cy="330020"/>
              <a:chOff x="0" y="0"/>
              <a:chExt cx="468867" cy="330019"/>
            </a:xfrm>
          </p:grpSpPr>
          <p:sp>
            <p:nvSpPr>
              <p:cNvPr id="139" name="Rectangle">
                <a:extLst>
                  <a:ext uri="{FF2B5EF4-FFF2-40B4-BE49-F238E27FC236}">
                    <a16:creationId xmlns:a16="http://schemas.microsoft.com/office/drawing/2014/main" id="{4EFFB494-AF97-1C4A-AEB2-88ABF473FBE4}"/>
                  </a:ext>
                </a:extLst>
              </p:cNvPr>
              <p:cNvSpPr/>
              <p:nvPr/>
            </p:nvSpPr>
            <p:spPr>
              <a:xfrm>
                <a:off x="0" y="0"/>
                <a:ext cx="468868" cy="330020"/>
              </a:xfrm>
              <a:prstGeom prst="rect">
                <a:avLst/>
              </a:prstGeom>
              <a:solidFill>
                <a:srgbClr val="D12765"/>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40" name="Connection Line">
                <a:extLst>
                  <a:ext uri="{FF2B5EF4-FFF2-40B4-BE49-F238E27FC236}">
                    <a16:creationId xmlns:a16="http://schemas.microsoft.com/office/drawing/2014/main" id="{B6CB1A13-39B3-DB4C-8B64-5A37890537D7}"/>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41" name="Line">
                <a:extLst>
                  <a:ext uri="{FF2B5EF4-FFF2-40B4-BE49-F238E27FC236}">
                    <a16:creationId xmlns:a16="http://schemas.microsoft.com/office/drawing/2014/main" id="{022DE99F-89E9-C94B-B254-A3522FF093FA}"/>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6" name="Group">
              <a:extLst>
                <a:ext uri="{FF2B5EF4-FFF2-40B4-BE49-F238E27FC236}">
                  <a16:creationId xmlns:a16="http://schemas.microsoft.com/office/drawing/2014/main" id="{C332A687-CD88-6940-A811-3238C07B90DD}"/>
                </a:ext>
              </a:extLst>
            </p:cNvPr>
            <p:cNvGrpSpPr/>
            <p:nvPr/>
          </p:nvGrpSpPr>
          <p:grpSpPr>
            <a:xfrm>
              <a:off x="6243979" y="3864046"/>
              <a:ext cx="468869" cy="330021"/>
              <a:chOff x="0" y="0"/>
              <a:chExt cx="468867" cy="330019"/>
            </a:xfrm>
          </p:grpSpPr>
          <p:sp>
            <p:nvSpPr>
              <p:cNvPr id="136" name="Rectangle">
                <a:extLst>
                  <a:ext uri="{FF2B5EF4-FFF2-40B4-BE49-F238E27FC236}">
                    <a16:creationId xmlns:a16="http://schemas.microsoft.com/office/drawing/2014/main" id="{46192183-D8D1-1344-A6F7-47B8FEEB3144}"/>
                  </a:ext>
                </a:extLst>
              </p:cNvPr>
              <p:cNvSpPr/>
              <p:nvPr/>
            </p:nvSpPr>
            <p:spPr>
              <a:xfrm>
                <a:off x="0" y="0"/>
                <a:ext cx="468868" cy="330020"/>
              </a:xfrm>
              <a:prstGeom prst="rect">
                <a:avLst/>
              </a:prstGeom>
              <a:solidFill>
                <a:srgbClr val="D12765"/>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7" name="Connection Line">
                <a:extLst>
                  <a:ext uri="{FF2B5EF4-FFF2-40B4-BE49-F238E27FC236}">
                    <a16:creationId xmlns:a16="http://schemas.microsoft.com/office/drawing/2014/main" id="{5D4B30DD-F626-2C4A-9C03-7AB6A6F3EE72}"/>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8" name="Line">
                <a:extLst>
                  <a:ext uri="{FF2B5EF4-FFF2-40B4-BE49-F238E27FC236}">
                    <a16:creationId xmlns:a16="http://schemas.microsoft.com/office/drawing/2014/main" id="{D92A9049-3BA6-8542-A0F5-E273BDE34B33}"/>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7" name="Group">
              <a:extLst>
                <a:ext uri="{FF2B5EF4-FFF2-40B4-BE49-F238E27FC236}">
                  <a16:creationId xmlns:a16="http://schemas.microsoft.com/office/drawing/2014/main" id="{DDC83418-47BB-A248-8CBB-28B4093E6929}"/>
                </a:ext>
              </a:extLst>
            </p:cNvPr>
            <p:cNvGrpSpPr/>
            <p:nvPr/>
          </p:nvGrpSpPr>
          <p:grpSpPr>
            <a:xfrm>
              <a:off x="6243979" y="3403281"/>
              <a:ext cx="468869" cy="330020"/>
              <a:chOff x="0" y="0"/>
              <a:chExt cx="468867" cy="330019"/>
            </a:xfrm>
          </p:grpSpPr>
          <p:sp>
            <p:nvSpPr>
              <p:cNvPr id="131" name="Rectangle">
                <a:extLst>
                  <a:ext uri="{FF2B5EF4-FFF2-40B4-BE49-F238E27FC236}">
                    <a16:creationId xmlns:a16="http://schemas.microsoft.com/office/drawing/2014/main" id="{5F4E567C-3DDE-6E44-A804-832BBD6CD9F5}"/>
                  </a:ext>
                </a:extLst>
              </p:cNvPr>
              <p:cNvSpPr/>
              <p:nvPr/>
            </p:nvSpPr>
            <p:spPr>
              <a:xfrm>
                <a:off x="0" y="0"/>
                <a:ext cx="468868" cy="330020"/>
              </a:xfrm>
              <a:prstGeom prst="rect">
                <a:avLst/>
              </a:prstGeom>
              <a:solidFill>
                <a:srgbClr val="D12765"/>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2" name="Connection Line">
                <a:extLst>
                  <a:ext uri="{FF2B5EF4-FFF2-40B4-BE49-F238E27FC236}">
                    <a16:creationId xmlns:a16="http://schemas.microsoft.com/office/drawing/2014/main" id="{C91A39B9-77FF-8A48-AD93-EBE150BE9C15}"/>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3" name="Line">
                <a:extLst>
                  <a:ext uri="{FF2B5EF4-FFF2-40B4-BE49-F238E27FC236}">
                    <a16:creationId xmlns:a16="http://schemas.microsoft.com/office/drawing/2014/main" id="{D849EDF3-5408-9C43-9EEC-AEB5D4D5BD8A}"/>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8" name="Group">
              <a:extLst>
                <a:ext uri="{FF2B5EF4-FFF2-40B4-BE49-F238E27FC236}">
                  <a16:creationId xmlns:a16="http://schemas.microsoft.com/office/drawing/2014/main" id="{7AD78463-D40C-E741-8E5A-9D04F998082F}"/>
                </a:ext>
              </a:extLst>
            </p:cNvPr>
            <p:cNvGrpSpPr/>
            <p:nvPr/>
          </p:nvGrpSpPr>
          <p:grpSpPr>
            <a:xfrm>
              <a:off x="6243979" y="2881378"/>
              <a:ext cx="468869" cy="330020"/>
              <a:chOff x="0" y="0"/>
              <a:chExt cx="468867" cy="330019"/>
            </a:xfrm>
          </p:grpSpPr>
          <p:sp>
            <p:nvSpPr>
              <p:cNvPr id="128" name="Rectangle">
                <a:extLst>
                  <a:ext uri="{FF2B5EF4-FFF2-40B4-BE49-F238E27FC236}">
                    <a16:creationId xmlns:a16="http://schemas.microsoft.com/office/drawing/2014/main" id="{C39D5319-7437-4545-B3F5-817158D7BA9A}"/>
                  </a:ext>
                </a:extLst>
              </p:cNvPr>
              <p:cNvSpPr/>
              <p:nvPr/>
            </p:nvSpPr>
            <p:spPr>
              <a:xfrm>
                <a:off x="0" y="0"/>
                <a:ext cx="468868" cy="330020"/>
              </a:xfrm>
              <a:prstGeom prst="rect">
                <a:avLst/>
              </a:prstGeom>
              <a:solidFill>
                <a:srgbClr val="D12765"/>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9" name="Connection Line">
                <a:extLst>
                  <a:ext uri="{FF2B5EF4-FFF2-40B4-BE49-F238E27FC236}">
                    <a16:creationId xmlns:a16="http://schemas.microsoft.com/office/drawing/2014/main" id="{B15CB6C6-4CAF-5342-B066-EF87C8331CB6}"/>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0" name="Line">
                <a:extLst>
                  <a:ext uri="{FF2B5EF4-FFF2-40B4-BE49-F238E27FC236}">
                    <a16:creationId xmlns:a16="http://schemas.microsoft.com/office/drawing/2014/main" id="{DC9B3254-5449-1743-8B38-B16D5670995B}"/>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9" name="Group">
              <a:extLst>
                <a:ext uri="{FF2B5EF4-FFF2-40B4-BE49-F238E27FC236}">
                  <a16:creationId xmlns:a16="http://schemas.microsoft.com/office/drawing/2014/main" id="{90EEFC20-E9C7-3D44-85D3-401DEC8448DB}"/>
                </a:ext>
              </a:extLst>
            </p:cNvPr>
            <p:cNvGrpSpPr/>
            <p:nvPr/>
          </p:nvGrpSpPr>
          <p:grpSpPr>
            <a:xfrm>
              <a:off x="6243979" y="2356006"/>
              <a:ext cx="468869" cy="330020"/>
              <a:chOff x="0" y="0"/>
              <a:chExt cx="468867" cy="330019"/>
            </a:xfrm>
          </p:grpSpPr>
          <p:sp>
            <p:nvSpPr>
              <p:cNvPr id="125" name="Rectangle">
                <a:extLst>
                  <a:ext uri="{FF2B5EF4-FFF2-40B4-BE49-F238E27FC236}">
                    <a16:creationId xmlns:a16="http://schemas.microsoft.com/office/drawing/2014/main" id="{A488EDFB-421E-E942-8DEB-364C3F756A70}"/>
                  </a:ext>
                </a:extLst>
              </p:cNvPr>
              <p:cNvSpPr/>
              <p:nvPr/>
            </p:nvSpPr>
            <p:spPr>
              <a:xfrm>
                <a:off x="0" y="0"/>
                <a:ext cx="468868" cy="330020"/>
              </a:xfrm>
              <a:prstGeom prst="rect">
                <a:avLst/>
              </a:prstGeom>
              <a:solidFill>
                <a:srgbClr val="D12765"/>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dirty="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6" name="Connection Line">
                <a:extLst>
                  <a:ext uri="{FF2B5EF4-FFF2-40B4-BE49-F238E27FC236}">
                    <a16:creationId xmlns:a16="http://schemas.microsoft.com/office/drawing/2014/main" id="{7809A92C-B204-8040-B4E0-9322437A9A00}"/>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27" name="Line">
                <a:extLst>
                  <a:ext uri="{FF2B5EF4-FFF2-40B4-BE49-F238E27FC236}">
                    <a16:creationId xmlns:a16="http://schemas.microsoft.com/office/drawing/2014/main" id="{BDFE200E-7F66-E44A-A9CA-17535883D05F}"/>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mc:AlternateContent xmlns:mc="http://schemas.openxmlformats.org/markup-compatibility/2006" xmlns:a14="http://schemas.microsoft.com/office/drawing/2010/main">
          <mc:Choice Requires="a14">
            <p:sp>
              <p:nvSpPr>
                <p:cNvPr id="120" name="Equation">
                  <a:extLst>
                    <a:ext uri="{FF2B5EF4-FFF2-40B4-BE49-F238E27FC236}">
                      <a16:creationId xmlns:a16="http://schemas.microsoft.com/office/drawing/2014/main" id="{A71B910A-2293-864E-A296-809A56102A55}"/>
                    </a:ext>
                  </a:extLst>
                </p:cNvPr>
                <p:cNvSpPr txBox="1"/>
                <p:nvPr/>
              </p:nvSpPr>
              <p:spPr>
                <a:xfrm>
                  <a:off x="7017097" y="3773806"/>
                  <a:ext cx="39015" cy="216713"/>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400" b="0" i="0" u="none" strike="noStrike" kern="0" cap="none" spc="0" normalizeH="0" baseline="0" noProof="0">
                    <a:ln>
                      <a:noFill/>
                    </a:ln>
                    <a:solidFill>
                      <a:srgbClr val="000000"/>
                    </a:solidFill>
                    <a:effectLst/>
                    <a:uLnTx/>
                    <a:uFillTx/>
                  </a:endParaRPr>
                </a:p>
              </p:txBody>
            </p:sp>
          </mc:Choice>
          <mc:Fallback xmlns="">
            <p:sp>
              <p:nvSpPr>
                <p:cNvPr id="120" name="Equation">
                  <a:extLst>
                    <a:ext uri="{FF2B5EF4-FFF2-40B4-BE49-F238E27FC236}">
                      <a16:creationId xmlns:a16="http://schemas.microsoft.com/office/drawing/2014/main" id="{A71B910A-2293-864E-A296-809A56102A55}"/>
                    </a:ext>
                  </a:extLst>
                </p:cNvPr>
                <p:cNvSpPr txBox="1">
                  <a:spLocks noRot="1" noChangeAspect="1" noMove="1" noResize="1" noEditPoints="1" noAdjustHandles="1" noChangeArrowheads="1" noChangeShapeType="1" noTextEdit="1"/>
                </p:cNvSpPr>
                <p:nvPr/>
              </p:nvSpPr>
              <p:spPr>
                <a:xfrm>
                  <a:off x="7017097" y="3773806"/>
                  <a:ext cx="39015" cy="216713"/>
                </a:xfrm>
                <a:prstGeom prst="rect">
                  <a:avLst/>
                </a:prstGeom>
                <a:blipFill>
                  <a:blip r:embed="rId10"/>
                  <a:stretch>
                    <a:fillRect l="-200000" r="-300000" b="-72222"/>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1" name="Equation">
                  <a:extLst>
                    <a:ext uri="{FF2B5EF4-FFF2-40B4-BE49-F238E27FC236}">
                      <a16:creationId xmlns:a16="http://schemas.microsoft.com/office/drawing/2014/main" id="{A27C3711-8F43-E544-91A8-BB4D1203FF78}"/>
                    </a:ext>
                  </a:extLst>
                </p:cNvPr>
                <p:cNvSpPr txBox="1"/>
                <p:nvPr/>
              </p:nvSpPr>
              <p:spPr>
                <a:xfrm>
                  <a:off x="6991308" y="2326590"/>
                  <a:ext cx="153544"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1</m:t>
                            </m:r>
                          </m:sub>
                        </m:sSub>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121" name="Equation">
                  <a:extLst>
                    <a:ext uri="{FF2B5EF4-FFF2-40B4-BE49-F238E27FC236}">
                      <a16:creationId xmlns:a16="http://schemas.microsoft.com/office/drawing/2014/main" id="{A27C3711-8F43-E544-91A8-BB4D1203FF78}"/>
                    </a:ext>
                  </a:extLst>
                </p:cNvPr>
                <p:cNvSpPr txBox="1">
                  <a:spLocks noRot="1" noChangeAspect="1" noMove="1" noResize="1" noEditPoints="1" noAdjustHandles="1" noChangeArrowheads="1" noChangeShapeType="1" noTextEdit="1"/>
                </p:cNvSpPr>
                <p:nvPr/>
              </p:nvSpPr>
              <p:spPr>
                <a:xfrm>
                  <a:off x="6991308" y="2326590"/>
                  <a:ext cx="153544" cy="163774"/>
                </a:xfrm>
                <a:prstGeom prst="rect">
                  <a:avLst/>
                </a:prstGeom>
                <a:blipFill>
                  <a:blip r:embed="rId11"/>
                  <a:stretch>
                    <a:fillRect l="-38462" r="-69231"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2" name="Equation">
                  <a:extLst>
                    <a:ext uri="{FF2B5EF4-FFF2-40B4-BE49-F238E27FC236}">
                      <a16:creationId xmlns:a16="http://schemas.microsoft.com/office/drawing/2014/main" id="{B11825A5-704C-8A45-98CF-53CB50D198F4}"/>
                    </a:ext>
                  </a:extLst>
                </p:cNvPr>
                <p:cNvSpPr txBox="1"/>
                <p:nvPr/>
              </p:nvSpPr>
              <p:spPr>
                <a:xfrm>
                  <a:off x="6991308" y="2834590"/>
                  <a:ext cx="171817"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2</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2" name="Equation">
                  <a:extLst>
                    <a:ext uri="{FF2B5EF4-FFF2-40B4-BE49-F238E27FC236}">
                      <a16:creationId xmlns:a16="http://schemas.microsoft.com/office/drawing/2014/main" id="{B11825A5-704C-8A45-98CF-53CB50D198F4}"/>
                    </a:ext>
                  </a:extLst>
                </p:cNvPr>
                <p:cNvSpPr txBox="1">
                  <a:spLocks noRot="1" noChangeAspect="1" noMove="1" noResize="1" noEditPoints="1" noAdjustHandles="1" noChangeArrowheads="1" noChangeShapeType="1" noTextEdit="1"/>
                </p:cNvSpPr>
                <p:nvPr/>
              </p:nvSpPr>
              <p:spPr>
                <a:xfrm>
                  <a:off x="6991308" y="2834590"/>
                  <a:ext cx="171817" cy="163774"/>
                </a:xfrm>
                <a:prstGeom prst="rect">
                  <a:avLst/>
                </a:prstGeom>
                <a:blipFill>
                  <a:blip r:embed="rId12"/>
                  <a:stretch>
                    <a:fillRect l="-35714" r="-57143"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3" name="Equation">
                  <a:extLst>
                    <a:ext uri="{FF2B5EF4-FFF2-40B4-BE49-F238E27FC236}">
                      <a16:creationId xmlns:a16="http://schemas.microsoft.com/office/drawing/2014/main" id="{B44839AA-7504-D544-855B-2357FD17572E}"/>
                    </a:ext>
                  </a:extLst>
                </p:cNvPr>
                <p:cNvSpPr txBox="1"/>
                <p:nvPr/>
              </p:nvSpPr>
              <p:spPr>
                <a:xfrm>
                  <a:off x="6991308" y="3342590"/>
                  <a:ext cx="159883" cy="16617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3</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3" name="Equation">
                  <a:extLst>
                    <a:ext uri="{FF2B5EF4-FFF2-40B4-BE49-F238E27FC236}">
                      <a16:creationId xmlns:a16="http://schemas.microsoft.com/office/drawing/2014/main" id="{B44839AA-7504-D544-855B-2357FD17572E}"/>
                    </a:ext>
                  </a:extLst>
                </p:cNvPr>
                <p:cNvSpPr txBox="1">
                  <a:spLocks noRot="1" noChangeAspect="1" noMove="1" noResize="1" noEditPoints="1" noAdjustHandles="1" noChangeArrowheads="1" noChangeShapeType="1" noTextEdit="1"/>
                </p:cNvSpPr>
                <p:nvPr/>
              </p:nvSpPr>
              <p:spPr>
                <a:xfrm>
                  <a:off x="6991308" y="3342590"/>
                  <a:ext cx="159883" cy="166172"/>
                </a:xfrm>
                <a:prstGeom prst="rect">
                  <a:avLst/>
                </a:prstGeom>
                <a:blipFill>
                  <a:blip r:embed="rId13"/>
                  <a:stretch>
                    <a:fillRect l="-35714" r="-57143" b="-9285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4" name="Equation">
                  <a:extLst>
                    <a:ext uri="{FF2B5EF4-FFF2-40B4-BE49-F238E27FC236}">
                      <a16:creationId xmlns:a16="http://schemas.microsoft.com/office/drawing/2014/main" id="{73A96255-E18A-544A-A161-2C0FF1A52E3D}"/>
                    </a:ext>
                  </a:extLst>
                </p:cNvPr>
                <p:cNvSpPr txBox="1"/>
                <p:nvPr/>
              </p:nvSpPr>
              <p:spPr>
                <a:xfrm>
                  <a:off x="6991308" y="4282390"/>
                  <a:ext cx="173668" cy="165316"/>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𝑛</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124" name="Equation">
                  <a:extLst>
                    <a:ext uri="{FF2B5EF4-FFF2-40B4-BE49-F238E27FC236}">
                      <a16:creationId xmlns:a16="http://schemas.microsoft.com/office/drawing/2014/main" id="{73A96255-E18A-544A-A161-2C0FF1A52E3D}"/>
                    </a:ext>
                  </a:extLst>
                </p:cNvPr>
                <p:cNvSpPr txBox="1">
                  <a:spLocks noRot="1" noChangeAspect="1" noMove="1" noResize="1" noEditPoints="1" noAdjustHandles="1" noChangeArrowheads="1" noChangeShapeType="1" noTextEdit="1"/>
                </p:cNvSpPr>
                <p:nvPr/>
              </p:nvSpPr>
              <p:spPr>
                <a:xfrm>
                  <a:off x="6991308" y="4282390"/>
                  <a:ext cx="173668" cy="165316"/>
                </a:xfrm>
                <a:prstGeom prst="rect">
                  <a:avLst/>
                </a:prstGeom>
                <a:blipFill>
                  <a:blip r:embed="rId14"/>
                  <a:stretch>
                    <a:fillRect l="-35714" r="-57143" b="-80000"/>
                  </a:stretch>
                </a:blipFill>
                <a:ln w="12700">
                  <a:miter lim="400000"/>
                </a:ln>
              </p:spPr>
              <p:txBody>
                <a:bodyPr/>
                <a:lstStyle/>
                <a:p>
                  <a:r>
                    <a:rPr lang="en-CH">
                      <a:noFill/>
                    </a:rPr>
                    <a:t> </a:t>
                  </a:r>
                </a:p>
              </p:txBody>
            </p:sp>
          </mc:Fallback>
        </mc:AlternateContent>
        <p:sp>
          <p:nvSpPr>
            <p:cNvPr id="142" name="Left Brace 141">
              <a:extLst>
                <a:ext uri="{FF2B5EF4-FFF2-40B4-BE49-F238E27FC236}">
                  <a16:creationId xmlns:a16="http://schemas.microsoft.com/office/drawing/2014/main" id="{FC337A0D-ACA6-D649-BF24-76282FE8F923}"/>
                </a:ext>
              </a:extLst>
            </p:cNvPr>
            <p:cNvSpPr/>
            <p:nvPr/>
          </p:nvSpPr>
          <p:spPr bwMode="auto">
            <a:xfrm rot="10800000">
              <a:off x="7261345" y="2390429"/>
              <a:ext cx="161966" cy="2244251"/>
            </a:xfrm>
            <a:prstGeom prst="leftBrace">
              <a:avLst>
                <a:gd name="adj1" fmla="val 123979"/>
                <a:gd name="adj2" fmla="val 50000"/>
              </a:avLst>
            </a:prstGeom>
            <a:ln w="19050">
              <a:solidFill>
                <a:srgbClr val="D12765"/>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pic>
          <p:nvPicPr>
            <p:cNvPr id="144" name="Picture 143">
              <a:extLst>
                <a:ext uri="{FF2B5EF4-FFF2-40B4-BE49-F238E27FC236}">
                  <a16:creationId xmlns:a16="http://schemas.microsoft.com/office/drawing/2014/main" id="{F26CA099-DC8C-5B48-952A-3BD4BA7BC6F7}"/>
                </a:ext>
              </a:extLst>
            </p:cNvPr>
            <p:cNvPicPr>
              <a:picLocks noChangeAspect="1"/>
            </p:cNvPicPr>
            <p:nvPr/>
          </p:nvPicPr>
          <p:blipFill rotWithShape="1">
            <a:blip r:embed="rId3"/>
            <a:srcRect l="64605" r="10127"/>
            <a:stretch/>
          </p:blipFill>
          <p:spPr>
            <a:xfrm>
              <a:off x="7479318" y="3368140"/>
              <a:ext cx="149225" cy="234950"/>
            </a:xfrm>
            <a:prstGeom prst="rect">
              <a:avLst/>
            </a:prstGeom>
          </p:spPr>
        </p:pic>
      </p:grpSp>
      <p:sp>
        <p:nvSpPr>
          <p:cNvPr id="20" name="TextBox 19">
            <a:extLst>
              <a:ext uri="{FF2B5EF4-FFF2-40B4-BE49-F238E27FC236}">
                <a16:creationId xmlns:a16="http://schemas.microsoft.com/office/drawing/2014/main" id="{44F58230-A33E-684B-B704-CCDBF0C17D18}"/>
              </a:ext>
            </a:extLst>
          </p:cNvPr>
          <p:cNvSpPr txBox="1"/>
          <p:nvPr/>
        </p:nvSpPr>
        <p:spPr>
          <a:xfrm>
            <a:off x="6572863" y="4790903"/>
            <a:ext cx="2196114" cy="184666"/>
          </a:xfrm>
          <a:prstGeom prst="rect">
            <a:avLst/>
          </a:prstGeom>
          <a:noFill/>
        </p:spPr>
        <p:txBody>
          <a:bodyPr wrap="none" lIns="0" tIns="0" rIns="0" bIns="0" rtlCol="0">
            <a:spAutoFit/>
          </a:bodyPr>
          <a:lstStyle/>
          <a:p>
            <a:r>
              <a:rPr lang="en-GB" sz="1200" dirty="0">
                <a:solidFill>
                  <a:srgbClr val="6F6F6F"/>
                </a:solidFill>
                <a:latin typeface="IBM Plex Sans" panose="020B0503050203000203" pitchFamily="34" charset="0"/>
              </a:rPr>
              <a:t>Havlicek et al. </a:t>
            </a:r>
            <a:r>
              <a:rPr lang="en-GB" sz="1200" i="1" dirty="0">
                <a:solidFill>
                  <a:srgbClr val="6F6F6F"/>
                </a:solidFill>
                <a:latin typeface="IBM Plex Sans" panose="020B0503050203000203" pitchFamily="34" charset="0"/>
              </a:rPr>
              <a:t>Nature</a:t>
            </a:r>
            <a:r>
              <a:rPr lang="en-GB" sz="1200" dirty="0">
                <a:solidFill>
                  <a:srgbClr val="6F6F6F"/>
                </a:solidFill>
                <a:latin typeface="IBM Plex Sans" panose="020B0503050203000203" pitchFamily="34" charset="0"/>
              </a:rPr>
              <a:t> </a:t>
            </a:r>
            <a:r>
              <a:rPr lang="en-GB" sz="1200" b="1" dirty="0">
                <a:solidFill>
                  <a:srgbClr val="6F6F6F"/>
                </a:solidFill>
                <a:latin typeface="IBM Plex Sans" panose="020B0503050203000203" pitchFamily="34" charset="0"/>
              </a:rPr>
              <a:t>567</a:t>
            </a:r>
            <a:r>
              <a:rPr lang="en-GB" sz="1200" dirty="0">
                <a:solidFill>
                  <a:srgbClr val="6F6F6F"/>
                </a:solidFill>
                <a:latin typeface="IBM Plex Sans" panose="020B0503050203000203" pitchFamily="34" charset="0"/>
              </a:rPr>
              <a:t> 7747</a:t>
            </a:r>
            <a:endParaRPr lang="en-CH" sz="1200" dirty="0" err="1">
              <a:solidFill>
                <a:srgbClr val="6F6F6F"/>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4115727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a:extLst>
              <a:ext uri="{FF2B5EF4-FFF2-40B4-BE49-F238E27FC236}">
                <a16:creationId xmlns:a16="http://schemas.microsoft.com/office/drawing/2014/main" id="{3ADF9B04-9964-B14C-8E24-06D14C5ADB9A}"/>
              </a:ext>
            </a:extLst>
          </p:cNvPr>
          <p:cNvSpPr/>
          <p:nvPr/>
        </p:nvSpPr>
        <p:spPr bwMode="auto">
          <a:xfrm>
            <a:off x="4029194" y="1555115"/>
            <a:ext cx="3766520" cy="741652"/>
          </a:xfrm>
          <a:prstGeom prst="roundRect">
            <a:avLst>
              <a:gd name="adj" fmla="val 6058"/>
            </a:avLst>
          </a:prstGeom>
          <a:solidFill>
            <a:srgbClr val="0062FF">
              <a:alpha val="4902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62" name="Rounded Rectangle 61">
            <a:extLst>
              <a:ext uri="{FF2B5EF4-FFF2-40B4-BE49-F238E27FC236}">
                <a16:creationId xmlns:a16="http://schemas.microsoft.com/office/drawing/2014/main" id="{5E408D55-FCF9-184E-98E9-EB69A4852918}"/>
              </a:ext>
            </a:extLst>
          </p:cNvPr>
          <p:cNvSpPr/>
          <p:nvPr/>
        </p:nvSpPr>
        <p:spPr bwMode="auto">
          <a:xfrm>
            <a:off x="4029194" y="1036415"/>
            <a:ext cx="3766524" cy="377795"/>
          </a:xfrm>
          <a:prstGeom prst="roundRect">
            <a:avLst/>
          </a:prstGeom>
          <a:solidFill>
            <a:srgbClr val="009C98">
              <a:alpha val="5098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2" name="Title 1">
            <a:extLst>
              <a:ext uri="{FF2B5EF4-FFF2-40B4-BE49-F238E27FC236}">
                <a16:creationId xmlns:a16="http://schemas.microsoft.com/office/drawing/2014/main" id="{996F163D-603F-4C11-9D4D-4806183C45D2}"/>
              </a:ext>
            </a:extLst>
          </p:cNvPr>
          <p:cNvSpPr>
            <a:spLocks noGrp="1"/>
          </p:cNvSpPr>
          <p:nvPr>
            <p:ph type="title"/>
          </p:nvPr>
        </p:nvSpPr>
        <p:spPr/>
        <p:txBody>
          <a:bodyPr/>
          <a:lstStyle/>
          <a:p>
            <a:r>
              <a:rPr lang="en-IE" dirty="0"/>
              <a:t>Measurement</a:t>
            </a:r>
          </a:p>
        </p:txBody>
      </p:sp>
      <p:sp>
        <p:nvSpPr>
          <p:cNvPr id="4" name="Footer Placeholder 3">
            <a:extLst>
              <a:ext uri="{FF2B5EF4-FFF2-40B4-BE49-F238E27FC236}">
                <a16:creationId xmlns:a16="http://schemas.microsoft.com/office/drawing/2014/main" id="{5F06337B-BAA4-496C-B7FF-7884A413D92A}"/>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1A1EC78-66C2-4400-B450-BC99032FED0F}"/>
              </a:ext>
            </a:extLst>
          </p:cNvPr>
          <p:cNvSpPr>
            <a:spLocks noGrp="1"/>
          </p:cNvSpPr>
          <p:nvPr>
            <p:ph type="sldNum" sz="quarter" idx="11"/>
          </p:nvPr>
        </p:nvSpPr>
        <p:spPr/>
        <p:txBody>
          <a:bodyPr/>
          <a:lstStyle/>
          <a:p>
            <a:fld id="{59395FB3-9C97-154F-86B2-7E381B951268}" type="slidenum">
              <a:rPr lang="en-US" smtClean="0"/>
              <a:pPr/>
              <a:t>55</a:t>
            </a:fld>
            <a:endParaRPr lang="en-US" dirty="0"/>
          </a:p>
        </p:txBody>
      </p:sp>
      <p:sp>
        <p:nvSpPr>
          <p:cNvPr id="18" name="Freeform 17">
            <a:extLst>
              <a:ext uri="{FF2B5EF4-FFF2-40B4-BE49-F238E27FC236}">
                <a16:creationId xmlns:a16="http://schemas.microsoft.com/office/drawing/2014/main" id="{6762BE2B-E750-C848-A93C-15C6C0BCC685}"/>
              </a:ext>
            </a:extLst>
          </p:cNvPr>
          <p:cNvSpPr>
            <a:spLocks noChangeAspect="1"/>
          </p:cNvSpPr>
          <p:nvPr/>
        </p:nvSpPr>
        <p:spPr bwMode="auto">
          <a:xfrm>
            <a:off x="503321" y="1722975"/>
            <a:ext cx="2088000" cy="2087999"/>
          </a:xfrm>
          <a:custGeom>
            <a:avLst/>
            <a:gdLst>
              <a:gd name="connsiteX0" fmla="*/ 3981 w 2088000"/>
              <a:gd name="connsiteY0" fmla="*/ 1122825 h 2087999"/>
              <a:gd name="connsiteX1" fmla="*/ 120070 w 2088000"/>
              <a:gd name="connsiteY1" fmla="*/ 1168433 h 2087999"/>
              <a:gd name="connsiteX2" fmla="*/ 1060770 w 2088000"/>
              <a:gd name="connsiteY2" fmla="*/ 1319401 h 2087999"/>
              <a:gd name="connsiteX3" fmla="*/ 2001470 w 2088000"/>
              <a:gd name="connsiteY3" fmla="*/ 1168433 h 2087999"/>
              <a:gd name="connsiteX4" fmla="*/ 2083341 w 2088000"/>
              <a:gd name="connsiteY4" fmla="*/ 1136268 h 2087999"/>
              <a:gd name="connsiteX5" fmla="*/ 2083341 w 2088000"/>
              <a:gd name="connsiteY5" fmla="*/ 1136267 h 2087999"/>
              <a:gd name="connsiteX6" fmla="*/ 2083342 w 2088000"/>
              <a:gd name="connsiteY6" fmla="*/ 1136267 h 2087999"/>
              <a:gd name="connsiteX7" fmla="*/ 2082611 w 2088000"/>
              <a:gd name="connsiteY7" fmla="*/ 1150742 h 2087999"/>
              <a:gd name="connsiteX8" fmla="*/ 1044001 w 2088000"/>
              <a:gd name="connsiteY8" fmla="*/ 2087999 h 2087999"/>
              <a:gd name="connsiteX9" fmla="*/ 5391 w 2088000"/>
              <a:gd name="connsiteY9" fmla="*/ 1150742 h 2087999"/>
              <a:gd name="connsiteX10" fmla="*/ 1044000 w 2088000"/>
              <a:gd name="connsiteY10" fmla="*/ 0 h 2087999"/>
              <a:gd name="connsiteX11" fmla="*/ 2088000 w 2088000"/>
              <a:gd name="connsiteY11" fmla="*/ 1044000 h 2087999"/>
              <a:gd name="connsiteX12" fmla="*/ 2083341 w 2088000"/>
              <a:gd name="connsiteY12" fmla="*/ 1136267 h 2087999"/>
              <a:gd name="connsiteX13" fmla="*/ 2001471 w 2088000"/>
              <a:gd name="connsiteY13" fmla="*/ 1168432 h 2087999"/>
              <a:gd name="connsiteX14" fmla="*/ 1060771 w 2088000"/>
              <a:gd name="connsiteY14" fmla="*/ 1319400 h 2087999"/>
              <a:gd name="connsiteX15" fmla="*/ 120071 w 2088000"/>
              <a:gd name="connsiteY15" fmla="*/ 1168432 h 2087999"/>
              <a:gd name="connsiteX16" fmla="*/ 3981 w 2088000"/>
              <a:gd name="connsiteY16" fmla="*/ 1122823 h 2087999"/>
              <a:gd name="connsiteX17" fmla="*/ 3981 w 2088000"/>
              <a:gd name="connsiteY17" fmla="*/ 1122825 h 2087999"/>
              <a:gd name="connsiteX18" fmla="*/ 3980 w 2088000"/>
              <a:gd name="connsiteY18" fmla="*/ 1122824 h 2087999"/>
              <a:gd name="connsiteX19" fmla="*/ 0 w 2088000"/>
              <a:gd name="connsiteY19" fmla="*/ 1044000 h 2087999"/>
              <a:gd name="connsiteX20" fmla="*/ 1044000 w 2088000"/>
              <a:gd name="connsiteY20" fmla="*/ 0 h 208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88000" h="2087999">
                <a:moveTo>
                  <a:pt x="3981" y="1122825"/>
                </a:moveTo>
                <a:lnTo>
                  <a:pt x="120070" y="1168433"/>
                </a:lnTo>
                <a:cubicBezTo>
                  <a:pt x="388599" y="1263747"/>
                  <a:pt x="712314" y="1319401"/>
                  <a:pt x="1060770" y="1319401"/>
                </a:cubicBezTo>
                <a:cubicBezTo>
                  <a:pt x="1409227" y="1319401"/>
                  <a:pt x="1732942" y="1263747"/>
                  <a:pt x="2001470" y="1168433"/>
                </a:cubicBezTo>
                <a:lnTo>
                  <a:pt x="2083341" y="1136268"/>
                </a:lnTo>
                <a:lnTo>
                  <a:pt x="2083341" y="1136267"/>
                </a:lnTo>
                <a:lnTo>
                  <a:pt x="2083342" y="1136267"/>
                </a:lnTo>
                <a:lnTo>
                  <a:pt x="2082611" y="1150742"/>
                </a:lnTo>
                <a:cubicBezTo>
                  <a:pt x="2029148" y="1677185"/>
                  <a:pt x="1584550" y="2087999"/>
                  <a:pt x="1044001" y="2087999"/>
                </a:cubicBezTo>
                <a:cubicBezTo>
                  <a:pt x="503453" y="2087999"/>
                  <a:pt x="58854" y="1677185"/>
                  <a:pt x="5391" y="1150742"/>
                </a:cubicBezTo>
                <a:close/>
                <a:moveTo>
                  <a:pt x="1044000" y="0"/>
                </a:moveTo>
                <a:cubicBezTo>
                  <a:pt x="1620585" y="0"/>
                  <a:pt x="2088000" y="467415"/>
                  <a:pt x="2088000" y="1044000"/>
                </a:cubicBezTo>
                <a:lnTo>
                  <a:pt x="2083341" y="1136267"/>
                </a:lnTo>
                <a:lnTo>
                  <a:pt x="2001471" y="1168432"/>
                </a:lnTo>
                <a:cubicBezTo>
                  <a:pt x="1732943" y="1263746"/>
                  <a:pt x="1409228" y="1319400"/>
                  <a:pt x="1060771" y="1319400"/>
                </a:cubicBezTo>
                <a:cubicBezTo>
                  <a:pt x="712315" y="1319400"/>
                  <a:pt x="388600" y="1263746"/>
                  <a:pt x="120071" y="1168432"/>
                </a:cubicBezTo>
                <a:lnTo>
                  <a:pt x="3981" y="1122823"/>
                </a:lnTo>
                <a:lnTo>
                  <a:pt x="3981" y="1122825"/>
                </a:lnTo>
                <a:lnTo>
                  <a:pt x="3980" y="1122824"/>
                </a:lnTo>
                <a:lnTo>
                  <a:pt x="0" y="1044000"/>
                </a:lnTo>
                <a:cubicBezTo>
                  <a:pt x="0" y="467415"/>
                  <a:pt x="467415" y="0"/>
                  <a:pt x="1044000" y="0"/>
                </a:cubicBezTo>
                <a:close/>
              </a:path>
            </a:pathLst>
          </a:cu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noAutofit/>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cxnSp>
        <p:nvCxnSpPr>
          <p:cNvPr id="22" name="Straight Connector 21">
            <a:extLst>
              <a:ext uri="{FF2B5EF4-FFF2-40B4-BE49-F238E27FC236}">
                <a16:creationId xmlns:a16="http://schemas.microsoft.com/office/drawing/2014/main" id="{8CCA354E-AC87-044A-8165-BFC31E7AEC8A}"/>
              </a:ext>
            </a:extLst>
          </p:cNvPr>
          <p:cNvCxnSpPr>
            <a:cxnSpLocks/>
          </p:cNvCxnSpPr>
          <p:nvPr/>
        </p:nvCxnSpPr>
        <p:spPr bwMode="auto">
          <a:xfrm>
            <a:off x="358486" y="2845798"/>
            <a:ext cx="2455333" cy="0"/>
          </a:xfrm>
          <a:prstGeom prst="line">
            <a:avLst/>
          </a:prstGeom>
          <a:ln w="12700">
            <a:solidFill>
              <a:schemeClr val="bg1"/>
            </a:solidFill>
            <a:prstDash val="sysDot"/>
            <a:headEnd type="none" w="med" len="med"/>
            <a:tailEnd type="triangl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86BC175-061D-7843-A1E7-EFADC5C82C00}"/>
              </a:ext>
            </a:extLst>
          </p:cNvPr>
          <p:cNvCxnSpPr>
            <a:cxnSpLocks/>
          </p:cNvCxnSpPr>
          <p:nvPr/>
        </p:nvCxnSpPr>
        <p:spPr bwMode="auto">
          <a:xfrm flipV="1">
            <a:off x="1547322" y="1583990"/>
            <a:ext cx="0" cy="2376312"/>
          </a:xfrm>
          <a:prstGeom prst="line">
            <a:avLst/>
          </a:prstGeom>
          <a:ln w="12700">
            <a:solidFill>
              <a:schemeClr val="bg1"/>
            </a:solidFill>
            <a:prstDash val="sysDot"/>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D44CF0D-539B-9446-95A0-04A321083471}"/>
              </a:ext>
            </a:extLst>
          </p:cNvPr>
          <p:cNvSpPr txBox="1"/>
          <p:nvPr/>
        </p:nvSpPr>
        <p:spPr>
          <a:xfrm>
            <a:off x="1586152" y="1406915"/>
            <a:ext cx="83356"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z</a:t>
            </a:r>
          </a:p>
        </p:txBody>
      </p:sp>
      <p:cxnSp>
        <p:nvCxnSpPr>
          <p:cNvPr id="33" name="Straight Arrow Connector 32">
            <a:extLst>
              <a:ext uri="{FF2B5EF4-FFF2-40B4-BE49-F238E27FC236}">
                <a16:creationId xmlns:a16="http://schemas.microsoft.com/office/drawing/2014/main" id="{A7297B77-FF37-1E43-B10F-06215F863D07}"/>
              </a:ext>
            </a:extLst>
          </p:cNvPr>
          <p:cNvCxnSpPr/>
          <p:nvPr/>
        </p:nvCxnSpPr>
        <p:spPr bwMode="auto">
          <a:xfrm flipV="1">
            <a:off x="1547321" y="1962168"/>
            <a:ext cx="656898" cy="883630"/>
          </a:xfrm>
          <a:prstGeom prst="straightConnector1">
            <a:avLst/>
          </a:prstGeom>
          <a:ln w="19050">
            <a:solidFill>
              <a:srgbClr val="007D79"/>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B7A90AD3-1DCC-514F-9177-0AD3EAE83AE7}"/>
              </a:ext>
            </a:extLst>
          </p:cNvPr>
          <p:cNvSpPr txBox="1"/>
          <p:nvPr/>
        </p:nvSpPr>
        <p:spPr>
          <a:xfrm>
            <a:off x="2396836" y="1921122"/>
            <a:ext cx="1176604"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007D79"/>
                </a:solidFill>
                <a:latin typeface="IBM Plex Sans" charset="0"/>
                <a:ea typeface="IBM Plex Sans" charset="0"/>
                <a:cs typeface="IBM Plex Sans" charset="0"/>
              </a:rPr>
              <a:t>quantum state</a:t>
            </a:r>
          </a:p>
        </p:txBody>
      </p:sp>
      <p:grpSp>
        <p:nvGrpSpPr>
          <p:cNvPr id="3" name="Group 2">
            <a:extLst>
              <a:ext uri="{FF2B5EF4-FFF2-40B4-BE49-F238E27FC236}">
                <a16:creationId xmlns:a16="http://schemas.microsoft.com/office/drawing/2014/main" id="{EE7E88E9-C1BB-E045-B792-EC6442FFBA0C}"/>
              </a:ext>
            </a:extLst>
          </p:cNvPr>
          <p:cNvGrpSpPr/>
          <p:nvPr/>
        </p:nvGrpSpPr>
        <p:grpSpPr>
          <a:xfrm>
            <a:off x="358486" y="1461981"/>
            <a:ext cx="2232834" cy="2348993"/>
            <a:chOff x="358486" y="1461981"/>
            <a:chExt cx="2232834" cy="2348993"/>
          </a:xfrm>
        </p:grpSpPr>
        <p:cxnSp>
          <p:nvCxnSpPr>
            <p:cNvPr id="34" name="Straight Arrow Connector 33">
              <a:extLst>
                <a:ext uri="{FF2B5EF4-FFF2-40B4-BE49-F238E27FC236}">
                  <a16:creationId xmlns:a16="http://schemas.microsoft.com/office/drawing/2014/main" id="{808E4287-BEEC-3A4B-859A-4BDC38382876}"/>
                </a:ext>
              </a:extLst>
            </p:cNvPr>
            <p:cNvCxnSpPr>
              <a:cxnSpLocks/>
              <a:endCxn id="18" idx="10"/>
            </p:cNvCxnSpPr>
            <p:nvPr/>
          </p:nvCxnSpPr>
          <p:spPr bwMode="auto">
            <a:xfrm flipV="1">
              <a:off x="1547320" y="1722975"/>
              <a:ext cx="1" cy="1122822"/>
            </a:xfrm>
            <a:prstGeom prst="straightConnector1">
              <a:avLst/>
            </a:prstGeom>
            <a:ln w="38100">
              <a:solidFill>
                <a:srgbClr val="0062FF"/>
              </a:solidFill>
              <a:prstDash val="sysDash"/>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0" name="Arc 39">
              <a:extLst>
                <a:ext uri="{FF2B5EF4-FFF2-40B4-BE49-F238E27FC236}">
                  <a16:creationId xmlns:a16="http://schemas.microsoft.com/office/drawing/2014/main" id="{4F14CE10-5B1D-594C-91A3-E3E44F1A0497}"/>
                </a:ext>
              </a:extLst>
            </p:cNvPr>
            <p:cNvSpPr/>
            <p:nvPr/>
          </p:nvSpPr>
          <p:spPr bwMode="auto">
            <a:xfrm>
              <a:off x="1153503" y="1946783"/>
              <a:ext cx="914400" cy="914400"/>
            </a:xfrm>
            <a:prstGeom prst="arc">
              <a:avLst>
                <a:gd name="adj1" fmla="val 16200000"/>
                <a:gd name="adj2" fmla="val 19602384"/>
              </a:avLst>
            </a:prstGeom>
            <a:ln w="19050">
              <a:solidFill>
                <a:srgbClr val="D12765"/>
              </a:solidFill>
              <a:headEnd type="triangl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41" name="TextBox 40">
              <a:extLst>
                <a:ext uri="{FF2B5EF4-FFF2-40B4-BE49-F238E27FC236}">
                  <a16:creationId xmlns:a16="http://schemas.microsoft.com/office/drawing/2014/main" id="{B58149F7-92B1-7A47-964F-63A7D32457E6}"/>
                </a:ext>
              </a:extLst>
            </p:cNvPr>
            <p:cNvSpPr txBox="1"/>
            <p:nvPr/>
          </p:nvSpPr>
          <p:spPr>
            <a:xfrm>
              <a:off x="1918059" y="1599578"/>
              <a:ext cx="673261"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D12765"/>
                  </a:solidFill>
                  <a:latin typeface="IBM Plex Sans" charset="0"/>
                  <a:ea typeface="IBM Plex Sans" charset="0"/>
                  <a:cs typeface="IBM Plex Sans" charset="0"/>
                </a:rPr>
                <a:t>collapse</a:t>
              </a:r>
            </a:p>
          </p:txBody>
        </p:sp>
        <p:sp>
          <p:nvSpPr>
            <p:cNvPr id="43" name="TextBox 42">
              <a:extLst>
                <a:ext uri="{FF2B5EF4-FFF2-40B4-BE49-F238E27FC236}">
                  <a16:creationId xmlns:a16="http://schemas.microsoft.com/office/drawing/2014/main" id="{B456AF1C-211C-1F45-9215-6532FEB0B55F}"/>
                </a:ext>
              </a:extLst>
            </p:cNvPr>
            <p:cNvSpPr txBox="1"/>
            <p:nvPr/>
          </p:nvSpPr>
          <p:spPr>
            <a:xfrm>
              <a:off x="358486" y="1461981"/>
              <a:ext cx="1138132"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0062FF"/>
                  </a:solidFill>
                  <a:latin typeface="IBM Plex Sans" charset="0"/>
                  <a:ea typeface="IBM Plex Sans" charset="0"/>
                  <a:cs typeface="IBM Plex Sans" charset="0"/>
                </a:rPr>
                <a:t>classical state</a:t>
              </a:r>
            </a:p>
          </p:txBody>
        </p:sp>
        <p:cxnSp>
          <p:nvCxnSpPr>
            <p:cNvPr id="32" name="Straight Arrow Connector 31">
              <a:extLst>
                <a:ext uri="{FF2B5EF4-FFF2-40B4-BE49-F238E27FC236}">
                  <a16:creationId xmlns:a16="http://schemas.microsoft.com/office/drawing/2014/main" id="{E2610C5B-DF13-F14D-ABEF-47848092E111}"/>
                </a:ext>
              </a:extLst>
            </p:cNvPr>
            <p:cNvCxnSpPr>
              <a:cxnSpLocks/>
              <a:endCxn id="18" idx="8"/>
            </p:cNvCxnSpPr>
            <p:nvPr/>
          </p:nvCxnSpPr>
          <p:spPr bwMode="auto">
            <a:xfrm>
              <a:off x="1547322" y="2853207"/>
              <a:ext cx="0" cy="957767"/>
            </a:xfrm>
            <a:prstGeom prst="straightConnector1">
              <a:avLst/>
            </a:prstGeom>
            <a:ln w="12700">
              <a:solidFill>
                <a:srgbClr val="0062FF"/>
              </a:solidFill>
              <a:prstDash val="sysDash"/>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47" name="Picture 46">
            <a:extLst>
              <a:ext uri="{FF2B5EF4-FFF2-40B4-BE49-F238E27FC236}">
                <a16:creationId xmlns:a16="http://schemas.microsoft.com/office/drawing/2014/main" id="{4A6A805C-68D1-054B-840C-357DB4EC91D7}"/>
              </a:ext>
            </a:extLst>
          </p:cNvPr>
          <p:cNvPicPr>
            <a:picLocks noChangeAspect="1"/>
          </p:cNvPicPr>
          <p:nvPr/>
        </p:nvPicPr>
        <p:blipFill>
          <a:blip r:embed="rId2"/>
          <a:stretch>
            <a:fillRect/>
          </a:stretch>
        </p:blipFill>
        <p:spPr>
          <a:xfrm>
            <a:off x="4117865" y="1047048"/>
            <a:ext cx="3639980" cy="326945"/>
          </a:xfrm>
          <a:prstGeom prst="rect">
            <a:avLst/>
          </a:prstGeom>
        </p:spPr>
      </p:pic>
      <p:pic>
        <p:nvPicPr>
          <p:cNvPr id="53" name="Picture 52">
            <a:extLst>
              <a:ext uri="{FF2B5EF4-FFF2-40B4-BE49-F238E27FC236}">
                <a16:creationId xmlns:a16="http://schemas.microsoft.com/office/drawing/2014/main" id="{D549661B-CF9D-5741-9AA7-60CB0EA1518D}"/>
              </a:ext>
            </a:extLst>
          </p:cNvPr>
          <p:cNvPicPr>
            <a:picLocks noChangeAspect="1"/>
          </p:cNvPicPr>
          <p:nvPr/>
        </p:nvPicPr>
        <p:blipFill>
          <a:blip r:embed="rId3"/>
          <a:stretch>
            <a:fillRect/>
          </a:stretch>
        </p:blipFill>
        <p:spPr>
          <a:xfrm>
            <a:off x="4220122" y="4453147"/>
            <a:ext cx="4291308" cy="290233"/>
          </a:xfrm>
          <a:prstGeom prst="rect">
            <a:avLst/>
          </a:prstGeom>
        </p:spPr>
      </p:pic>
      <p:sp>
        <p:nvSpPr>
          <p:cNvPr id="54" name="TextBox 53">
            <a:extLst>
              <a:ext uri="{FF2B5EF4-FFF2-40B4-BE49-F238E27FC236}">
                <a16:creationId xmlns:a16="http://schemas.microsoft.com/office/drawing/2014/main" id="{8BE06060-03DB-2B43-AC1C-1B5CB379ADD7}"/>
              </a:ext>
            </a:extLst>
          </p:cNvPr>
          <p:cNvSpPr txBox="1"/>
          <p:nvPr/>
        </p:nvSpPr>
        <p:spPr>
          <a:xfrm>
            <a:off x="3902373" y="745370"/>
            <a:ext cx="1158972"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Measurement</a:t>
            </a:r>
          </a:p>
        </p:txBody>
      </p:sp>
      <p:grpSp>
        <p:nvGrpSpPr>
          <p:cNvPr id="60" name="Group 59">
            <a:extLst>
              <a:ext uri="{FF2B5EF4-FFF2-40B4-BE49-F238E27FC236}">
                <a16:creationId xmlns:a16="http://schemas.microsoft.com/office/drawing/2014/main" id="{307FEAA1-9A28-224C-8F7D-9BE6F115CD79}"/>
              </a:ext>
            </a:extLst>
          </p:cNvPr>
          <p:cNvGrpSpPr/>
          <p:nvPr/>
        </p:nvGrpSpPr>
        <p:grpSpPr>
          <a:xfrm>
            <a:off x="4113741" y="1548459"/>
            <a:ext cx="2697182" cy="732276"/>
            <a:chOff x="4718319" y="1703803"/>
            <a:chExt cx="2697182" cy="732276"/>
          </a:xfrm>
        </p:grpSpPr>
        <p:pic>
          <p:nvPicPr>
            <p:cNvPr id="49" name="Picture 48">
              <a:extLst>
                <a:ext uri="{FF2B5EF4-FFF2-40B4-BE49-F238E27FC236}">
                  <a16:creationId xmlns:a16="http://schemas.microsoft.com/office/drawing/2014/main" id="{4DB60ECA-C563-D84D-965D-E4BF25D5E4C6}"/>
                </a:ext>
              </a:extLst>
            </p:cNvPr>
            <p:cNvPicPr>
              <a:picLocks noChangeAspect="1"/>
            </p:cNvPicPr>
            <p:nvPr/>
          </p:nvPicPr>
          <p:blipFill>
            <a:blip r:embed="rId4"/>
            <a:stretch>
              <a:fillRect/>
            </a:stretch>
          </p:blipFill>
          <p:spPr>
            <a:xfrm>
              <a:off x="5253941" y="1750045"/>
              <a:ext cx="2161560" cy="294758"/>
            </a:xfrm>
            <a:prstGeom prst="rect">
              <a:avLst/>
            </a:prstGeom>
          </p:spPr>
        </p:pic>
        <p:pic>
          <p:nvPicPr>
            <p:cNvPr id="51" name="Picture 50">
              <a:extLst>
                <a:ext uri="{FF2B5EF4-FFF2-40B4-BE49-F238E27FC236}">
                  <a16:creationId xmlns:a16="http://schemas.microsoft.com/office/drawing/2014/main" id="{394CAC21-6F37-104E-949C-174024668BEB}"/>
                </a:ext>
              </a:extLst>
            </p:cNvPr>
            <p:cNvPicPr>
              <a:picLocks noChangeAspect="1"/>
            </p:cNvPicPr>
            <p:nvPr/>
          </p:nvPicPr>
          <p:blipFill>
            <a:blip r:embed="rId5"/>
            <a:stretch>
              <a:fillRect/>
            </a:stretch>
          </p:blipFill>
          <p:spPr>
            <a:xfrm>
              <a:off x="5273592" y="2087755"/>
              <a:ext cx="2141909" cy="294758"/>
            </a:xfrm>
            <a:prstGeom prst="rect">
              <a:avLst/>
            </a:prstGeom>
          </p:spPr>
        </p:pic>
        <p:sp>
          <p:nvSpPr>
            <p:cNvPr id="55" name="Left Brace 54">
              <a:extLst>
                <a:ext uri="{FF2B5EF4-FFF2-40B4-BE49-F238E27FC236}">
                  <a16:creationId xmlns:a16="http://schemas.microsoft.com/office/drawing/2014/main" id="{8BCE2F91-11F5-6641-A99E-745C6A9E3EB3}"/>
                </a:ext>
              </a:extLst>
            </p:cNvPr>
            <p:cNvSpPr/>
            <p:nvPr/>
          </p:nvSpPr>
          <p:spPr bwMode="auto">
            <a:xfrm>
              <a:off x="4718319" y="1775592"/>
              <a:ext cx="45719" cy="600197"/>
            </a:xfrm>
            <a:prstGeom prst="leftBrace">
              <a:avLst>
                <a:gd name="adj1" fmla="val 123979"/>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pic>
          <p:nvPicPr>
            <p:cNvPr id="56" name="Picture 55">
              <a:extLst>
                <a:ext uri="{FF2B5EF4-FFF2-40B4-BE49-F238E27FC236}">
                  <a16:creationId xmlns:a16="http://schemas.microsoft.com/office/drawing/2014/main" id="{40466D4C-AB09-C643-A6C7-C2ABA1B1EF22}"/>
                </a:ext>
              </a:extLst>
            </p:cNvPr>
            <p:cNvPicPr>
              <a:picLocks noChangeAspect="1"/>
            </p:cNvPicPr>
            <p:nvPr/>
          </p:nvPicPr>
          <p:blipFill rotWithShape="1">
            <a:blip r:embed="rId2"/>
            <a:srcRect l="44547" r="47555" b="-15386"/>
            <a:stretch/>
          </p:blipFill>
          <p:spPr>
            <a:xfrm>
              <a:off x="4840402" y="2095969"/>
              <a:ext cx="259210" cy="340110"/>
            </a:xfrm>
            <a:prstGeom prst="rect">
              <a:avLst/>
            </a:prstGeom>
          </p:spPr>
        </p:pic>
        <p:pic>
          <p:nvPicPr>
            <p:cNvPr id="57" name="Picture 56">
              <a:extLst>
                <a:ext uri="{FF2B5EF4-FFF2-40B4-BE49-F238E27FC236}">
                  <a16:creationId xmlns:a16="http://schemas.microsoft.com/office/drawing/2014/main" id="{3DC4E4D5-DCC5-6649-87B1-AF93BAEA7A25}"/>
                </a:ext>
              </a:extLst>
            </p:cNvPr>
            <p:cNvPicPr>
              <a:picLocks noChangeAspect="1"/>
            </p:cNvPicPr>
            <p:nvPr/>
          </p:nvPicPr>
          <p:blipFill rotWithShape="1">
            <a:blip r:embed="rId2"/>
            <a:srcRect l="23485" t="-15386" r="67949" b="-22475"/>
            <a:stretch/>
          </p:blipFill>
          <p:spPr>
            <a:xfrm>
              <a:off x="4842353" y="1703803"/>
              <a:ext cx="281104" cy="406358"/>
            </a:xfrm>
            <a:prstGeom prst="rect">
              <a:avLst/>
            </a:prstGeom>
          </p:spPr>
        </p:pic>
        <p:sp>
          <p:nvSpPr>
            <p:cNvPr id="58" name="TextBox 57">
              <a:extLst>
                <a:ext uri="{FF2B5EF4-FFF2-40B4-BE49-F238E27FC236}">
                  <a16:creationId xmlns:a16="http://schemas.microsoft.com/office/drawing/2014/main" id="{BEB0A7D8-756B-E748-9BBC-37E36D28E596}"/>
                </a:ext>
              </a:extLst>
            </p:cNvPr>
            <p:cNvSpPr txBox="1"/>
            <p:nvPr/>
          </p:nvSpPr>
          <p:spPr>
            <a:xfrm>
              <a:off x="5086437" y="1872306"/>
              <a:ext cx="48090"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a:t>
              </a:r>
            </a:p>
          </p:txBody>
        </p:sp>
        <p:sp>
          <p:nvSpPr>
            <p:cNvPr id="59" name="TextBox 58">
              <a:extLst>
                <a:ext uri="{FF2B5EF4-FFF2-40B4-BE49-F238E27FC236}">
                  <a16:creationId xmlns:a16="http://schemas.microsoft.com/office/drawing/2014/main" id="{CFD1FA55-BB93-414D-A452-1DBE77327569}"/>
                </a:ext>
              </a:extLst>
            </p:cNvPr>
            <p:cNvSpPr txBox="1"/>
            <p:nvPr/>
          </p:nvSpPr>
          <p:spPr>
            <a:xfrm>
              <a:off x="5086437" y="2193319"/>
              <a:ext cx="48090"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a:t>
              </a:r>
            </a:p>
          </p:txBody>
        </p:sp>
      </p:grpSp>
      <p:sp>
        <p:nvSpPr>
          <p:cNvPr id="61" name="TextBox 60">
            <a:extLst>
              <a:ext uri="{FF2B5EF4-FFF2-40B4-BE49-F238E27FC236}">
                <a16:creationId xmlns:a16="http://schemas.microsoft.com/office/drawing/2014/main" id="{AE6EAC75-4AA1-2E41-BFB7-E9E2B4808338}"/>
              </a:ext>
            </a:extLst>
          </p:cNvPr>
          <p:cNvSpPr txBox="1"/>
          <p:nvPr/>
        </p:nvSpPr>
        <p:spPr>
          <a:xfrm>
            <a:off x="3902373" y="4107001"/>
            <a:ext cx="1516441"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Expectation value</a:t>
            </a:r>
          </a:p>
        </p:txBody>
      </p:sp>
      <p:grpSp>
        <p:nvGrpSpPr>
          <p:cNvPr id="20" name="Group 19">
            <a:extLst>
              <a:ext uri="{FF2B5EF4-FFF2-40B4-BE49-F238E27FC236}">
                <a16:creationId xmlns:a16="http://schemas.microsoft.com/office/drawing/2014/main" id="{E325B7A0-08EC-634D-AA6E-506B721E0F5C}"/>
              </a:ext>
            </a:extLst>
          </p:cNvPr>
          <p:cNvGrpSpPr/>
          <p:nvPr/>
        </p:nvGrpSpPr>
        <p:grpSpPr>
          <a:xfrm>
            <a:off x="4572000" y="2717260"/>
            <a:ext cx="2905941" cy="1345221"/>
            <a:chOff x="4551512" y="2413995"/>
            <a:chExt cx="2905941" cy="1345221"/>
          </a:xfrm>
        </p:grpSpPr>
        <p:grpSp>
          <p:nvGrpSpPr>
            <p:cNvPr id="12" name="Group 11">
              <a:extLst>
                <a:ext uri="{FF2B5EF4-FFF2-40B4-BE49-F238E27FC236}">
                  <a16:creationId xmlns:a16="http://schemas.microsoft.com/office/drawing/2014/main" id="{FBE71B36-4601-9248-96E7-1E43D8541F9B}"/>
                </a:ext>
              </a:extLst>
            </p:cNvPr>
            <p:cNvGrpSpPr/>
            <p:nvPr/>
          </p:nvGrpSpPr>
          <p:grpSpPr>
            <a:xfrm>
              <a:off x="5060563" y="2467535"/>
              <a:ext cx="1965585" cy="1107447"/>
              <a:chOff x="4529949" y="2409394"/>
              <a:chExt cx="1965585" cy="1107447"/>
            </a:xfrm>
          </p:grpSpPr>
          <p:cxnSp>
            <p:nvCxnSpPr>
              <p:cNvPr id="7" name="Straight Arrow Connector 6">
                <a:extLst>
                  <a:ext uri="{FF2B5EF4-FFF2-40B4-BE49-F238E27FC236}">
                    <a16:creationId xmlns:a16="http://schemas.microsoft.com/office/drawing/2014/main" id="{6CE6E982-E1CD-4043-BE70-792BFFE9D391}"/>
                  </a:ext>
                </a:extLst>
              </p:cNvPr>
              <p:cNvCxnSpPr>
                <a:cxnSpLocks/>
              </p:cNvCxnSpPr>
              <p:nvPr/>
            </p:nvCxnSpPr>
            <p:spPr bwMode="auto">
              <a:xfrm flipV="1">
                <a:off x="4529949" y="2409394"/>
                <a:ext cx="0" cy="1104772"/>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CA436511-4D94-A048-B036-30B352BD519E}"/>
                  </a:ext>
                </a:extLst>
              </p:cNvPr>
              <p:cNvSpPr/>
              <p:nvPr/>
            </p:nvSpPr>
            <p:spPr bwMode="auto">
              <a:xfrm>
                <a:off x="4785726" y="2723419"/>
                <a:ext cx="413803" cy="790746"/>
              </a:xfrm>
              <a:prstGeom prst="rect">
                <a:avLst/>
              </a:prstGeom>
              <a:solidFill>
                <a:srgbClr val="6EA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38" name="Rectangle 37">
                <a:extLst>
                  <a:ext uri="{FF2B5EF4-FFF2-40B4-BE49-F238E27FC236}">
                    <a16:creationId xmlns:a16="http://schemas.microsoft.com/office/drawing/2014/main" id="{B8C855D8-7F60-9440-A972-BBE533783215}"/>
                  </a:ext>
                </a:extLst>
              </p:cNvPr>
              <p:cNvSpPr/>
              <p:nvPr/>
            </p:nvSpPr>
            <p:spPr bwMode="auto">
              <a:xfrm>
                <a:off x="5482133" y="3225070"/>
                <a:ext cx="413803" cy="291771"/>
              </a:xfrm>
              <a:prstGeom prst="rect">
                <a:avLst/>
              </a:prstGeom>
              <a:solidFill>
                <a:srgbClr val="6EA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cxnSp>
            <p:nvCxnSpPr>
              <p:cNvPr id="35" name="Straight Arrow Connector 34">
                <a:extLst>
                  <a:ext uri="{FF2B5EF4-FFF2-40B4-BE49-F238E27FC236}">
                    <a16:creationId xmlns:a16="http://schemas.microsoft.com/office/drawing/2014/main" id="{63E7B5E2-4787-C244-BEFA-A3122AACAAE6}"/>
                  </a:ext>
                </a:extLst>
              </p:cNvPr>
              <p:cNvCxnSpPr>
                <a:cxnSpLocks/>
              </p:cNvCxnSpPr>
              <p:nvPr/>
            </p:nvCxnSpPr>
            <p:spPr bwMode="auto">
              <a:xfrm flipV="1">
                <a:off x="4529949" y="3514165"/>
                <a:ext cx="1965585" cy="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13" name="TextBox 12">
              <a:extLst>
                <a:ext uri="{FF2B5EF4-FFF2-40B4-BE49-F238E27FC236}">
                  <a16:creationId xmlns:a16="http://schemas.microsoft.com/office/drawing/2014/main" id="{436B3BF2-61CC-CD48-8C76-A8F6D6C1A5BA}"/>
                </a:ext>
              </a:extLst>
            </p:cNvPr>
            <p:cNvSpPr txBox="1"/>
            <p:nvPr/>
          </p:nvSpPr>
          <p:spPr>
            <a:xfrm>
              <a:off x="5482954" y="3562003"/>
              <a:ext cx="92974"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0</a:t>
              </a:r>
            </a:p>
          </p:txBody>
        </p:sp>
        <p:sp>
          <p:nvSpPr>
            <p:cNvPr id="44" name="TextBox 43">
              <a:extLst>
                <a:ext uri="{FF2B5EF4-FFF2-40B4-BE49-F238E27FC236}">
                  <a16:creationId xmlns:a16="http://schemas.microsoft.com/office/drawing/2014/main" id="{F9EB7FB3-9637-1543-BF57-C8B232CF73AD}"/>
                </a:ext>
              </a:extLst>
            </p:cNvPr>
            <p:cNvSpPr txBox="1"/>
            <p:nvPr/>
          </p:nvSpPr>
          <p:spPr>
            <a:xfrm>
              <a:off x="6165947" y="3567817"/>
              <a:ext cx="92974"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1</a:t>
              </a:r>
            </a:p>
          </p:txBody>
        </p:sp>
        <p:sp>
          <p:nvSpPr>
            <p:cNvPr id="15" name="TextBox 14">
              <a:extLst>
                <a:ext uri="{FF2B5EF4-FFF2-40B4-BE49-F238E27FC236}">
                  <a16:creationId xmlns:a16="http://schemas.microsoft.com/office/drawing/2014/main" id="{11F9C644-9567-8949-89A2-32598E65317C}"/>
                </a:ext>
              </a:extLst>
            </p:cNvPr>
            <p:cNvSpPr txBox="1"/>
            <p:nvPr/>
          </p:nvSpPr>
          <p:spPr>
            <a:xfrm>
              <a:off x="7106395" y="3489528"/>
              <a:ext cx="351058"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state</a:t>
              </a:r>
            </a:p>
          </p:txBody>
        </p:sp>
        <p:sp>
          <p:nvSpPr>
            <p:cNvPr id="45" name="TextBox 44">
              <a:extLst>
                <a:ext uri="{FF2B5EF4-FFF2-40B4-BE49-F238E27FC236}">
                  <a16:creationId xmlns:a16="http://schemas.microsoft.com/office/drawing/2014/main" id="{BB040B52-9172-E14F-855E-6A66153202C4}"/>
                </a:ext>
              </a:extLst>
            </p:cNvPr>
            <p:cNvSpPr txBox="1"/>
            <p:nvPr/>
          </p:nvSpPr>
          <p:spPr>
            <a:xfrm>
              <a:off x="4551512" y="2413995"/>
              <a:ext cx="506549"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counts </a:t>
              </a:r>
            </a:p>
          </p:txBody>
        </p:sp>
        <p:sp>
          <p:nvSpPr>
            <p:cNvPr id="16" name="TextBox 15">
              <a:extLst>
                <a:ext uri="{FF2B5EF4-FFF2-40B4-BE49-F238E27FC236}">
                  <a16:creationId xmlns:a16="http://schemas.microsoft.com/office/drawing/2014/main" id="{41536200-67D5-7740-BC54-ABE9F60A0DAF}"/>
                </a:ext>
              </a:extLst>
            </p:cNvPr>
            <p:cNvSpPr txBox="1"/>
            <p:nvPr/>
          </p:nvSpPr>
          <p:spPr>
            <a:xfrm>
              <a:off x="5383779" y="2601603"/>
              <a:ext cx="278923"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728</a:t>
              </a:r>
            </a:p>
          </p:txBody>
        </p:sp>
        <p:sp>
          <p:nvSpPr>
            <p:cNvPr id="46" name="TextBox 45">
              <a:extLst>
                <a:ext uri="{FF2B5EF4-FFF2-40B4-BE49-F238E27FC236}">
                  <a16:creationId xmlns:a16="http://schemas.microsoft.com/office/drawing/2014/main" id="{66E2E176-244A-1B44-B3C7-F348CBAEBE34}"/>
                </a:ext>
              </a:extLst>
            </p:cNvPr>
            <p:cNvSpPr txBox="1"/>
            <p:nvPr/>
          </p:nvSpPr>
          <p:spPr>
            <a:xfrm>
              <a:off x="6086853" y="3108115"/>
              <a:ext cx="278923"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272</a:t>
              </a:r>
            </a:p>
          </p:txBody>
        </p:sp>
      </p:grpSp>
      <p:sp>
        <p:nvSpPr>
          <p:cNvPr id="19" name="TextBox 18">
            <a:extLst>
              <a:ext uri="{FF2B5EF4-FFF2-40B4-BE49-F238E27FC236}">
                <a16:creationId xmlns:a16="http://schemas.microsoft.com/office/drawing/2014/main" id="{FF8B99B3-B02B-374E-9489-2DE1168E0FDB}"/>
              </a:ext>
            </a:extLst>
          </p:cNvPr>
          <p:cNvSpPr txBox="1"/>
          <p:nvPr/>
        </p:nvSpPr>
        <p:spPr>
          <a:xfrm>
            <a:off x="3902373" y="2414546"/>
            <a:ext cx="1590179"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Repeat 1000 times:</a:t>
            </a:r>
          </a:p>
        </p:txBody>
      </p:sp>
      <p:sp>
        <p:nvSpPr>
          <p:cNvPr id="21" name="TextBox 20">
            <a:extLst>
              <a:ext uri="{FF2B5EF4-FFF2-40B4-BE49-F238E27FC236}">
                <a16:creationId xmlns:a16="http://schemas.microsoft.com/office/drawing/2014/main" id="{B3001ADB-09B0-5547-9CC9-08F76FA145DB}"/>
              </a:ext>
            </a:extLst>
          </p:cNvPr>
          <p:cNvSpPr txBox="1"/>
          <p:nvPr/>
        </p:nvSpPr>
        <p:spPr>
          <a:xfrm>
            <a:off x="2845360" y="2739590"/>
            <a:ext cx="106715" cy="223331"/>
          </a:xfrm>
          <a:prstGeom prst="rect">
            <a:avLst/>
          </a:prstGeom>
          <a:noFill/>
        </p:spPr>
        <p:txBody>
          <a:bodyPr wrap="squar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y</a:t>
            </a:r>
          </a:p>
        </p:txBody>
      </p:sp>
      <p:cxnSp>
        <p:nvCxnSpPr>
          <p:cNvPr id="52" name="Straight Connector 51">
            <a:extLst>
              <a:ext uri="{FF2B5EF4-FFF2-40B4-BE49-F238E27FC236}">
                <a16:creationId xmlns:a16="http://schemas.microsoft.com/office/drawing/2014/main" id="{BB3E419B-F253-0B41-AF43-C42E996EC312}"/>
              </a:ext>
            </a:extLst>
          </p:cNvPr>
          <p:cNvCxnSpPr>
            <a:cxnSpLocks/>
          </p:cNvCxnSpPr>
          <p:nvPr/>
        </p:nvCxnSpPr>
        <p:spPr bwMode="auto">
          <a:xfrm flipH="1">
            <a:off x="1114674" y="2526211"/>
            <a:ext cx="803385" cy="703972"/>
          </a:xfrm>
          <a:prstGeom prst="line">
            <a:avLst/>
          </a:prstGeom>
          <a:ln w="12700">
            <a:solidFill>
              <a:schemeClr val="bg1"/>
            </a:solidFill>
            <a:prstDash val="sysDot"/>
            <a:headEnd type="none" w="med" len="med"/>
            <a:tailEnd type="triangle" w="med" len="med"/>
          </a:ln>
          <a:effectLst/>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A9C8D18D-BB4F-6B41-AF8F-D7FF04C87257}"/>
              </a:ext>
            </a:extLst>
          </p:cNvPr>
          <p:cNvSpPr txBox="1"/>
          <p:nvPr/>
        </p:nvSpPr>
        <p:spPr>
          <a:xfrm>
            <a:off x="996515" y="3089260"/>
            <a:ext cx="106715" cy="223331"/>
          </a:xfrm>
          <a:prstGeom prst="rect">
            <a:avLst/>
          </a:prstGeom>
          <a:noFill/>
        </p:spPr>
        <p:txBody>
          <a:bodyPr wrap="squar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x</a:t>
            </a:r>
          </a:p>
        </p:txBody>
      </p:sp>
    </p:spTree>
    <p:extLst>
      <p:ext uri="{BB962C8B-B14F-4D97-AF65-F5344CB8AC3E}">
        <p14:creationId xmlns:p14="http://schemas.microsoft.com/office/powerpoint/2010/main" val="336281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1" grpId="0"/>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3D495-4643-47D4-8683-BC28A6F945BD}"/>
              </a:ext>
            </a:extLst>
          </p:cNvPr>
          <p:cNvSpPr>
            <a:spLocks noGrp="1"/>
          </p:cNvSpPr>
          <p:nvPr>
            <p:ph type="title"/>
          </p:nvPr>
        </p:nvSpPr>
        <p:spPr/>
        <p:txBody>
          <a:bodyPr/>
          <a:lstStyle/>
          <a:p>
            <a:r>
              <a:rPr lang="en-IE" dirty="0"/>
              <a:t>Post Processing</a:t>
            </a:r>
          </a:p>
        </p:txBody>
      </p:sp>
      <p:sp>
        <p:nvSpPr>
          <p:cNvPr id="4" name="Footer Placeholder 3">
            <a:extLst>
              <a:ext uri="{FF2B5EF4-FFF2-40B4-BE49-F238E27FC236}">
                <a16:creationId xmlns:a16="http://schemas.microsoft.com/office/drawing/2014/main" id="{BD4486F8-7463-4EE1-AB6D-1938A899FE8B}"/>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234350DD-8C36-433E-9248-8F2EBFE5EB50}"/>
              </a:ext>
            </a:extLst>
          </p:cNvPr>
          <p:cNvSpPr>
            <a:spLocks noGrp="1"/>
          </p:cNvSpPr>
          <p:nvPr>
            <p:ph type="sldNum" sz="quarter" idx="11"/>
          </p:nvPr>
        </p:nvSpPr>
        <p:spPr/>
        <p:txBody>
          <a:bodyPr/>
          <a:lstStyle/>
          <a:p>
            <a:fld id="{59395FB3-9C97-154F-86B2-7E381B951268}" type="slidenum">
              <a:rPr lang="en-US" smtClean="0"/>
              <a:pPr/>
              <a:t>56</a:t>
            </a:fld>
            <a:endParaRPr lang="en-US" dirty="0"/>
          </a:p>
        </p:txBody>
      </p:sp>
      <p:grpSp>
        <p:nvGrpSpPr>
          <p:cNvPr id="60" name="Group 59">
            <a:extLst>
              <a:ext uri="{FF2B5EF4-FFF2-40B4-BE49-F238E27FC236}">
                <a16:creationId xmlns:a16="http://schemas.microsoft.com/office/drawing/2014/main" id="{9DB3E0FC-97EA-1544-A1DF-D06CF406214C}"/>
              </a:ext>
            </a:extLst>
          </p:cNvPr>
          <p:cNvGrpSpPr/>
          <p:nvPr/>
        </p:nvGrpSpPr>
        <p:grpSpPr>
          <a:xfrm>
            <a:off x="-4483100" y="1132840"/>
            <a:ext cx="6213453" cy="3225800"/>
            <a:chOff x="469900" y="1219200"/>
            <a:chExt cx="6213453" cy="3225800"/>
          </a:xfrm>
        </p:grpSpPr>
        <p:grpSp>
          <p:nvGrpSpPr>
            <p:cNvPr id="9" name="Group 8">
              <a:extLst>
                <a:ext uri="{FF2B5EF4-FFF2-40B4-BE49-F238E27FC236}">
                  <a16:creationId xmlns:a16="http://schemas.microsoft.com/office/drawing/2014/main" id="{3223EB8C-B977-9E4F-BDF0-D331159E432A}"/>
                </a:ext>
              </a:extLst>
            </p:cNvPr>
            <p:cNvGrpSpPr/>
            <p:nvPr/>
          </p:nvGrpSpPr>
          <p:grpSpPr>
            <a:xfrm>
              <a:off x="1040203" y="1707785"/>
              <a:ext cx="5643150" cy="2417463"/>
              <a:chOff x="298224" y="2116571"/>
              <a:chExt cx="5643150" cy="2417463"/>
            </a:xfrm>
          </p:grpSpPr>
          <p:sp>
            <p:nvSpPr>
              <p:cNvPr id="10" name="Line">
                <a:extLst>
                  <a:ext uri="{FF2B5EF4-FFF2-40B4-BE49-F238E27FC236}">
                    <a16:creationId xmlns:a16="http://schemas.microsoft.com/office/drawing/2014/main" id="{233B5AB0-22D3-944A-BD51-B42EBDED51BA}"/>
                  </a:ext>
                </a:extLst>
              </p:cNvPr>
              <p:cNvSpPr/>
              <p:nvPr/>
            </p:nvSpPr>
            <p:spPr>
              <a:xfrm>
                <a:off x="585741" y="3808192"/>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1" name="Line">
                <a:extLst>
                  <a:ext uri="{FF2B5EF4-FFF2-40B4-BE49-F238E27FC236}">
                    <a16:creationId xmlns:a16="http://schemas.microsoft.com/office/drawing/2014/main" id="{6C6471D6-F85B-B74D-B94B-40683BA9798F}"/>
                  </a:ext>
                </a:extLst>
              </p:cNvPr>
              <p:cNvSpPr/>
              <p:nvPr/>
            </p:nvSpPr>
            <p:spPr>
              <a:xfrm>
                <a:off x="585741" y="234806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2" name=".…">
                <a:extLst>
                  <a:ext uri="{FF2B5EF4-FFF2-40B4-BE49-F238E27FC236}">
                    <a16:creationId xmlns:a16="http://schemas.microsoft.com/office/drawing/2014/main" id="{44C2ED1B-BF74-3F49-B8A5-F3AFF38365DC}"/>
                  </a:ext>
                </a:extLst>
              </p:cNvPr>
              <p:cNvSpPr txBox="1"/>
              <p:nvPr/>
            </p:nvSpPr>
            <p:spPr>
              <a:xfrm>
                <a:off x="344402" y="3401240"/>
                <a:ext cx="53561" cy="6500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p:txBody>
          </p:sp>
          <p:sp>
            <p:nvSpPr>
              <p:cNvPr id="13" name="Line">
                <a:extLst>
                  <a:ext uri="{FF2B5EF4-FFF2-40B4-BE49-F238E27FC236}">
                    <a16:creationId xmlns:a16="http://schemas.microsoft.com/office/drawing/2014/main" id="{BA5F71F6-BFFF-464F-8DE2-709B77E6867C}"/>
                  </a:ext>
                </a:extLst>
              </p:cNvPr>
              <p:cNvSpPr/>
              <p:nvPr/>
            </p:nvSpPr>
            <p:spPr>
              <a:xfrm>
                <a:off x="585741" y="4272562"/>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4" name="Line">
                <a:extLst>
                  <a:ext uri="{FF2B5EF4-FFF2-40B4-BE49-F238E27FC236}">
                    <a16:creationId xmlns:a16="http://schemas.microsoft.com/office/drawing/2014/main" id="{CBD47481-710D-C042-9F55-418D8E5E2257}"/>
                  </a:ext>
                </a:extLst>
              </p:cNvPr>
              <p:cNvSpPr/>
              <p:nvPr/>
            </p:nvSpPr>
            <p:spPr>
              <a:xfrm>
                <a:off x="585741" y="3345154"/>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5" name="Line">
                <a:extLst>
                  <a:ext uri="{FF2B5EF4-FFF2-40B4-BE49-F238E27FC236}">
                    <a16:creationId xmlns:a16="http://schemas.microsoft.com/office/drawing/2014/main" id="{055C1A46-3631-FE4C-98F3-0AE5F3BFC584}"/>
                  </a:ext>
                </a:extLst>
              </p:cNvPr>
              <p:cNvSpPr/>
              <p:nvPr/>
            </p:nvSpPr>
            <p:spPr>
              <a:xfrm>
                <a:off x="585741" y="2846610"/>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6" name="Rectangle">
                <a:extLst>
                  <a:ext uri="{FF2B5EF4-FFF2-40B4-BE49-F238E27FC236}">
                    <a16:creationId xmlns:a16="http://schemas.microsoft.com/office/drawing/2014/main" id="{CACDB771-3381-3B49-A242-AFB3D9EBA10D}"/>
                  </a:ext>
                </a:extLst>
              </p:cNvPr>
              <p:cNvSpPr/>
              <p:nvPr/>
            </p:nvSpPr>
            <p:spPr>
              <a:xfrm>
                <a:off x="991305" y="2116571"/>
                <a:ext cx="1114214" cy="2417463"/>
              </a:xfrm>
              <a:prstGeom prst="rect">
                <a:avLst/>
              </a:prstGeom>
              <a:solidFill>
                <a:srgbClr val="E0E0E0"/>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17" name="Equation">
                    <a:extLst>
                      <a:ext uri="{FF2B5EF4-FFF2-40B4-BE49-F238E27FC236}">
                        <a16:creationId xmlns:a16="http://schemas.microsoft.com/office/drawing/2014/main" id="{5DCCCFBB-58E3-F246-93BD-61772C0CCD91}"/>
                      </a:ext>
                    </a:extLst>
                  </p:cNvPr>
                  <p:cNvSpPr txBox="1"/>
                  <p:nvPr/>
                </p:nvSpPr>
                <p:spPr>
                  <a:xfrm>
                    <a:off x="1254129" y="3182803"/>
                    <a:ext cx="591636" cy="323165"/>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GB" sz="21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ℇ</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r>
                            <a:rPr kumimoji="0" sz="2100" b="0" i="1" u="none" strike="noStrike" kern="0" cap="none" spc="0" normalizeH="0" baseline="0" noProof="0">
                              <a:ln>
                                <a:noFill/>
                              </a:ln>
                              <a:solidFill>
                                <a:srgbClr val="000000"/>
                              </a:solidFill>
                              <a:effectLst/>
                              <a:uLnTx/>
                              <a:uFillTx/>
                              <a:latin typeface="Cambria Math" panose="02040503050406030204" pitchFamily="18" charset="0"/>
                            </a:rPr>
                            <m:t>𝑥</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30" name="Equation">
                    <a:extLst>
                      <a:ext uri="{FF2B5EF4-FFF2-40B4-BE49-F238E27FC236}">
                        <a16:creationId xmlns:a16="http://schemas.microsoft.com/office/drawing/2014/main" id="{EC886EC7-6390-2144-9137-A723EF531CC4}"/>
                      </a:ext>
                    </a:extLst>
                  </p:cNvPr>
                  <p:cNvSpPr txBox="1">
                    <a:spLocks noRot="1" noChangeAspect="1" noMove="1" noResize="1" noEditPoints="1" noAdjustHandles="1" noChangeArrowheads="1" noChangeShapeType="1" noTextEdit="1"/>
                  </p:cNvSpPr>
                  <p:nvPr/>
                </p:nvSpPr>
                <p:spPr>
                  <a:xfrm>
                    <a:off x="1254129" y="3182803"/>
                    <a:ext cx="591636" cy="323165"/>
                  </a:xfrm>
                  <a:prstGeom prst="rect">
                    <a:avLst/>
                  </a:prstGeom>
                  <a:blipFill>
                    <a:blip r:embed="rId6"/>
                    <a:stretch>
                      <a:fillRect l="-8333" r="-14583" b="-33333"/>
                    </a:stretch>
                  </a:blipFill>
                  <a:ln w="12700">
                    <a:miter lim="400000"/>
                  </a:ln>
                </p:spPr>
                <p:txBody>
                  <a:bodyPr/>
                  <a:lstStyle/>
                  <a:p>
                    <a:r>
                      <a:rPr lang="en-CH">
                        <a:noFill/>
                      </a:rPr>
                      <a:t> </a:t>
                    </a:r>
                  </a:p>
                </p:txBody>
              </p:sp>
            </mc:Fallback>
          </mc:AlternateContent>
          <p:sp>
            <p:nvSpPr>
              <p:cNvPr id="18" name="Rectangle">
                <a:extLst>
                  <a:ext uri="{FF2B5EF4-FFF2-40B4-BE49-F238E27FC236}">
                    <a16:creationId xmlns:a16="http://schemas.microsoft.com/office/drawing/2014/main" id="{DE5BB36B-1B01-D44E-95D3-4DE4272F2D4D}"/>
                  </a:ext>
                </a:extLst>
              </p:cNvPr>
              <p:cNvSpPr/>
              <p:nvPr/>
            </p:nvSpPr>
            <p:spPr>
              <a:xfrm>
                <a:off x="2621320" y="2116571"/>
                <a:ext cx="1548025" cy="2417463"/>
              </a:xfrm>
              <a:prstGeom prst="rect">
                <a:avLst/>
              </a:prstGeom>
              <a:solidFill>
                <a:srgbClr val="4589FF">
                  <a:lumMod val="20000"/>
                  <a:lumOff val="80000"/>
                </a:srgbClr>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19" name="Equation">
                    <a:extLst>
                      <a:ext uri="{FF2B5EF4-FFF2-40B4-BE49-F238E27FC236}">
                        <a16:creationId xmlns:a16="http://schemas.microsoft.com/office/drawing/2014/main" id="{9807748F-1BA0-BE49-8BF2-55D9B378C8E0}"/>
                      </a:ext>
                    </a:extLst>
                  </p:cNvPr>
                  <p:cNvSpPr txBox="1"/>
                  <p:nvPr/>
                </p:nvSpPr>
                <p:spPr>
                  <a:xfrm>
                    <a:off x="3094832" y="3194746"/>
                    <a:ext cx="577722" cy="292388"/>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US" sz="1900" b="0" i="1" u="none" strike="noStrike" kern="0" cap="none" spc="0" normalizeH="0" baseline="0" noProof="0" smtClean="0">
                              <a:ln>
                                <a:noFill/>
                              </a:ln>
                              <a:solidFill>
                                <a:srgbClr val="000000"/>
                              </a:solidFill>
                              <a:effectLst/>
                              <a:uLnTx/>
                              <a:uFillTx/>
                              <a:latin typeface="Cambria Math" panose="02040503050406030204" pitchFamily="18" charset="0"/>
                            </a:rPr>
                            <m:t>𝑈</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𝜃</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32" name="Equation">
                    <a:extLst>
                      <a:ext uri="{FF2B5EF4-FFF2-40B4-BE49-F238E27FC236}">
                        <a16:creationId xmlns:a16="http://schemas.microsoft.com/office/drawing/2014/main" id="{FCE80D18-FC51-FE47-8736-1E12E205212A}"/>
                      </a:ext>
                    </a:extLst>
                  </p:cNvPr>
                  <p:cNvSpPr txBox="1">
                    <a:spLocks noRot="1" noChangeAspect="1" noMove="1" noResize="1" noEditPoints="1" noAdjustHandles="1" noChangeArrowheads="1" noChangeShapeType="1" noTextEdit="1"/>
                  </p:cNvSpPr>
                  <p:nvPr/>
                </p:nvSpPr>
                <p:spPr>
                  <a:xfrm>
                    <a:off x="3094832" y="3194746"/>
                    <a:ext cx="577722" cy="292388"/>
                  </a:xfrm>
                  <a:prstGeom prst="rect">
                    <a:avLst/>
                  </a:prstGeom>
                  <a:blipFill>
                    <a:blip r:embed="rId7"/>
                    <a:stretch>
                      <a:fillRect l="-8696" r="-15217" b="-33333"/>
                    </a:stretch>
                  </a:blipFill>
                  <a:ln w="12700">
                    <a:miter lim="400000"/>
                  </a:ln>
                </p:spPr>
                <p:txBody>
                  <a:bodyPr/>
                  <a:lstStyle/>
                  <a:p>
                    <a:r>
                      <a:rPr lang="en-CH">
                        <a:noFill/>
                      </a:rPr>
                      <a:t> </a:t>
                    </a:r>
                  </a:p>
                </p:txBody>
              </p:sp>
            </mc:Fallback>
          </mc:AlternateContent>
          <p:sp>
            <p:nvSpPr>
              <p:cNvPr id="20" name="Line">
                <a:extLst>
                  <a:ext uri="{FF2B5EF4-FFF2-40B4-BE49-F238E27FC236}">
                    <a16:creationId xmlns:a16="http://schemas.microsoft.com/office/drawing/2014/main" id="{68546E3D-C88A-8C45-BB85-17735F327F70}"/>
                  </a:ext>
                </a:extLst>
              </p:cNvPr>
              <p:cNvSpPr/>
              <p:nvPr/>
            </p:nvSpPr>
            <p:spPr>
              <a:xfrm>
                <a:off x="5349261" y="2305893"/>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21" name="Line">
                <a:extLst>
                  <a:ext uri="{FF2B5EF4-FFF2-40B4-BE49-F238E27FC236}">
                    <a16:creationId xmlns:a16="http://schemas.microsoft.com/office/drawing/2014/main" id="{B32B56EF-F923-7446-9F8F-D09799A8AB3F}"/>
                  </a:ext>
                </a:extLst>
              </p:cNvPr>
              <p:cNvSpPr/>
              <p:nvPr/>
            </p:nvSpPr>
            <p:spPr>
              <a:xfrm>
                <a:off x="5349261" y="2348066"/>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22" name="Line">
                <a:extLst>
                  <a:ext uri="{FF2B5EF4-FFF2-40B4-BE49-F238E27FC236}">
                    <a16:creationId xmlns:a16="http://schemas.microsoft.com/office/drawing/2014/main" id="{A99CB401-B831-C049-AF68-2B87DECE31F7}"/>
                  </a:ext>
                </a:extLst>
              </p:cNvPr>
              <p:cNvSpPr/>
              <p:nvPr/>
            </p:nvSpPr>
            <p:spPr>
              <a:xfrm>
                <a:off x="5349261" y="2825523"/>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23" name="Line">
                <a:extLst>
                  <a:ext uri="{FF2B5EF4-FFF2-40B4-BE49-F238E27FC236}">
                    <a16:creationId xmlns:a16="http://schemas.microsoft.com/office/drawing/2014/main" id="{127FD1F2-0A18-F44F-91C1-740E0D73601F}"/>
                  </a:ext>
                </a:extLst>
              </p:cNvPr>
              <p:cNvSpPr/>
              <p:nvPr/>
            </p:nvSpPr>
            <p:spPr>
              <a:xfrm>
                <a:off x="5349261" y="286769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24" name="Line">
                <a:extLst>
                  <a:ext uri="{FF2B5EF4-FFF2-40B4-BE49-F238E27FC236}">
                    <a16:creationId xmlns:a16="http://schemas.microsoft.com/office/drawing/2014/main" id="{84FF868E-A724-5549-AC6A-1CF2C088AA59}"/>
                  </a:ext>
                </a:extLst>
              </p:cNvPr>
              <p:cNvSpPr/>
              <p:nvPr/>
            </p:nvSpPr>
            <p:spPr>
              <a:xfrm>
                <a:off x="5349261" y="3322301"/>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25" name="Line">
                <a:extLst>
                  <a:ext uri="{FF2B5EF4-FFF2-40B4-BE49-F238E27FC236}">
                    <a16:creationId xmlns:a16="http://schemas.microsoft.com/office/drawing/2014/main" id="{823B976D-BEB9-F24D-86FF-70B72A99F516}"/>
                  </a:ext>
                </a:extLst>
              </p:cNvPr>
              <p:cNvSpPr/>
              <p:nvPr/>
            </p:nvSpPr>
            <p:spPr>
              <a:xfrm>
                <a:off x="5349261" y="3364474"/>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26" name="Line">
                <a:extLst>
                  <a:ext uri="{FF2B5EF4-FFF2-40B4-BE49-F238E27FC236}">
                    <a16:creationId xmlns:a16="http://schemas.microsoft.com/office/drawing/2014/main" id="{E618B515-8AC8-A346-9249-082A7AA57C0C}"/>
                  </a:ext>
                </a:extLst>
              </p:cNvPr>
              <p:cNvSpPr/>
              <p:nvPr/>
            </p:nvSpPr>
            <p:spPr>
              <a:xfrm>
                <a:off x="5349261" y="3776904"/>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27" name="Line">
                <a:extLst>
                  <a:ext uri="{FF2B5EF4-FFF2-40B4-BE49-F238E27FC236}">
                    <a16:creationId xmlns:a16="http://schemas.microsoft.com/office/drawing/2014/main" id="{531E6EFB-EB35-0E4F-9763-F8CF1371CC66}"/>
                  </a:ext>
                </a:extLst>
              </p:cNvPr>
              <p:cNvSpPr/>
              <p:nvPr/>
            </p:nvSpPr>
            <p:spPr>
              <a:xfrm>
                <a:off x="5349261" y="381907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28" name="Line">
                <a:extLst>
                  <a:ext uri="{FF2B5EF4-FFF2-40B4-BE49-F238E27FC236}">
                    <a16:creationId xmlns:a16="http://schemas.microsoft.com/office/drawing/2014/main" id="{5C981B66-705C-7048-A5A7-64C32F02F2BE}"/>
                  </a:ext>
                </a:extLst>
              </p:cNvPr>
              <p:cNvSpPr/>
              <p:nvPr/>
            </p:nvSpPr>
            <p:spPr>
              <a:xfrm>
                <a:off x="5349261" y="4272562"/>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29" name="Line">
                <a:extLst>
                  <a:ext uri="{FF2B5EF4-FFF2-40B4-BE49-F238E27FC236}">
                    <a16:creationId xmlns:a16="http://schemas.microsoft.com/office/drawing/2014/main" id="{87F448C9-EA73-EC4C-9E1A-4DFF9C8E7223}"/>
                  </a:ext>
                </a:extLst>
              </p:cNvPr>
              <p:cNvSpPr/>
              <p:nvPr/>
            </p:nvSpPr>
            <p:spPr>
              <a:xfrm>
                <a:off x="5349261" y="4314736"/>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30" name="Equation">
                    <a:extLst>
                      <a:ext uri="{FF2B5EF4-FFF2-40B4-BE49-F238E27FC236}">
                        <a16:creationId xmlns:a16="http://schemas.microsoft.com/office/drawing/2014/main" id="{59375C99-F6A1-1A4B-9F11-D75D0822D131}"/>
                      </a:ext>
                    </a:extLst>
                  </p:cNvPr>
                  <p:cNvSpPr txBox="1"/>
                  <p:nvPr/>
                </p:nvSpPr>
                <p:spPr>
                  <a:xfrm>
                    <a:off x="298224" y="4085408"/>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43" name="Equation">
                    <a:extLst>
                      <a:ext uri="{FF2B5EF4-FFF2-40B4-BE49-F238E27FC236}">
                        <a16:creationId xmlns:a16="http://schemas.microsoft.com/office/drawing/2014/main" id="{6029555B-ACD7-B849-8AC2-5C070E6AC969}"/>
                      </a:ext>
                    </a:extLst>
                  </p:cNvPr>
                  <p:cNvSpPr txBox="1">
                    <a:spLocks noRot="1" noChangeAspect="1" noMove="1" noResize="1" noEditPoints="1" noAdjustHandles="1" noChangeArrowheads="1" noChangeShapeType="1" noTextEdit="1"/>
                  </p:cNvSpPr>
                  <p:nvPr/>
                </p:nvSpPr>
                <p:spPr>
                  <a:xfrm>
                    <a:off x="298224" y="4085408"/>
                    <a:ext cx="300868" cy="247232"/>
                  </a:xfrm>
                  <a:prstGeom prst="rect">
                    <a:avLst/>
                  </a:prstGeom>
                  <a:blipFill>
                    <a:blip r:embed="rId8"/>
                    <a:stretch>
                      <a:fillRect l="-40000" r="-48000" b="-6666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1" name="Equation">
                    <a:extLst>
                      <a:ext uri="{FF2B5EF4-FFF2-40B4-BE49-F238E27FC236}">
                        <a16:creationId xmlns:a16="http://schemas.microsoft.com/office/drawing/2014/main" id="{1D5C6F91-5ECF-7B42-A1CA-A5E3DB47E198}"/>
                      </a:ext>
                    </a:extLst>
                  </p:cNvPr>
                  <p:cNvSpPr txBox="1"/>
                  <p:nvPr/>
                </p:nvSpPr>
                <p:spPr>
                  <a:xfrm>
                    <a:off x="298224" y="3159981"/>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44" name="Equation">
                    <a:extLst>
                      <a:ext uri="{FF2B5EF4-FFF2-40B4-BE49-F238E27FC236}">
                        <a16:creationId xmlns:a16="http://schemas.microsoft.com/office/drawing/2014/main" id="{D3EB86E4-94E1-5741-BC6B-B4B15EF1609D}"/>
                      </a:ext>
                    </a:extLst>
                  </p:cNvPr>
                  <p:cNvSpPr txBox="1">
                    <a:spLocks noRot="1" noChangeAspect="1" noMove="1" noResize="1" noEditPoints="1" noAdjustHandles="1" noChangeArrowheads="1" noChangeShapeType="1" noTextEdit="1"/>
                  </p:cNvSpPr>
                  <p:nvPr/>
                </p:nvSpPr>
                <p:spPr>
                  <a:xfrm>
                    <a:off x="298224" y="3159981"/>
                    <a:ext cx="300868" cy="247232"/>
                  </a:xfrm>
                  <a:prstGeom prst="rect">
                    <a:avLst/>
                  </a:prstGeom>
                  <a:blipFill>
                    <a:blip r:embed="rId9"/>
                    <a:stretch>
                      <a:fillRect l="-40000" r="-48000" b="-6666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2" name="Equation">
                    <a:extLst>
                      <a:ext uri="{FF2B5EF4-FFF2-40B4-BE49-F238E27FC236}">
                        <a16:creationId xmlns:a16="http://schemas.microsoft.com/office/drawing/2014/main" id="{35F045B4-CE83-B34E-BCFB-7145086D78AF}"/>
                      </a:ext>
                    </a:extLst>
                  </p:cNvPr>
                  <p:cNvSpPr txBox="1"/>
                  <p:nvPr/>
                </p:nvSpPr>
                <p:spPr>
                  <a:xfrm>
                    <a:off x="298224" y="2669225"/>
                    <a:ext cx="300868" cy="247231"/>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45" name="Equation">
                    <a:extLst>
                      <a:ext uri="{FF2B5EF4-FFF2-40B4-BE49-F238E27FC236}">
                        <a16:creationId xmlns:a16="http://schemas.microsoft.com/office/drawing/2014/main" id="{1517F186-C6AF-C644-BFC9-AC3FB8EC34BB}"/>
                      </a:ext>
                    </a:extLst>
                  </p:cNvPr>
                  <p:cNvSpPr txBox="1">
                    <a:spLocks noRot="1" noChangeAspect="1" noMove="1" noResize="1" noEditPoints="1" noAdjustHandles="1" noChangeArrowheads="1" noChangeShapeType="1" noTextEdit="1"/>
                  </p:cNvSpPr>
                  <p:nvPr/>
                </p:nvSpPr>
                <p:spPr>
                  <a:xfrm>
                    <a:off x="298224" y="2669225"/>
                    <a:ext cx="300868" cy="247231"/>
                  </a:xfrm>
                  <a:prstGeom prst="rect">
                    <a:avLst/>
                  </a:prstGeom>
                  <a:blipFill>
                    <a:blip r:embed="rId10"/>
                    <a:stretch>
                      <a:fillRect l="-40000" r="-48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3" name="Equation">
                    <a:extLst>
                      <a:ext uri="{FF2B5EF4-FFF2-40B4-BE49-F238E27FC236}">
                        <a16:creationId xmlns:a16="http://schemas.microsoft.com/office/drawing/2014/main" id="{7960FE15-93D5-C046-839D-F89B489D07A1}"/>
                      </a:ext>
                    </a:extLst>
                  </p:cNvPr>
                  <p:cNvSpPr txBox="1"/>
                  <p:nvPr/>
                </p:nvSpPr>
                <p:spPr>
                  <a:xfrm>
                    <a:off x="298224" y="2164446"/>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46" name="Equation">
                    <a:extLst>
                      <a:ext uri="{FF2B5EF4-FFF2-40B4-BE49-F238E27FC236}">
                        <a16:creationId xmlns:a16="http://schemas.microsoft.com/office/drawing/2014/main" id="{FFB6FE95-A9F2-5847-BDAE-AF98897AB074}"/>
                      </a:ext>
                    </a:extLst>
                  </p:cNvPr>
                  <p:cNvSpPr txBox="1">
                    <a:spLocks noRot="1" noChangeAspect="1" noMove="1" noResize="1" noEditPoints="1" noAdjustHandles="1" noChangeArrowheads="1" noChangeShapeType="1" noTextEdit="1"/>
                  </p:cNvSpPr>
                  <p:nvPr/>
                </p:nvSpPr>
                <p:spPr>
                  <a:xfrm>
                    <a:off x="298224" y="2164446"/>
                    <a:ext cx="300868" cy="247232"/>
                  </a:xfrm>
                  <a:prstGeom prst="rect">
                    <a:avLst/>
                  </a:prstGeom>
                  <a:blipFill>
                    <a:blip r:embed="rId8"/>
                    <a:stretch>
                      <a:fillRect l="-40000" r="-48000" b="-75000"/>
                    </a:stretch>
                  </a:blipFill>
                  <a:ln w="12700">
                    <a:miter lim="400000"/>
                  </a:ln>
                </p:spPr>
                <p:txBody>
                  <a:bodyPr/>
                  <a:lstStyle/>
                  <a:p>
                    <a:r>
                      <a:rPr lang="en-CH">
                        <a:noFill/>
                      </a:rPr>
                      <a:t> </a:t>
                    </a:r>
                  </a:p>
                </p:txBody>
              </p:sp>
            </mc:Fallback>
          </mc:AlternateContent>
          <p:grpSp>
            <p:nvGrpSpPr>
              <p:cNvPr id="34" name="Group">
                <a:extLst>
                  <a:ext uri="{FF2B5EF4-FFF2-40B4-BE49-F238E27FC236}">
                    <a16:creationId xmlns:a16="http://schemas.microsoft.com/office/drawing/2014/main" id="{3D202CED-7881-7E43-9291-62CB54C72327}"/>
                  </a:ext>
                </a:extLst>
              </p:cNvPr>
              <p:cNvGrpSpPr/>
              <p:nvPr/>
            </p:nvGrpSpPr>
            <p:grpSpPr>
              <a:xfrm>
                <a:off x="4876943" y="4107553"/>
                <a:ext cx="468869" cy="330020"/>
                <a:chOff x="0" y="0"/>
                <a:chExt cx="468867" cy="330019"/>
              </a:xfrm>
            </p:grpSpPr>
            <p:sp>
              <p:nvSpPr>
                <p:cNvPr id="56" name="Rectangle">
                  <a:extLst>
                    <a:ext uri="{FF2B5EF4-FFF2-40B4-BE49-F238E27FC236}">
                      <a16:creationId xmlns:a16="http://schemas.microsoft.com/office/drawing/2014/main" id="{53EFB371-4727-644E-97BB-8680CFB07E0F}"/>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57" name="Connection Line">
                  <a:extLst>
                    <a:ext uri="{FF2B5EF4-FFF2-40B4-BE49-F238E27FC236}">
                      <a16:creationId xmlns:a16="http://schemas.microsoft.com/office/drawing/2014/main" id="{11DFBAC5-FE6D-ED49-BCF5-679381F32DD3}"/>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58" name="Line">
                  <a:extLst>
                    <a:ext uri="{FF2B5EF4-FFF2-40B4-BE49-F238E27FC236}">
                      <a16:creationId xmlns:a16="http://schemas.microsoft.com/office/drawing/2014/main" id="{DD0A2EF2-F367-3C48-AB0A-3952C1EE5CCC}"/>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35" name="Group">
                <a:extLst>
                  <a:ext uri="{FF2B5EF4-FFF2-40B4-BE49-F238E27FC236}">
                    <a16:creationId xmlns:a16="http://schemas.microsoft.com/office/drawing/2014/main" id="{297D4360-0EB1-5E4A-9BA9-B5C963EB4F4D}"/>
                  </a:ext>
                </a:extLst>
              </p:cNvPr>
              <p:cNvGrpSpPr/>
              <p:nvPr/>
            </p:nvGrpSpPr>
            <p:grpSpPr>
              <a:xfrm>
                <a:off x="4876943" y="3643182"/>
                <a:ext cx="468869" cy="330021"/>
                <a:chOff x="0" y="0"/>
                <a:chExt cx="468867" cy="330019"/>
              </a:xfrm>
            </p:grpSpPr>
            <p:sp>
              <p:nvSpPr>
                <p:cNvPr id="53" name="Rectangle">
                  <a:extLst>
                    <a:ext uri="{FF2B5EF4-FFF2-40B4-BE49-F238E27FC236}">
                      <a16:creationId xmlns:a16="http://schemas.microsoft.com/office/drawing/2014/main" id="{62B897F4-9526-114A-BFBA-854BC08BB935}"/>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54" name="Connection Line">
                  <a:extLst>
                    <a:ext uri="{FF2B5EF4-FFF2-40B4-BE49-F238E27FC236}">
                      <a16:creationId xmlns:a16="http://schemas.microsoft.com/office/drawing/2014/main" id="{902CFAA6-2F47-5E41-A810-260D7BC60683}"/>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55" name="Line">
                  <a:extLst>
                    <a:ext uri="{FF2B5EF4-FFF2-40B4-BE49-F238E27FC236}">
                      <a16:creationId xmlns:a16="http://schemas.microsoft.com/office/drawing/2014/main" id="{F03E7176-53DC-FC4D-A638-B51C8D2FD74B}"/>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36" name="Group">
                <a:extLst>
                  <a:ext uri="{FF2B5EF4-FFF2-40B4-BE49-F238E27FC236}">
                    <a16:creationId xmlns:a16="http://schemas.microsoft.com/office/drawing/2014/main" id="{E712E0F2-81E7-2F42-B617-941F504D33BE}"/>
                  </a:ext>
                </a:extLst>
              </p:cNvPr>
              <p:cNvGrpSpPr/>
              <p:nvPr/>
            </p:nvGrpSpPr>
            <p:grpSpPr>
              <a:xfrm>
                <a:off x="4876943" y="3182417"/>
                <a:ext cx="468869" cy="330020"/>
                <a:chOff x="0" y="0"/>
                <a:chExt cx="468867" cy="330019"/>
              </a:xfrm>
            </p:grpSpPr>
            <p:sp>
              <p:nvSpPr>
                <p:cNvPr id="50" name="Rectangle">
                  <a:extLst>
                    <a:ext uri="{FF2B5EF4-FFF2-40B4-BE49-F238E27FC236}">
                      <a16:creationId xmlns:a16="http://schemas.microsoft.com/office/drawing/2014/main" id="{957EBB12-C665-064A-AE1B-3317822D99E2}"/>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51" name="Connection Line">
                  <a:extLst>
                    <a:ext uri="{FF2B5EF4-FFF2-40B4-BE49-F238E27FC236}">
                      <a16:creationId xmlns:a16="http://schemas.microsoft.com/office/drawing/2014/main" id="{EBFF3B01-3DDF-C240-A75C-30B413D98F55}"/>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52" name="Line">
                  <a:extLst>
                    <a:ext uri="{FF2B5EF4-FFF2-40B4-BE49-F238E27FC236}">
                      <a16:creationId xmlns:a16="http://schemas.microsoft.com/office/drawing/2014/main" id="{EE09691B-BDCB-AC43-8203-85C0433FAA3F}"/>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37" name="Group">
                <a:extLst>
                  <a:ext uri="{FF2B5EF4-FFF2-40B4-BE49-F238E27FC236}">
                    <a16:creationId xmlns:a16="http://schemas.microsoft.com/office/drawing/2014/main" id="{6A989978-85BA-0F44-9275-CE8B634F3BBA}"/>
                  </a:ext>
                </a:extLst>
              </p:cNvPr>
              <p:cNvGrpSpPr/>
              <p:nvPr/>
            </p:nvGrpSpPr>
            <p:grpSpPr>
              <a:xfrm>
                <a:off x="4876943" y="2660514"/>
                <a:ext cx="468869" cy="330020"/>
                <a:chOff x="0" y="0"/>
                <a:chExt cx="468867" cy="330019"/>
              </a:xfrm>
            </p:grpSpPr>
            <p:sp>
              <p:nvSpPr>
                <p:cNvPr id="47" name="Rectangle">
                  <a:extLst>
                    <a:ext uri="{FF2B5EF4-FFF2-40B4-BE49-F238E27FC236}">
                      <a16:creationId xmlns:a16="http://schemas.microsoft.com/office/drawing/2014/main" id="{1FF08330-CF87-5D4D-9F1B-3C056921E129}"/>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48" name="Connection Line">
                  <a:extLst>
                    <a:ext uri="{FF2B5EF4-FFF2-40B4-BE49-F238E27FC236}">
                      <a16:creationId xmlns:a16="http://schemas.microsoft.com/office/drawing/2014/main" id="{F4E82917-C12E-8F4F-A1AA-03C40FF65AB9}"/>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49" name="Line">
                  <a:extLst>
                    <a:ext uri="{FF2B5EF4-FFF2-40B4-BE49-F238E27FC236}">
                      <a16:creationId xmlns:a16="http://schemas.microsoft.com/office/drawing/2014/main" id="{29B89927-1199-CD4F-8EDD-213490C98029}"/>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38" name="Group">
                <a:extLst>
                  <a:ext uri="{FF2B5EF4-FFF2-40B4-BE49-F238E27FC236}">
                    <a16:creationId xmlns:a16="http://schemas.microsoft.com/office/drawing/2014/main" id="{1F3F6B77-90C9-884F-B298-C4924BBF2CCD}"/>
                  </a:ext>
                </a:extLst>
              </p:cNvPr>
              <p:cNvGrpSpPr/>
              <p:nvPr/>
            </p:nvGrpSpPr>
            <p:grpSpPr>
              <a:xfrm>
                <a:off x="4876943" y="2135142"/>
                <a:ext cx="468869" cy="330020"/>
                <a:chOff x="0" y="0"/>
                <a:chExt cx="468867" cy="330019"/>
              </a:xfrm>
            </p:grpSpPr>
            <p:sp>
              <p:nvSpPr>
                <p:cNvPr id="44" name="Rectangle">
                  <a:extLst>
                    <a:ext uri="{FF2B5EF4-FFF2-40B4-BE49-F238E27FC236}">
                      <a16:creationId xmlns:a16="http://schemas.microsoft.com/office/drawing/2014/main" id="{DD3AAB9F-927E-5E44-BE0F-F165AC0B03BF}"/>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45" name="Connection Line">
                  <a:extLst>
                    <a:ext uri="{FF2B5EF4-FFF2-40B4-BE49-F238E27FC236}">
                      <a16:creationId xmlns:a16="http://schemas.microsoft.com/office/drawing/2014/main" id="{2D41CE1D-9246-8D41-880F-3042A5D46763}"/>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46" name="Line">
                  <a:extLst>
                    <a:ext uri="{FF2B5EF4-FFF2-40B4-BE49-F238E27FC236}">
                      <a16:creationId xmlns:a16="http://schemas.microsoft.com/office/drawing/2014/main" id="{69415002-7D3A-B747-87E5-F693F7377A2B}"/>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mc:AlternateContent xmlns:mc="http://schemas.openxmlformats.org/markup-compatibility/2006" xmlns:a14="http://schemas.microsoft.com/office/drawing/2010/main">
            <mc:Choice Requires="a14">
              <p:sp>
                <p:nvSpPr>
                  <p:cNvPr id="39" name="Equation">
                    <a:extLst>
                      <a:ext uri="{FF2B5EF4-FFF2-40B4-BE49-F238E27FC236}">
                        <a16:creationId xmlns:a16="http://schemas.microsoft.com/office/drawing/2014/main" id="{6D7B06AA-1C6A-F04A-A106-FDF24B524EF5}"/>
                      </a:ext>
                    </a:extLst>
                  </p:cNvPr>
                  <p:cNvSpPr txBox="1"/>
                  <p:nvPr/>
                </p:nvSpPr>
                <p:spPr>
                  <a:xfrm>
                    <a:off x="5793495" y="3588802"/>
                    <a:ext cx="39015" cy="216713"/>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400" b="0" i="0" u="none" strike="noStrike" kern="0" cap="none" spc="0" normalizeH="0" baseline="0" noProof="0">
                      <a:ln>
                        <a:noFill/>
                      </a:ln>
                      <a:solidFill>
                        <a:srgbClr val="000000"/>
                      </a:solidFill>
                      <a:effectLst/>
                      <a:uLnTx/>
                      <a:uFillTx/>
                    </a:endParaRPr>
                  </a:p>
                </p:txBody>
              </p:sp>
            </mc:Choice>
            <mc:Fallback xmlns="">
              <p:sp>
                <p:nvSpPr>
                  <p:cNvPr id="67" name="Equation">
                    <a:extLst>
                      <a:ext uri="{FF2B5EF4-FFF2-40B4-BE49-F238E27FC236}">
                        <a16:creationId xmlns:a16="http://schemas.microsoft.com/office/drawing/2014/main" id="{985AC893-2C90-ED43-A63A-82C003D55223}"/>
                      </a:ext>
                    </a:extLst>
                  </p:cNvPr>
                  <p:cNvSpPr txBox="1">
                    <a:spLocks noRot="1" noChangeAspect="1" noMove="1" noResize="1" noEditPoints="1" noAdjustHandles="1" noChangeArrowheads="1" noChangeShapeType="1" noTextEdit="1"/>
                  </p:cNvSpPr>
                  <p:nvPr/>
                </p:nvSpPr>
                <p:spPr>
                  <a:xfrm>
                    <a:off x="5793495" y="3588802"/>
                    <a:ext cx="39015" cy="216713"/>
                  </a:xfrm>
                  <a:prstGeom prst="rect">
                    <a:avLst/>
                  </a:prstGeom>
                  <a:blipFill>
                    <a:blip r:embed="rId11"/>
                    <a:stretch>
                      <a:fillRect l="-200000" r="-300000" b="-77778"/>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0" name="Equation">
                    <a:extLst>
                      <a:ext uri="{FF2B5EF4-FFF2-40B4-BE49-F238E27FC236}">
                        <a16:creationId xmlns:a16="http://schemas.microsoft.com/office/drawing/2014/main" id="{8AB73D7C-749A-BB40-A08F-2FF5EF8A8E8A}"/>
                      </a:ext>
                    </a:extLst>
                  </p:cNvPr>
                  <p:cNvSpPr txBox="1"/>
                  <p:nvPr/>
                </p:nvSpPr>
                <p:spPr>
                  <a:xfrm>
                    <a:off x="5767706" y="2141586"/>
                    <a:ext cx="153544"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1</m:t>
                              </m:r>
                            </m:sub>
                          </m:sSub>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68" name="Equation">
                    <a:extLst>
                      <a:ext uri="{FF2B5EF4-FFF2-40B4-BE49-F238E27FC236}">
                        <a16:creationId xmlns:a16="http://schemas.microsoft.com/office/drawing/2014/main" id="{71F3A6D7-196E-5F4B-BA62-671CBEE78A3B}"/>
                      </a:ext>
                    </a:extLst>
                  </p:cNvPr>
                  <p:cNvSpPr txBox="1">
                    <a:spLocks noRot="1" noChangeAspect="1" noMove="1" noResize="1" noEditPoints="1" noAdjustHandles="1" noChangeArrowheads="1" noChangeShapeType="1" noTextEdit="1"/>
                  </p:cNvSpPr>
                  <p:nvPr/>
                </p:nvSpPr>
                <p:spPr>
                  <a:xfrm>
                    <a:off x="5767706" y="2141586"/>
                    <a:ext cx="153544" cy="163774"/>
                  </a:xfrm>
                  <a:prstGeom prst="rect">
                    <a:avLst/>
                  </a:prstGeom>
                  <a:blipFill>
                    <a:blip r:embed="rId12"/>
                    <a:stretch>
                      <a:fillRect l="-38462" r="-69231" b="-100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1" name="Equation">
                    <a:extLst>
                      <a:ext uri="{FF2B5EF4-FFF2-40B4-BE49-F238E27FC236}">
                        <a16:creationId xmlns:a16="http://schemas.microsoft.com/office/drawing/2014/main" id="{26E85AFF-385D-9942-99F0-1B229F966E3E}"/>
                      </a:ext>
                    </a:extLst>
                  </p:cNvPr>
                  <p:cNvSpPr txBox="1"/>
                  <p:nvPr/>
                </p:nvSpPr>
                <p:spPr>
                  <a:xfrm>
                    <a:off x="5767706" y="2649586"/>
                    <a:ext cx="171817"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2</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69" name="Equation">
                    <a:extLst>
                      <a:ext uri="{FF2B5EF4-FFF2-40B4-BE49-F238E27FC236}">
                        <a16:creationId xmlns:a16="http://schemas.microsoft.com/office/drawing/2014/main" id="{A28FF78D-CA93-754A-8731-4E11CA26C511}"/>
                      </a:ext>
                    </a:extLst>
                  </p:cNvPr>
                  <p:cNvSpPr txBox="1">
                    <a:spLocks noRot="1" noChangeAspect="1" noMove="1" noResize="1" noEditPoints="1" noAdjustHandles="1" noChangeArrowheads="1" noChangeShapeType="1" noTextEdit="1"/>
                  </p:cNvSpPr>
                  <p:nvPr/>
                </p:nvSpPr>
                <p:spPr>
                  <a:xfrm>
                    <a:off x="5767706" y="2649586"/>
                    <a:ext cx="171817" cy="163774"/>
                  </a:xfrm>
                  <a:prstGeom prst="rect">
                    <a:avLst/>
                  </a:prstGeom>
                  <a:blipFill>
                    <a:blip r:embed="rId13"/>
                    <a:stretch>
                      <a:fillRect l="-35714" r="-57143" b="-100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2" name="Equation">
                    <a:extLst>
                      <a:ext uri="{FF2B5EF4-FFF2-40B4-BE49-F238E27FC236}">
                        <a16:creationId xmlns:a16="http://schemas.microsoft.com/office/drawing/2014/main" id="{E0BF7A11-634C-CE4C-9EBC-11D9A9ACE866}"/>
                      </a:ext>
                    </a:extLst>
                  </p:cNvPr>
                  <p:cNvSpPr txBox="1"/>
                  <p:nvPr/>
                </p:nvSpPr>
                <p:spPr>
                  <a:xfrm>
                    <a:off x="5767706" y="3157586"/>
                    <a:ext cx="159883" cy="16617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3</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70" name="Equation">
                    <a:extLst>
                      <a:ext uri="{FF2B5EF4-FFF2-40B4-BE49-F238E27FC236}">
                        <a16:creationId xmlns:a16="http://schemas.microsoft.com/office/drawing/2014/main" id="{D87B286B-E850-0E46-97EC-3B36579ECF86}"/>
                      </a:ext>
                    </a:extLst>
                  </p:cNvPr>
                  <p:cNvSpPr txBox="1">
                    <a:spLocks noRot="1" noChangeAspect="1" noMove="1" noResize="1" noEditPoints="1" noAdjustHandles="1" noChangeArrowheads="1" noChangeShapeType="1" noTextEdit="1"/>
                  </p:cNvSpPr>
                  <p:nvPr/>
                </p:nvSpPr>
                <p:spPr>
                  <a:xfrm>
                    <a:off x="5767706" y="3157586"/>
                    <a:ext cx="159883" cy="166172"/>
                  </a:xfrm>
                  <a:prstGeom prst="rect">
                    <a:avLst/>
                  </a:prstGeom>
                  <a:blipFill>
                    <a:blip r:embed="rId14"/>
                    <a:stretch>
                      <a:fillRect l="-38462" r="-69231" b="-100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43" name="Equation">
                    <a:extLst>
                      <a:ext uri="{FF2B5EF4-FFF2-40B4-BE49-F238E27FC236}">
                        <a16:creationId xmlns:a16="http://schemas.microsoft.com/office/drawing/2014/main" id="{7D761ADA-1E25-8C4F-B227-930AFC67248E}"/>
                      </a:ext>
                    </a:extLst>
                  </p:cNvPr>
                  <p:cNvSpPr txBox="1"/>
                  <p:nvPr/>
                </p:nvSpPr>
                <p:spPr>
                  <a:xfrm>
                    <a:off x="5767706" y="4097386"/>
                    <a:ext cx="173668" cy="165316"/>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𝑛</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71" name="Equation">
                    <a:extLst>
                      <a:ext uri="{FF2B5EF4-FFF2-40B4-BE49-F238E27FC236}">
                        <a16:creationId xmlns:a16="http://schemas.microsoft.com/office/drawing/2014/main" id="{EAD6BFB7-008C-744E-994B-F780608A9E54}"/>
                      </a:ext>
                    </a:extLst>
                  </p:cNvPr>
                  <p:cNvSpPr txBox="1">
                    <a:spLocks noRot="1" noChangeAspect="1" noMove="1" noResize="1" noEditPoints="1" noAdjustHandles="1" noChangeArrowheads="1" noChangeShapeType="1" noTextEdit="1"/>
                  </p:cNvSpPr>
                  <p:nvPr/>
                </p:nvSpPr>
                <p:spPr>
                  <a:xfrm>
                    <a:off x="5767706" y="4097386"/>
                    <a:ext cx="173668" cy="165316"/>
                  </a:xfrm>
                  <a:prstGeom prst="rect">
                    <a:avLst/>
                  </a:prstGeom>
                  <a:blipFill>
                    <a:blip r:embed="rId15"/>
                    <a:stretch>
                      <a:fillRect l="-33333" r="-46667" b="-92857"/>
                    </a:stretch>
                  </a:blipFill>
                  <a:ln w="12700">
                    <a:miter lim="400000"/>
                  </a:ln>
                </p:spPr>
                <p:txBody>
                  <a:bodyPr/>
                  <a:lstStyle/>
                  <a:p>
                    <a:r>
                      <a:rPr lang="en-CH">
                        <a:noFill/>
                      </a:rPr>
                      <a:t> </a:t>
                    </a:r>
                  </a:p>
                </p:txBody>
              </p:sp>
            </mc:Fallback>
          </mc:AlternateContent>
        </p:grpSp>
        <p:sp>
          <p:nvSpPr>
            <p:cNvPr id="59" name="Rectangle 58">
              <a:extLst>
                <a:ext uri="{FF2B5EF4-FFF2-40B4-BE49-F238E27FC236}">
                  <a16:creationId xmlns:a16="http://schemas.microsoft.com/office/drawing/2014/main" id="{44C98432-16ED-0540-B063-DD51B26BAC2B}"/>
                </a:ext>
              </a:extLst>
            </p:cNvPr>
            <p:cNvSpPr/>
            <p:nvPr/>
          </p:nvSpPr>
          <p:spPr bwMode="auto">
            <a:xfrm>
              <a:off x="469900" y="1219200"/>
              <a:ext cx="4851400" cy="3225800"/>
            </a:xfrm>
            <a:prstGeom prst="rect">
              <a:avLst/>
            </a:prstGeom>
            <a:solidFill>
              <a:schemeClr val="tx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
        <p:nvSpPr>
          <p:cNvPr id="61" name="TextBox 60">
            <a:extLst>
              <a:ext uri="{FF2B5EF4-FFF2-40B4-BE49-F238E27FC236}">
                <a16:creationId xmlns:a16="http://schemas.microsoft.com/office/drawing/2014/main" id="{22922918-9E8A-8C40-ADB4-8C99512360C1}"/>
              </a:ext>
            </a:extLst>
          </p:cNvPr>
          <p:cNvSpPr txBox="1"/>
          <p:nvPr/>
        </p:nvSpPr>
        <p:spPr>
          <a:xfrm>
            <a:off x="10680700" y="-2006600"/>
            <a:ext cx="65" cy="223331"/>
          </a:xfrm>
          <a:prstGeom prst="rect">
            <a:avLst/>
          </a:prstGeom>
          <a:noFill/>
          <a:ln>
            <a:solidFill>
              <a:schemeClr val="tx1"/>
            </a:solidFill>
          </a:ln>
        </p:spPr>
        <p:txBody>
          <a:bodyPr wrap="none" lIns="0" tIns="0" rIns="0" bIns="0" rtlCol="0">
            <a:spAutoFit/>
          </a:bodyPr>
          <a:lstStyle/>
          <a:p>
            <a:pPr algn="l">
              <a:lnSpc>
                <a:spcPct val="110000"/>
              </a:lnSpc>
              <a:spcBef>
                <a:spcPts val="1100"/>
              </a:spcBef>
            </a:pPr>
            <a:endParaRPr lang="en-CH" sz="1400" dirty="0" err="1">
              <a:solidFill>
                <a:schemeClr val="bg1"/>
              </a:solidFill>
              <a:latin typeface="IBM Plex Sans" charset="0"/>
              <a:ea typeface="IBM Plex Sans" charset="0"/>
              <a:cs typeface="IBM Plex Sans" charset="0"/>
            </a:endParaRPr>
          </a:p>
        </p:txBody>
      </p:sp>
      <p:sp>
        <p:nvSpPr>
          <p:cNvPr id="62" name="Left Brace 61">
            <a:extLst>
              <a:ext uri="{FF2B5EF4-FFF2-40B4-BE49-F238E27FC236}">
                <a16:creationId xmlns:a16="http://schemas.microsoft.com/office/drawing/2014/main" id="{C6D02CB5-418F-2F41-BEB5-586C8FD91CB3}"/>
              </a:ext>
            </a:extLst>
          </p:cNvPr>
          <p:cNvSpPr/>
          <p:nvPr/>
        </p:nvSpPr>
        <p:spPr bwMode="auto">
          <a:xfrm rot="10800000">
            <a:off x="1837056" y="1500940"/>
            <a:ext cx="171817" cy="2439879"/>
          </a:xfrm>
          <a:prstGeom prst="leftBrace">
            <a:avLst>
              <a:gd name="adj1" fmla="val 123979"/>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63" name="TextBox 62">
            <a:extLst>
              <a:ext uri="{FF2B5EF4-FFF2-40B4-BE49-F238E27FC236}">
                <a16:creationId xmlns:a16="http://schemas.microsoft.com/office/drawing/2014/main" id="{AA618E84-F0AF-B843-8B54-6420B9A62543}"/>
              </a:ext>
            </a:extLst>
          </p:cNvPr>
          <p:cNvSpPr txBox="1"/>
          <p:nvPr/>
        </p:nvSpPr>
        <p:spPr>
          <a:xfrm>
            <a:off x="2040433" y="2469352"/>
            <a:ext cx="394339"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label</a:t>
            </a:r>
          </a:p>
        </p:txBody>
      </p:sp>
      <p:grpSp>
        <p:nvGrpSpPr>
          <p:cNvPr id="98" name="Group 97">
            <a:extLst>
              <a:ext uri="{FF2B5EF4-FFF2-40B4-BE49-F238E27FC236}">
                <a16:creationId xmlns:a16="http://schemas.microsoft.com/office/drawing/2014/main" id="{E1A57F6E-CFE6-274D-9CC5-A266C25E4DEB}"/>
              </a:ext>
            </a:extLst>
          </p:cNvPr>
          <p:cNvGrpSpPr/>
          <p:nvPr/>
        </p:nvGrpSpPr>
        <p:grpSpPr>
          <a:xfrm>
            <a:off x="2893852" y="2800665"/>
            <a:ext cx="5823763" cy="1395017"/>
            <a:chOff x="2893852" y="2800665"/>
            <a:chExt cx="5823763" cy="1395017"/>
          </a:xfrm>
        </p:grpSpPr>
        <p:sp>
          <p:nvSpPr>
            <p:cNvPr id="65" name="TextBox 64">
              <a:extLst>
                <a:ext uri="{FF2B5EF4-FFF2-40B4-BE49-F238E27FC236}">
                  <a16:creationId xmlns:a16="http://schemas.microsoft.com/office/drawing/2014/main" id="{E730998E-A9EB-1348-8758-0EE1BDA27348}"/>
                </a:ext>
              </a:extLst>
            </p:cNvPr>
            <p:cNvSpPr txBox="1"/>
            <p:nvPr/>
          </p:nvSpPr>
          <p:spPr>
            <a:xfrm>
              <a:off x="2893852" y="2800665"/>
              <a:ext cx="1596591"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Expectation-based</a:t>
              </a:r>
            </a:p>
          </p:txBody>
        </p:sp>
        <p:sp>
          <p:nvSpPr>
            <p:cNvPr id="77" name="Rounded Rectangle 76">
              <a:extLst>
                <a:ext uri="{FF2B5EF4-FFF2-40B4-BE49-F238E27FC236}">
                  <a16:creationId xmlns:a16="http://schemas.microsoft.com/office/drawing/2014/main" id="{942528CA-19F3-E542-AD97-F764494060CF}"/>
                </a:ext>
              </a:extLst>
            </p:cNvPr>
            <p:cNvSpPr/>
            <p:nvPr/>
          </p:nvSpPr>
          <p:spPr bwMode="auto">
            <a:xfrm>
              <a:off x="2960064" y="3149532"/>
              <a:ext cx="1838306" cy="1046150"/>
            </a:xfrm>
            <a:prstGeom prst="roundRect">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CH" sz="1400" b="0" i="0" u="none" strike="noStrike" cap="none" normalizeH="0" baseline="0" dirty="0">
                  <a:ln>
                    <a:noFill/>
                  </a:ln>
                  <a:solidFill>
                    <a:schemeClr val="bg1"/>
                  </a:solidFill>
                  <a:effectLst/>
                  <a:latin typeface="IBM Plex Sans" panose="020B0503050203000203" pitchFamily="34" charset="0"/>
                </a:rPr>
                <a:t>measure expectation value</a:t>
              </a:r>
              <a:br>
                <a:rPr kumimoji="0" lang="en-CH" sz="1400" b="0" i="0" u="none" strike="noStrike" cap="none" normalizeH="0" baseline="0" dirty="0">
                  <a:ln>
                    <a:noFill/>
                  </a:ln>
                  <a:solidFill>
                    <a:schemeClr val="bg1"/>
                  </a:solidFill>
                  <a:effectLst/>
                  <a:latin typeface="IBM Plex Sans" panose="020B0503050203000203" pitchFamily="34" charset="0"/>
                </a:rPr>
              </a:b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78" name="Rounded Rectangle 77">
              <a:extLst>
                <a:ext uri="{FF2B5EF4-FFF2-40B4-BE49-F238E27FC236}">
                  <a16:creationId xmlns:a16="http://schemas.microsoft.com/office/drawing/2014/main" id="{DD8A2EEC-8583-7643-9801-B3BE5EAA982D}"/>
                </a:ext>
              </a:extLst>
            </p:cNvPr>
            <p:cNvSpPr/>
            <p:nvPr/>
          </p:nvSpPr>
          <p:spPr bwMode="auto">
            <a:xfrm>
              <a:off x="6457015" y="3149532"/>
              <a:ext cx="2260600" cy="1046150"/>
            </a:xfrm>
            <a:prstGeom prst="roundRect">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CH" sz="1400" b="0" i="0" u="none" strike="noStrike" cap="none" normalizeH="0" baseline="0" dirty="0">
                  <a:ln>
                    <a:noFill/>
                  </a:ln>
                  <a:solidFill>
                    <a:schemeClr val="bg1"/>
                  </a:solidFill>
                  <a:effectLst/>
                  <a:latin typeface="IBM Plex Sans" panose="020B0503050203000203" pitchFamily="34" charset="0"/>
                </a:rPr>
                <a:t>label</a:t>
              </a:r>
            </a:p>
            <a:p>
              <a:pPr marL="0" marR="0" indent="0" algn="ctr" defTabSz="914400" rtl="0" eaLnBrk="1" fontAlgn="base" latinLnBrk="0" hangingPunct="1">
                <a:lnSpc>
                  <a:spcPct val="90000"/>
                </a:lnSpc>
                <a:spcBef>
                  <a:spcPct val="0"/>
                </a:spcBef>
                <a:spcAft>
                  <a:spcPct val="0"/>
                </a:spcAft>
                <a:buClrTx/>
                <a:buSzTx/>
                <a:buFontTx/>
                <a:buNone/>
                <a:tabLst/>
              </a:pPr>
              <a:br>
                <a:rPr kumimoji="0" lang="en-CH" sz="1400" b="0" i="0" u="none" strike="noStrike" cap="none" normalizeH="0" baseline="0" dirty="0">
                  <a:ln>
                    <a:noFill/>
                  </a:ln>
                  <a:solidFill>
                    <a:schemeClr val="bg1"/>
                  </a:solidFill>
                  <a:effectLst/>
                  <a:latin typeface="IBM Plex Sans" panose="020B0503050203000203" pitchFamily="34" charset="0"/>
                </a:rPr>
              </a:br>
              <a:r>
                <a:rPr kumimoji="0" lang="en-CH" sz="1400" b="0" i="0" u="none" strike="noStrike" cap="none" normalizeH="0" baseline="0" dirty="0">
                  <a:ln>
                    <a:noFill/>
                  </a:ln>
                  <a:solidFill>
                    <a:schemeClr val="bg1"/>
                  </a:solidFill>
                  <a:effectLst/>
                  <a:latin typeface="IBM Plex Sans" panose="020B0503050203000203" pitchFamily="34" charset="0"/>
                </a:rPr>
                <a:t>1 with Pr = (1 + 0.5) / 2</a:t>
              </a:r>
            </a:p>
          </p:txBody>
        </p:sp>
        <p:cxnSp>
          <p:nvCxnSpPr>
            <p:cNvPr id="79" name="Straight Arrow Connector 78">
              <a:extLst>
                <a:ext uri="{FF2B5EF4-FFF2-40B4-BE49-F238E27FC236}">
                  <a16:creationId xmlns:a16="http://schemas.microsoft.com/office/drawing/2014/main" id="{75859841-15EB-CB46-9FF9-F4AB23678528}"/>
                </a:ext>
              </a:extLst>
            </p:cNvPr>
            <p:cNvCxnSpPr>
              <a:cxnSpLocks/>
              <a:stCxn id="77" idx="3"/>
              <a:endCxn id="78" idx="1"/>
            </p:cNvCxnSpPr>
            <p:nvPr/>
          </p:nvCxnSpPr>
          <p:spPr bwMode="auto">
            <a:xfrm>
              <a:off x="4798370" y="3672607"/>
              <a:ext cx="165864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9EF53416-3884-954F-89E5-E7DB0EF298C8}"/>
                </a:ext>
              </a:extLst>
            </p:cNvPr>
            <p:cNvSpPr txBox="1"/>
            <p:nvPr/>
          </p:nvSpPr>
          <p:spPr>
            <a:xfrm>
              <a:off x="5276462" y="3423500"/>
              <a:ext cx="703719"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mapping</a:t>
              </a:r>
            </a:p>
          </p:txBody>
        </p:sp>
        <p:sp>
          <p:nvSpPr>
            <p:cNvPr id="81" name="TextBox 80">
              <a:extLst>
                <a:ext uri="{FF2B5EF4-FFF2-40B4-BE49-F238E27FC236}">
                  <a16:creationId xmlns:a16="http://schemas.microsoft.com/office/drawing/2014/main" id="{FFFC45D5-EA84-214C-96FB-C7F2DE61D50E}"/>
                </a:ext>
              </a:extLst>
            </p:cNvPr>
            <p:cNvSpPr txBox="1"/>
            <p:nvPr/>
          </p:nvSpPr>
          <p:spPr>
            <a:xfrm>
              <a:off x="5284857" y="3741174"/>
              <a:ext cx="660437"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e.g. sign</a:t>
              </a:r>
            </a:p>
          </p:txBody>
        </p:sp>
        <p:pic>
          <p:nvPicPr>
            <p:cNvPr id="83" name="Picture 82">
              <a:extLst>
                <a:ext uri="{FF2B5EF4-FFF2-40B4-BE49-F238E27FC236}">
                  <a16:creationId xmlns:a16="http://schemas.microsoft.com/office/drawing/2014/main" id="{2B94839E-4785-2E4D-B862-05F4EF9CBB0C}"/>
                </a:ext>
              </a:extLst>
            </p:cNvPr>
            <p:cNvPicPr>
              <a:picLocks noChangeAspect="1"/>
            </p:cNvPicPr>
            <p:nvPr/>
          </p:nvPicPr>
          <p:blipFill>
            <a:blip r:embed="rId16"/>
            <a:stretch>
              <a:fillRect/>
            </a:stretch>
          </p:blipFill>
          <p:spPr>
            <a:xfrm>
              <a:off x="3233114" y="3819294"/>
              <a:ext cx="1193800" cy="177800"/>
            </a:xfrm>
            <a:prstGeom prst="rect">
              <a:avLst/>
            </a:prstGeom>
          </p:spPr>
        </p:pic>
      </p:grpSp>
      <p:pic>
        <p:nvPicPr>
          <p:cNvPr id="75" name="Picture 74">
            <a:extLst>
              <a:ext uri="{FF2B5EF4-FFF2-40B4-BE49-F238E27FC236}">
                <a16:creationId xmlns:a16="http://schemas.microsoft.com/office/drawing/2014/main" id="{FBA11958-A797-F54F-BB78-8EE193280149}"/>
              </a:ext>
            </a:extLst>
          </p:cNvPr>
          <p:cNvPicPr>
            <a:picLocks noChangeAspect="1"/>
          </p:cNvPicPr>
          <p:nvPr/>
        </p:nvPicPr>
        <p:blipFill rotWithShape="1">
          <a:blip r:embed="rId17"/>
          <a:srcRect l="64605" r="10127"/>
          <a:stretch/>
        </p:blipFill>
        <p:spPr>
          <a:xfrm>
            <a:off x="2138225" y="2696456"/>
            <a:ext cx="149225" cy="234950"/>
          </a:xfrm>
          <a:prstGeom prst="rect">
            <a:avLst/>
          </a:prstGeom>
        </p:spPr>
      </p:pic>
      <p:grpSp>
        <p:nvGrpSpPr>
          <p:cNvPr id="97" name="Group 96">
            <a:extLst>
              <a:ext uri="{FF2B5EF4-FFF2-40B4-BE49-F238E27FC236}">
                <a16:creationId xmlns:a16="http://schemas.microsoft.com/office/drawing/2014/main" id="{B76D9F4A-7A55-B944-ADEC-7D5F46EE0DC0}"/>
              </a:ext>
            </a:extLst>
          </p:cNvPr>
          <p:cNvGrpSpPr/>
          <p:nvPr/>
        </p:nvGrpSpPr>
        <p:grpSpPr>
          <a:xfrm>
            <a:off x="2898614" y="977798"/>
            <a:ext cx="5819001" cy="1683755"/>
            <a:chOff x="2898614" y="977798"/>
            <a:chExt cx="5819001" cy="1683755"/>
          </a:xfrm>
        </p:grpSpPr>
        <p:sp>
          <p:nvSpPr>
            <p:cNvPr id="64" name="TextBox 63">
              <a:extLst>
                <a:ext uri="{FF2B5EF4-FFF2-40B4-BE49-F238E27FC236}">
                  <a16:creationId xmlns:a16="http://schemas.microsoft.com/office/drawing/2014/main" id="{8B140E42-F545-7C45-861D-A3A858A883F0}"/>
                </a:ext>
              </a:extLst>
            </p:cNvPr>
            <p:cNvSpPr txBox="1"/>
            <p:nvPr/>
          </p:nvSpPr>
          <p:spPr>
            <a:xfrm>
              <a:off x="2898614" y="977798"/>
              <a:ext cx="1380186"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Sampling-based</a:t>
              </a:r>
            </a:p>
          </p:txBody>
        </p:sp>
        <p:sp>
          <p:nvSpPr>
            <p:cNvPr id="67" name="Rounded Rectangle 66">
              <a:extLst>
                <a:ext uri="{FF2B5EF4-FFF2-40B4-BE49-F238E27FC236}">
                  <a16:creationId xmlns:a16="http://schemas.microsoft.com/office/drawing/2014/main" id="{25474FA1-2C40-C44E-9C03-77E3179599DA}"/>
                </a:ext>
              </a:extLst>
            </p:cNvPr>
            <p:cNvSpPr/>
            <p:nvPr/>
          </p:nvSpPr>
          <p:spPr bwMode="auto">
            <a:xfrm>
              <a:off x="2898614" y="1227279"/>
              <a:ext cx="1901015" cy="1434274"/>
            </a:xfrm>
            <a:prstGeom prst="roundRect">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CH" sz="1400" b="0" i="0" u="none" strike="noStrike" cap="none" normalizeH="0" baseline="0" dirty="0">
                  <a:ln>
                    <a:noFill/>
                  </a:ln>
                  <a:solidFill>
                    <a:schemeClr val="bg1"/>
                  </a:solidFill>
                  <a:effectLst/>
                  <a:latin typeface="IBM Plex Sans" panose="020B0503050203000203" pitchFamily="34" charset="0"/>
                </a:rPr>
                <a:t>measure bitstrings</a:t>
              </a:r>
            </a:p>
            <a:p>
              <a:pPr marL="0" marR="0" indent="0" algn="ctr"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endParaRPr lang="en-CH" sz="1400" dirty="0">
                <a:solidFill>
                  <a:schemeClr val="bg1"/>
                </a:solidFill>
                <a:latin typeface="IBM Plex Sans" panose="020B0503050203000203"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br>
                <a:rPr kumimoji="0" lang="en-CH" sz="1400" b="0" i="0" u="none" strike="noStrike" cap="none" normalizeH="0" baseline="0" dirty="0">
                  <a:ln>
                    <a:noFill/>
                  </a:ln>
                  <a:solidFill>
                    <a:schemeClr val="bg1"/>
                  </a:solidFill>
                  <a:effectLst/>
                  <a:latin typeface="IBM Plex Sans" panose="020B0503050203000203" pitchFamily="34" charset="0"/>
                </a:rPr>
              </a:b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68" name="Rounded Rectangle 67">
              <a:extLst>
                <a:ext uri="{FF2B5EF4-FFF2-40B4-BE49-F238E27FC236}">
                  <a16:creationId xmlns:a16="http://schemas.microsoft.com/office/drawing/2014/main" id="{B29BEBE8-8E38-0E42-84D0-C013B368B8D2}"/>
                </a:ext>
              </a:extLst>
            </p:cNvPr>
            <p:cNvSpPr/>
            <p:nvPr/>
          </p:nvSpPr>
          <p:spPr bwMode="auto">
            <a:xfrm>
              <a:off x="6457015" y="1227279"/>
              <a:ext cx="2260600" cy="1424715"/>
            </a:xfrm>
            <a:prstGeom prst="roundRect">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CH" sz="1400" b="0" i="0" u="none" strike="noStrike" cap="none" normalizeH="0" baseline="0" dirty="0">
                  <a:ln>
                    <a:noFill/>
                  </a:ln>
                  <a:solidFill>
                    <a:schemeClr val="bg1"/>
                  </a:solidFill>
                  <a:effectLst/>
                  <a:latin typeface="IBM Plex Sans" panose="020B0503050203000203" pitchFamily="34" charset="0"/>
                </a:rPr>
                <a:t>label</a:t>
              </a:r>
            </a:p>
            <a:p>
              <a:pPr marL="0" marR="0" indent="0" algn="ctr" defTabSz="914400" rtl="0" eaLnBrk="1" fontAlgn="base" latinLnBrk="0" hangingPunct="1">
                <a:lnSpc>
                  <a:spcPct val="90000"/>
                </a:lnSpc>
                <a:spcBef>
                  <a:spcPct val="0"/>
                </a:spcBef>
                <a:spcAft>
                  <a:spcPct val="0"/>
                </a:spcAft>
                <a:buClrTx/>
                <a:buSzTx/>
                <a:buFontTx/>
                <a:buNone/>
                <a:tabLst/>
              </a:pPr>
              <a:br>
                <a:rPr kumimoji="0" lang="en-CH" sz="1400" b="0" i="0" u="none" strike="noStrike" cap="none" normalizeH="0" baseline="0" dirty="0">
                  <a:ln>
                    <a:noFill/>
                  </a:ln>
                  <a:solidFill>
                    <a:schemeClr val="bg1"/>
                  </a:solidFill>
                  <a:effectLst/>
                  <a:latin typeface="IBM Plex Sans" panose="020B0503050203000203" pitchFamily="34" charset="0"/>
                </a:rPr>
              </a:br>
              <a:r>
                <a:rPr lang="en-CH" sz="1400" dirty="0">
                  <a:solidFill>
                    <a:schemeClr val="bg1"/>
                  </a:solidFill>
                  <a:latin typeface="IBM Plex Sans" panose="020B0503050203000203" pitchFamily="34" charset="0"/>
                </a:rPr>
                <a:t>0</a:t>
              </a:r>
              <a:r>
                <a:rPr kumimoji="0" lang="en-CH" sz="1400" b="0" i="0" u="none" strike="noStrike" cap="none" normalizeH="0" baseline="0" dirty="0">
                  <a:ln>
                    <a:noFill/>
                  </a:ln>
                  <a:solidFill>
                    <a:schemeClr val="bg1"/>
                  </a:solidFill>
                  <a:effectLst/>
                  <a:latin typeface="IBM Plex Sans" panose="020B0503050203000203" pitchFamily="34" charset="0"/>
                </a:rPr>
                <a:t> with Pr(011)</a:t>
              </a:r>
            </a:p>
            <a:p>
              <a:pPr marL="0" marR="0" indent="0" algn="ctr" defTabSz="914400" rtl="0" eaLnBrk="1" fontAlgn="base" latinLnBrk="0" hangingPunct="1">
                <a:lnSpc>
                  <a:spcPct val="90000"/>
                </a:lnSpc>
                <a:spcBef>
                  <a:spcPct val="0"/>
                </a:spcBef>
                <a:spcAft>
                  <a:spcPct val="0"/>
                </a:spcAft>
                <a:buClrTx/>
                <a:buSzTx/>
                <a:buFontTx/>
                <a:buNone/>
                <a:tabLst/>
              </a:pPr>
              <a:r>
                <a:rPr lang="en-CH" sz="1400" dirty="0">
                  <a:solidFill>
                    <a:schemeClr val="bg1"/>
                  </a:solidFill>
                  <a:latin typeface="IBM Plex Sans" panose="020B0503050203000203" pitchFamily="34" charset="0"/>
                </a:rPr>
                <a:t>1 with Pr(010)</a:t>
              </a:r>
              <a:endParaRPr kumimoji="0" lang="en-CH" sz="1400" b="0" i="0" u="none" strike="noStrike" cap="none" normalizeH="0" baseline="0" dirty="0">
                <a:ln>
                  <a:noFill/>
                </a:ln>
                <a:solidFill>
                  <a:schemeClr val="bg1"/>
                </a:solidFill>
                <a:effectLst/>
                <a:latin typeface="IBM Plex Sans" panose="020B0503050203000203" pitchFamily="34" charset="0"/>
              </a:endParaRPr>
            </a:p>
          </p:txBody>
        </p:sp>
        <p:cxnSp>
          <p:nvCxnSpPr>
            <p:cNvPr id="71" name="Straight Arrow Connector 70">
              <a:extLst>
                <a:ext uri="{FF2B5EF4-FFF2-40B4-BE49-F238E27FC236}">
                  <a16:creationId xmlns:a16="http://schemas.microsoft.com/office/drawing/2014/main" id="{7A82CB6C-A7E0-FE4B-A029-94E5C0C26019}"/>
                </a:ext>
              </a:extLst>
            </p:cNvPr>
            <p:cNvCxnSpPr>
              <a:cxnSpLocks/>
              <a:stCxn id="67" idx="3"/>
              <a:endCxn id="68" idx="1"/>
            </p:cNvCxnSpPr>
            <p:nvPr/>
          </p:nvCxnSpPr>
          <p:spPr bwMode="auto">
            <a:xfrm flipV="1">
              <a:off x="4799629" y="1939637"/>
              <a:ext cx="1657386" cy="4779"/>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4E10B9E7-C5CE-1E48-9485-725D0B8CCDCE}"/>
                </a:ext>
              </a:extLst>
            </p:cNvPr>
            <p:cNvSpPr txBox="1"/>
            <p:nvPr/>
          </p:nvSpPr>
          <p:spPr>
            <a:xfrm>
              <a:off x="5276462" y="1639996"/>
              <a:ext cx="703719"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mapping</a:t>
              </a:r>
            </a:p>
          </p:txBody>
        </p:sp>
        <p:sp>
          <p:nvSpPr>
            <p:cNvPr id="74" name="TextBox 73">
              <a:extLst>
                <a:ext uri="{FF2B5EF4-FFF2-40B4-BE49-F238E27FC236}">
                  <a16:creationId xmlns:a16="http://schemas.microsoft.com/office/drawing/2014/main" id="{F28B9067-AC60-E243-B27E-F8E8F8845A18}"/>
                </a:ext>
              </a:extLst>
            </p:cNvPr>
            <p:cNvSpPr txBox="1"/>
            <p:nvPr/>
          </p:nvSpPr>
          <p:spPr>
            <a:xfrm>
              <a:off x="4904878" y="1980082"/>
              <a:ext cx="1545295" cy="460319"/>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e.g. parity: even or</a:t>
              </a:r>
              <a:br>
                <a:rPr lang="en-CH" sz="1400" dirty="0">
                  <a:solidFill>
                    <a:schemeClr val="bg1"/>
                  </a:solidFill>
                  <a:latin typeface="IBM Plex Sans" charset="0"/>
                  <a:ea typeface="IBM Plex Sans" charset="0"/>
                  <a:cs typeface="IBM Plex Sans" charset="0"/>
                </a:rPr>
              </a:br>
              <a:r>
                <a:rPr lang="en-CH" sz="1400" dirty="0">
                  <a:solidFill>
                    <a:schemeClr val="bg1"/>
                  </a:solidFill>
                  <a:latin typeface="IBM Plex Sans" charset="0"/>
                  <a:ea typeface="IBM Plex Sans" charset="0"/>
                  <a:cs typeface="IBM Plex Sans" charset="0"/>
                </a:rPr>
                <a:t>odd number of 1s?</a:t>
              </a:r>
            </a:p>
          </p:txBody>
        </p:sp>
        <p:grpSp>
          <p:nvGrpSpPr>
            <p:cNvPr id="70" name="Group 69">
              <a:extLst>
                <a:ext uri="{FF2B5EF4-FFF2-40B4-BE49-F238E27FC236}">
                  <a16:creationId xmlns:a16="http://schemas.microsoft.com/office/drawing/2014/main" id="{304A1823-34B1-764E-AA97-04462FA738E2}"/>
                </a:ext>
              </a:extLst>
            </p:cNvPr>
            <p:cNvGrpSpPr/>
            <p:nvPr/>
          </p:nvGrpSpPr>
          <p:grpSpPr>
            <a:xfrm>
              <a:off x="3235621" y="1658966"/>
              <a:ext cx="1227001" cy="952208"/>
              <a:chOff x="3396369" y="1661057"/>
              <a:chExt cx="1227001" cy="952208"/>
            </a:xfrm>
          </p:grpSpPr>
          <p:grpSp>
            <p:nvGrpSpPr>
              <p:cNvPr id="82" name="Group 81">
                <a:extLst>
                  <a:ext uri="{FF2B5EF4-FFF2-40B4-BE49-F238E27FC236}">
                    <a16:creationId xmlns:a16="http://schemas.microsoft.com/office/drawing/2014/main" id="{7B11D19A-9A6C-9948-AC13-64C9D3500DFB}"/>
                  </a:ext>
                </a:extLst>
              </p:cNvPr>
              <p:cNvGrpSpPr/>
              <p:nvPr/>
            </p:nvGrpSpPr>
            <p:grpSpPr>
              <a:xfrm>
                <a:off x="3396369" y="1661057"/>
                <a:ext cx="1227001" cy="730253"/>
                <a:chOff x="4529949" y="2409394"/>
                <a:chExt cx="1965585" cy="1107447"/>
              </a:xfrm>
            </p:grpSpPr>
            <p:cxnSp>
              <p:nvCxnSpPr>
                <p:cNvPr id="90" name="Straight Arrow Connector 89">
                  <a:extLst>
                    <a:ext uri="{FF2B5EF4-FFF2-40B4-BE49-F238E27FC236}">
                      <a16:creationId xmlns:a16="http://schemas.microsoft.com/office/drawing/2014/main" id="{36A0C692-ED16-C145-90CA-A62A889D0158}"/>
                    </a:ext>
                  </a:extLst>
                </p:cNvPr>
                <p:cNvCxnSpPr>
                  <a:cxnSpLocks/>
                </p:cNvCxnSpPr>
                <p:nvPr/>
              </p:nvCxnSpPr>
              <p:spPr bwMode="auto">
                <a:xfrm flipV="1">
                  <a:off x="4529949" y="2409394"/>
                  <a:ext cx="0" cy="1104772"/>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4CADC1F0-EDD6-E143-B8E2-8B64C91FCA0E}"/>
                    </a:ext>
                  </a:extLst>
                </p:cNvPr>
                <p:cNvSpPr/>
                <p:nvPr/>
              </p:nvSpPr>
              <p:spPr bwMode="auto">
                <a:xfrm>
                  <a:off x="4785726" y="2723419"/>
                  <a:ext cx="413803" cy="790746"/>
                </a:xfrm>
                <a:prstGeom prst="rect">
                  <a:avLst/>
                </a:prstGeom>
                <a:solidFill>
                  <a:srgbClr val="6EA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2" name="Rectangle 91">
                  <a:extLst>
                    <a:ext uri="{FF2B5EF4-FFF2-40B4-BE49-F238E27FC236}">
                      <a16:creationId xmlns:a16="http://schemas.microsoft.com/office/drawing/2014/main" id="{57B81225-8E96-FB42-8281-393E14CE3404}"/>
                    </a:ext>
                  </a:extLst>
                </p:cNvPr>
                <p:cNvSpPr/>
                <p:nvPr/>
              </p:nvSpPr>
              <p:spPr bwMode="auto">
                <a:xfrm>
                  <a:off x="5482133" y="3225070"/>
                  <a:ext cx="413803" cy="291771"/>
                </a:xfrm>
                <a:prstGeom prst="rect">
                  <a:avLst/>
                </a:prstGeom>
                <a:solidFill>
                  <a:srgbClr val="6EA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cxnSp>
              <p:nvCxnSpPr>
                <p:cNvPr id="93" name="Straight Arrow Connector 92">
                  <a:extLst>
                    <a:ext uri="{FF2B5EF4-FFF2-40B4-BE49-F238E27FC236}">
                      <a16:creationId xmlns:a16="http://schemas.microsoft.com/office/drawing/2014/main" id="{8BA8E7B8-8272-234A-944C-C3534C4F355D}"/>
                    </a:ext>
                  </a:extLst>
                </p:cNvPr>
                <p:cNvCxnSpPr>
                  <a:cxnSpLocks/>
                </p:cNvCxnSpPr>
                <p:nvPr/>
              </p:nvCxnSpPr>
              <p:spPr bwMode="auto">
                <a:xfrm flipV="1">
                  <a:off x="4529949" y="3514165"/>
                  <a:ext cx="1965585" cy="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7" name="TextBox 6">
                <a:extLst>
                  <a:ext uri="{FF2B5EF4-FFF2-40B4-BE49-F238E27FC236}">
                    <a16:creationId xmlns:a16="http://schemas.microsoft.com/office/drawing/2014/main" id="{E33029AC-F365-C54A-9036-AF35887F8FF6}"/>
                  </a:ext>
                </a:extLst>
              </p:cNvPr>
              <p:cNvSpPr txBox="1"/>
              <p:nvPr/>
            </p:nvSpPr>
            <p:spPr>
              <a:xfrm rot="20274376">
                <a:off x="3529889" y="2437832"/>
                <a:ext cx="254878" cy="175433"/>
              </a:xfrm>
              <a:prstGeom prst="rect">
                <a:avLst/>
              </a:prstGeom>
              <a:noFill/>
            </p:spPr>
            <p:txBody>
              <a:bodyPr wrap="none" lIns="0" tIns="0" rIns="0" bIns="0" rtlCol="0">
                <a:spAutoFit/>
              </a:bodyPr>
              <a:lstStyle/>
              <a:p>
                <a:pPr algn="l">
                  <a:lnSpc>
                    <a:spcPct val="110000"/>
                  </a:lnSpc>
                  <a:spcBef>
                    <a:spcPts val="1100"/>
                  </a:spcBef>
                </a:pPr>
                <a:r>
                  <a:rPr lang="en-CH" sz="1100" dirty="0">
                    <a:solidFill>
                      <a:schemeClr val="bg1"/>
                    </a:solidFill>
                    <a:latin typeface="IBM Plex Sans" charset="0"/>
                    <a:ea typeface="IBM Plex Sans" charset="0"/>
                    <a:cs typeface="IBM Plex Sans" charset="0"/>
                  </a:rPr>
                  <a:t>010</a:t>
                </a:r>
              </a:p>
            </p:txBody>
          </p:sp>
          <p:sp>
            <p:nvSpPr>
              <p:cNvPr id="94" name="TextBox 93">
                <a:extLst>
                  <a:ext uri="{FF2B5EF4-FFF2-40B4-BE49-F238E27FC236}">
                    <a16:creationId xmlns:a16="http://schemas.microsoft.com/office/drawing/2014/main" id="{B6A005B3-17A1-0841-B289-F3709042F38B}"/>
                  </a:ext>
                </a:extLst>
              </p:cNvPr>
              <p:cNvSpPr txBox="1"/>
              <p:nvPr/>
            </p:nvSpPr>
            <p:spPr>
              <a:xfrm rot="20274376">
                <a:off x="4016005" y="2435069"/>
                <a:ext cx="254878" cy="175433"/>
              </a:xfrm>
              <a:prstGeom prst="rect">
                <a:avLst/>
              </a:prstGeom>
              <a:noFill/>
            </p:spPr>
            <p:txBody>
              <a:bodyPr wrap="none" lIns="0" tIns="0" rIns="0" bIns="0" rtlCol="0">
                <a:spAutoFit/>
              </a:bodyPr>
              <a:lstStyle/>
              <a:p>
                <a:pPr algn="l">
                  <a:lnSpc>
                    <a:spcPct val="110000"/>
                  </a:lnSpc>
                  <a:spcBef>
                    <a:spcPts val="1100"/>
                  </a:spcBef>
                </a:pPr>
                <a:r>
                  <a:rPr lang="en-CH" sz="1100" dirty="0">
                    <a:solidFill>
                      <a:schemeClr val="bg1"/>
                    </a:solidFill>
                    <a:latin typeface="IBM Plex Sans" charset="0"/>
                    <a:ea typeface="IBM Plex Sans" charset="0"/>
                    <a:cs typeface="IBM Plex Sans" charset="0"/>
                  </a:rPr>
                  <a:t>011</a:t>
                </a:r>
              </a:p>
            </p:txBody>
          </p:sp>
        </p:grpSp>
      </p:grpSp>
    </p:spTree>
    <p:extLst>
      <p:ext uri="{BB962C8B-B14F-4D97-AF65-F5344CB8AC3E}">
        <p14:creationId xmlns:p14="http://schemas.microsoft.com/office/powerpoint/2010/main" val="112325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7B538-1DC4-41D0-8F72-64A9521D6509}"/>
              </a:ext>
            </a:extLst>
          </p:cNvPr>
          <p:cNvSpPr>
            <a:spLocks noGrp="1"/>
          </p:cNvSpPr>
          <p:nvPr>
            <p:ph type="title"/>
          </p:nvPr>
        </p:nvSpPr>
        <p:spPr/>
        <p:txBody>
          <a:bodyPr/>
          <a:lstStyle/>
          <a:p>
            <a:r>
              <a:rPr lang="en-US" dirty="0"/>
              <a:t>Quantum model</a:t>
            </a:r>
            <a:endParaRPr lang="en-IE" dirty="0"/>
          </a:p>
        </p:txBody>
      </p:sp>
      <p:sp>
        <p:nvSpPr>
          <p:cNvPr id="4" name="Footer Placeholder 3">
            <a:extLst>
              <a:ext uri="{FF2B5EF4-FFF2-40B4-BE49-F238E27FC236}">
                <a16:creationId xmlns:a16="http://schemas.microsoft.com/office/drawing/2014/main" id="{A3B6D758-275D-4359-8E6A-FC68CBC36789}"/>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80A13B4D-E684-4EB1-8A4F-23D5345CA785}"/>
              </a:ext>
            </a:extLst>
          </p:cNvPr>
          <p:cNvSpPr>
            <a:spLocks noGrp="1"/>
          </p:cNvSpPr>
          <p:nvPr>
            <p:ph type="sldNum" sz="quarter" idx="11"/>
          </p:nvPr>
        </p:nvSpPr>
        <p:spPr/>
        <p:txBody>
          <a:bodyPr/>
          <a:lstStyle/>
          <a:p>
            <a:fld id="{59395FB3-9C97-154F-86B2-7E381B951268}" type="slidenum">
              <a:rPr lang="en-US" smtClean="0"/>
              <a:pPr/>
              <a:t>57</a:t>
            </a:fld>
            <a:endParaRPr lang="en-US" dirty="0"/>
          </a:p>
        </p:txBody>
      </p:sp>
      <p:grpSp>
        <p:nvGrpSpPr>
          <p:cNvPr id="91" name="Group 90">
            <a:extLst>
              <a:ext uri="{FF2B5EF4-FFF2-40B4-BE49-F238E27FC236}">
                <a16:creationId xmlns:a16="http://schemas.microsoft.com/office/drawing/2014/main" id="{860C5170-97CF-4D9D-8D7F-E37F766EB3F3}"/>
              </a:ext>
            </a:extLst>
          </p:cNvPr>
          <p:cNvGrpSpPr/>
          <p:nvPr/>
        </p:nvGrpSpPr>
        <p:grpSpPr>
          <a:xfrm>
            <a:off x="298224" y="2333383"/>
            <a:ext cx="5643150" cy="2417463"/>
            <a:chOff x="298224" y="2116571"/>
            <a:chExt cx="5643150" cy="2417463"/>
          </a:xfrm>
        </p:grpSpPr>
        <p:sp>
          <p:nvSpPr>
            <p:cNvPr id="92" name="Line">
              <a:extLst>
                <a:ext uri="{FF2B5EF4-FFF2-40B4-BE49-F238E27FC236}">
                  <a16:creationId xmlns:a16="http://schemas.microsoft.com/office/drawing/2014/main" id="{EC1C683B-19C3-4FCC-8CCC-A8E83AE63349}"/>
                </a:ext>
              </a:extLst>
            </p:cNvPr>
            <p:cNvSpPr/>
            <p:nvPr/>
          </p:nvSpPr>
          <p:spPr>
            <a:xfrm>
              <a:off x="585741" y="3808192"/>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3" name="Line">
              <a:extLst>
                <a:ext uri="{FF2B5EF4-FFF2-40B4-BE49-F238E27FC236}">
                  <a16:creationId xmlns:a16="http://schemas.microsoft.com/office/drawing/2014/main" id="{BD22B837-1407-4CBD-94EC-A4495AE12FAD}"/>
                </a:ext>
              </a:extLst>
            </p:cNvPr>
            <p:cNvSpPr/>
            <p:nvPr/>
          </p:nvSpPr>
          <p:spPr>
            <a:xfrm>
              <a:off x="585741" y="2348066"/>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4" name=".…">
              <a:extLst>
                <a:ext uri="{FF2B5EF4-FFF2-40B4-BE49-F238E27FC236}">
                  <a16:creationId xmlns:a16="http://schemas.microsoft.com/office/drawing/2014/main" id="{D986742F-AE8B-4272-814D-1E5FE7781E4C}"/>
                </a:ext>
              </a:extLst>
            </p:cNvPr>
            <p:cNvSpPr txBox="1"/>
            <p:nvPr/>
          </p:nvSpPr>
          <p:spPr>
            <a:xfrm>
              <a:off x="344402" y="3401240"/>
              <a:ext cx="53561" cy="650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a:p>
              <a:pPr marL="0" marR="0" lvl="0" indent="0" algn="ctr" defTabSz="2438338" eaLnBrk="1" fontAlgn="auto" latinLnBrk="0" hangingPunct="1">
                <a:lnSpc>
                  <a:spcPct val="100000"/>
                </a:lnSpc>
                <a:spcBef>
                  <a:spcPts val="0"/>
                </a:spcBef>
                <a:spcAft>
                  <a:spcPts val="0"/>
                </a:spcAft>
                <a:buClrTx/>
                <a:buSzTx/>
                <a:buFontTx/>
                <a:buNone/>
                <a:tabLst/>
                <a:defRPr sz="1000" b="1">
                  <a:solidFill>
                    <a:srgbClr val="000000"/>
                  </a:solidFill>
                  <a:latin typeface="Helvetica Neue"/>
                  <a:ea typeface="Helvetica Neue"/>
                  <a:cs typeface="Helvetica Neue"/>
                  <a:sym typeface="Helvetica Neue"/>
                </a:defRPr>
              </a:pPr>
              <a:r>
                <a:rPr kumimoji="0" sz="10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a:t>
              </a:r>
            </a:p>
          </p:txBody>
        </p:sp>
        <p:sp>
          <p:nvSpPr>
            <p:cNvPr id="95" name="Line">
              <a:extLst>
                <a:ext uri="{FF2B5EF4-FFF2-40B4-BE49-F238E27FC236}">
                  <a16:creationId xmlns:a16="http://schemas.microsoft.com/office/drawing/2014/main" id="{7D4800D9-4B4F-4A84-852B-B9EC80767FA2}"/>
                </a:ext>
              </a:extLst>
            </p:cNvPr>
            <p:cNvSpPr/>
            <p:nvPr/>
          </p:nvSpPr>
          <p:spPr>
            <a:xfrm>
              <a:off x="585741" y="4272562"/>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6" name="Line">
              <a:extLst>
                <a:ext uri="{FF2B5EF4-FFF2-40B4-BE49-F238E27FC236}">
                  <a16:creationId xmlns:a16="http://schemas.microsoft.com/office/drawing/2014/main" id="{39936B40-FBAA-44D7-A342-4FF874AB744F}"/>
                </a:ext>
              </a:extLst>
            </p:cNvPr>
            <p:cNvSpPr/>
            <p:nvPr/>
          </p:nvSpPr>
          <p:spPr>
            <a:xfrm>
              <a:off x="585741" y="3345154"/>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7" name="Line">
              <a:extLst>
                <a:ext uri="{FF2B5EF4-FFF2-40B4-BE49-F238E27FC236}">
                  <a16:creationId xmlns:a16="http://schemas.microsoft.com/office/drawing/2014/main" id="{73A483F8-C877-46E5-8EDA-EF5A20E49412}"/>
                </a:ext>
              </a:extLst>
            </p:cNvPr>
            <p:cNvSpPr/>
            <p:nvPr/>
          </p:nvSpPr>
          <p:spPr>
            <a:xfrm>
              <a:off x="585741" y="2846610"/>
              <a:ext cx="4667276"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98" name="Rectangle">
              <a:extLst>
                <a:ext uri="{FF2B5EF4-FFF2-40B4-BE49-F238E27FC236}">
                  <a16:creationId xmlns:a16="http://schemas.microsoft.com/office/drawing/2014/main" id="{E9EC91E8-94E2-40DD-9BC5-DEE88A11F2F0}"/>
                </a:ext>
              </a:extLst>
            </p:cNvPr>
            <p:cNvSpPr/>
            <p:nvPr/>
          </p:nvSpPr>
          <p:spPr>
            <a:xfrm>
              <a:off x="991305" y="2116571"/>
              <a:ext cx="1114214" cy="2417463"/>
            </a:xfrm>
            <a:prstGeom prst="rect">
              <a:avLst/>
            </a:prstGeom>
            <a:solidFill>
              <a:srgbClr val="E0E0E0"/>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99" name="Equation">
                  <a:extLst>
                    <a:ext uri="{FF2B5EF4-FFF2-40B4-BE49-F238E27FC236}">
                      <a16:creationId xmlns:a16="http://schemas.microsoft.com/office/drawing/2014/main" id="{48625497-34A9-43FE-9B7B-087A2BFDB921}"/>
                    </a:ext>
                  </a:extLst>
                </p:cNvPr>
                <p:cNvSpPr txBox="1"/>
                <p:nvPr/>
              </p:nvSpPr>
              <p:spPr>
                <a:xfrm>
                  <a:off x="1254129" y="3182803"/>
                  <a:ext cx="591636" cy="323165"/>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GB" sz="2100" b="0" i="1" u="none" strike="noStrike" kern="0" cap="none" spc="0" normalizeH="0" baseline="0" noProof="0" dirty="0" smtClean="0">
                            <a:ln>
                              <a:noFill/>
                            </a:ln>
                            <a:solidFill>
                              <a:srgbClr val="000000"/>
                            </a:solidFill>
                            <a:effectLst/>
                            <a:uLnTx/>
                            <a:uFillTx/>
                            <a:latin typeface="Cambria Math" panose="02040503050406030204" pitchFamily="18" charset="0"/>
                            <a:ea typeface="Cambria Math" panose="02040503050406030204" pitchFamily="18" charset="0"/>
                          </a:rPr>
                          <m:t>ℇ</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r>
                          <a:rPr kumimoji="0" sz="2100" b="0" i="1" u="none" strike="noStrike" kern="0" cap="none" spc="0" normalizeH="0" baseline="0" noProof="0">
                            <a:ln>
                              <a:noFill/>
                            </a:ln>
                            <a:solidFill>
                              <a:srgbClr val="000000"/>
                            </a:solidFill>
                            <a:effectLst/>
                            <a:uLnTx/>
                            <a:uFillTx/>
                            <a:latin typeface="Cambria Math" panose="02040503050406030204" pitchFamily="18" charset="0"/>
                          </a:rPr>
                          <m:t>𝑥</m:t>
                        </m:r>
                        <m:r>
                          <a:rPr kumimoji="0" sz="21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30" name="Equation">
                  <a:extLst>
                    <a:ext uri="{FF2B5EF4-FFF2-40B4-BE49-F238E27FC236}">
                      <a16:creationId xmlns:a16="http://schemas.microsoft.com/office/drawing/2014/main" id="{EC886EC7-6390-2144-9137-A723EF531CC4}"/>
                    </a:ext>
                  </a:extLst>
                </p:cNvPr>
                <p:cNvSpPr txBox="1">
                  <a:spLocks noRot="1" noChangeAspect="1" noMove="1" noResize="1" noEditPoints="1" noAdjustHandles="1" noChangeArrowheads="1" noChangeShapeType="1" noTextEdit="1"/>
                </p:cNvSpPr>
                <p:nvPr/>
              </p:nvSpPr>
              <p:spPr>
                <a:xfrm>
                  <a:off x="1254129" y="3182803"/>
                  <a:ext cx="591636" cy="323165"/>
                </a:xfrm>
                <a:prstGeom prst="rect">
                  <a:avLst/>
                </a:prstGeom>
                <a:blipFill>
                  <a:blip r:embed="rId6"/>
                  <a:stretch>
                    <a:fillRect l="-8333" r="-14583" b="-33333"/>
                  </a:stretch>
                </a:blipFill>
                <a:ln w="12700">
                  <a:miter lim="400000"/>
                </a:ln>
              </p:spPr>
              <p:txBody>
                <a:bodyPr/>
                <a:lstStyle/>
                <a:p>
                  <a:r>
                    <a:rPr lang="en-CH">
                      <a:noFill/>
                    </a:rPr>
                    <a:t> </a:t>
                  </a:r>
                </a:p>
              </p:txBody>
            </p:sp>
          </mc:Fallback>
        </mc:AlternateContent>
        <p:sp>
          <p:nvSpPr>
            <p:cNvPr id="100" name="Rectangle">
              <a:extLst>
                <a:ext uri="{FF2B5EF4-FFF2-40B4-BE49-F238E27FC236}">
                  <a16:creationId xmlns:a16="http://schemas.microsoft.com/office/drawing/2014/main" id="{AC480866-EF39-4EB0-BA8C-91EB574BD8E5}"/>
                </a:ext>
              </a:extLst>
            </p:cNvPr>
            <p:cNvSpPr/>
            <p:nvPr/>
          </p:nvSpPr>
          <p:spPr>
            <a:xfrm>
              <a:off x="2621320" y="2116571"/>
              <a:ext cx="1548025" cy="2417463"/>
            </a:xfrm>
            <a:prstGeom prst="rect">
              <a:avLst/>
            </a:prstGeom>
            <a:solidFill>
              <a:srgbClr val="4589FF">
                <a:lumMod val="20000"/>
                <a:lumOff val="80000"/>
              </a:srgbClr>
            </a:solidFill>
            <a:ln w="38100">
              <a:solidFill>
                <a:srgbClr val="000000"/>
              </a:solidFill>
              <a:miter lim="400000"/>
            </a:ln>
          </p:spPr>
          <p:txBody>
            <a:bodyPr lIns="50800" tIns="50800" rIns="50800" bIns="50800" anchor="ctr"/>
            <a:lstStyle/>
            <a:p>
              <a:pPr marL="0" marR="0" lvl="0" indent="0" defTabSz="825500" eaLnBrk="1" fontAlgn="auto" latinLnBrk="0" hangingPunct="1">
                <a:lnSpc>
                  <a:spcPct val="100000"/>
                </a:lnSpc>
                <a:spcBef>
                  <a:spcPts val="0"/>
                </a:spcBef>
                <a:spcAft>
                  <a:spcPts val="0"/>
                </a:spcAft>
                <a:buClrTx/>
                <a:buSzTx/>
                <a:buFontTx/>
                <a:buNone/>
                <a:tabLst/>
                <a:defRPr sz="3200" i="1">
                  <a:solidFill>
                    <a:srgbClr val="FFFFFF"/>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FFFFFF"/>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101" name="Equation">
                  <a:extLst>
                    <a:ext uri="{FF2B5EF4-FFF2-40B4-BE49-F238E27FC236}">
                      <a16:creationId xmlns:a16="http://schemas.microsoft.com/office/drawing/2014/main" id="{94DE9278-8123-4155-B10D-6EBAA30E626C}"/>
                    </a:ext>
                  </a:extLst>
                </p:cNvPr>
                <p:cNvSpPr txBox="1"/>
                <p:nvPr/>
              </p:nvSpPr>
              <p:spPr>
                <a:xfrm>
                  <a:off x="3094832" y="3194746"/>
                  <a:ext cx="577722" cy="292388"/>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lang="en-US" sz="1900" b="0" i="1" u="none" strike="noStrike" kern="0" cap="none" spc="0" normalizeH="0" baseline="0" noProof="0" smtClean="0">
                            <a:ln>
                              <a:noFill/>
                            </a:ln>
                            <a:solidFill>
                              <a:srgbClr val="000000"/>
                            </a:solidFill>
                            <a:effectLst/>
                            <a:uLnTx/>
                            <a:uFillTx/>
                            <a:latin typeface="Cambria Math" panose="02040503050406030204" pitchFamily="18" charset="0"/>
                          </a:rPr>
                          <m:t>𝑈</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𝜃</m:t>
                        </m:r>
                        <m:r>
                          <a:rPr kumimoji="0" lang="en-US" sz="19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32" name="Equation">
                  <a:extLst>
                    <a:ext uri="{FF2B5EF4-FFF2-40B4-BE49-F238E27FC236}">
                      <a16:creationId xmlns:a16="http://schemas.microsoft.com/office/drawing/2014/main" id="{FCE80D18-FC51-FE47-8736-1E12E205212A}"/>
                    </a:ext>
                  </a:extLst>
                </p:cNvPr>
                <p:cNvSpPr txBox="1">
                  <a:spLocks noRot="1" noChangeAspect="1" noMove="1" noResize="1" noEditPoints="1" noAdjustHandles="1" noChangeArrowheads="1" noChangeShapeType="1" noTextEdit="1"/>
                </p:cNvSpPr>
                <p:nvPr/>
              </p:nvSpPr>
              <p:spPr>
                <a:xfrm>
                  <a:off x="3094832" y="3194746"/>
                  <a:ext cx="577722" cy="292388"/>
                </a:xfrm>
                <a:prstGeom prst="rect">
                  <a:avLst/>
                </a:prstGeom>
                <a:blipFill>
                  <a:blip r:embed="rId7"/>
                  <a:stretch>
                    <a:fillRect l="-8696" r="-15217" b="-33333"/>
                  </a:stretch>
                </a:blipFill>
                <a:ln w="12700">
                  <a:miter lim="400000"/>
                </a:ln>
              </p:spPr>
              <p:txBody>
                <a:bodyPr/>
                <a:lstStyle/>
                <a:p>
                  <a:r>
                    <a:rPr lang="en-CH">
                      <a:noFill/>
                    </a:rPr>
                    <a:t> </a:t>
                  </a:r>
                </a:p>
              </p:txBody>
            </p:sp>
          </mc:Fallback>
        </mc:AlternateContent>
        <p:sp>
          <p:nvSpPr>
            <p:cNvPr id="102" name="Line">
              <a:extLst>
                <a:ext uri="{FF2B5EF4-FFF2-40B4-BE49-F238E27FC236}">
                  <a16:creationId xmlns:a16="http://schemas.microsoft.com/office/drawing/2014/main" id="{F1649AAF-AAAB-4484-B069-23602AC8827D}"/>
                </a:ext>
              </a:extLst>
            </p:cNvPr>
            <p:cNvSpPr/>
            <p:nvPr/>
          </p:nvSpPr>
          <p:spPr>
            <a:xfrm>
              <a:off x="5349261" y="2305893"/>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3" name="Line">
              <a:extLst>
                <a:ext uri="{FF2B5EF4-FFF2-40B4-BE49-F238E27FC236}">
                  <a16:creationId xmlns:a16="http://schemas.microsoft.com/office/drawing/2014/main" id="{958639B0-C550-4EA8-899D-9E1272E04A9B}"/>
                </a:ext>
              </a:extLst>
            </p:cNvPr>
            <p:cNvSpPr/>
            <p:nvPr/>
          </p:nvSpPr>
          <p:spPr>
            <a:xfrm>
              <a:off x="5349261" y="2348066"/>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4" name="Line">
              <a:extLst>
                <a:ext uri="{FF2B5EF4-FFF2-40B4-BE49-F238E27FC236}">
                  <a16:creationId xmlns:a16="http://schemas.microsoft.com/office/drawing/2014/main" id="{19FCCE23-4373-4EDD-994C-39E6EB2E9D8A}"/>
                </a:ext>
              </a:extLst>
            </p:cNvPr>
            <p:cNvSpPr/>
            <p:nvPr/>
          </p:nvSpPr>
          <p:spPr>
            <a:xfrm>
              <a:off x="5349261" y="2825523"/>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5" name="Line">
              <a:extLst>
                <a:ext uri="{FF2B5EF4-FFF2-40B4-BE49-F238E27FC236}">
                  <a16:creationId xmlns:a16="http://schemas.microsoft.com/office/drawing/2014/main" id="{CCC25184-C366-49D0-A806-D65BB25A0254}"/>
                </a:ext>
              </a:extLst>
            </p:cNvPr>
            <p:cNvSpPr/>
            <p:nvPr/>
          </p:nvSpPr>
          <p:spPr>
            <a:xfrm>
              <a:off x="5349261" y="2867697"/>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6" name="Line">
              <a:extLst>
                <a:ext uri="{FF2B5EF4-FFF2-40B4-BE49-F238E27FC236}">
                  <a16:creationId xmlns:a16="http://schemas.microsoft.com/office/drawing/2014/main" id="{9504D57C-93B4-44D8-8904-8C87732055F8}"/>
                </a:ext>
              </a:extLst>
            </p:cNvPr>
            <p:cNvSpPr/>
            <p:nvPr/>
          </p:nvSpPr>
          <p:spPr>
            <a:xfrm>
              <a:off x="5349261" y="3322301"/>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7" name="Line">
              <a:extLst>
                <a:ext uri="{FF2B5EF4-FFF2-40B4-BE49-F238E27FC236}">
                  <a16:creationId xmlns:a16="http://schemas.microsoft.com/office/drawing/2014/main" id="{A2588D5E-344B-4C34-9A17-0683B7280050}"/>
                </a:ext>
              </a:extLst>
            </p:cNvPr>
            <p:cNvSpPr/>
            <p:nvPr/>
          </p:nvSpPr>
          <p:spPr>
            <a:xfrm>
              <a:off x="5349261" y="3364474"/>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8" name="Line">
              <a:extLst>
                <a:ext uri="{FF2B5EF4-FFF2-40B4-BE49-F238E27FC236}">
                  <a16:creationId xmlns:a16="http://schemas.microsoft.com/office/drawing/2014/main" id="{0FCC1065-2563-4D8F-9E75-739DCA638795}"/>
                </a:ext>
              </a:extLst>
            </p:cNvPr>
            <p:cNvSpPr/>
            <p:nvPr/>
          </p:nvSpPr>
          <p:spPr>
            <a:xfrm>
              <a:off x="5349261" y="3776904"/>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09" name="Line">
              <a:extLst>
                <a:ext uri="{FF2B5EF4-FFF2-40B4-BE49-F238E27FC236}">
                  <a16:creationId xmlns:a16="http://schemas.microsoft.com/office/drawing/2014/main" id="{ED7C455C-B497-45EB-9502-B1E78F8840A9}"/>
                </a:ext>
              </a:extLst>
            </p:cNvPr>
            <p:cNvSpPr/>
            <p:nvPr/>
          </p:nvSpPr>
          <p:spPr>
            <a:xfrm>
              <a:off x="5349261" y="3819078"/>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10" name="Line">
              <a:extLst>
                <a:ext uri="{FF2B5EF4-FFF2-40B4-BE49-F238E27FC236}">
                  <a16:creationId xmlns:a16="http://schemas.microsoft.com/office/drawing/2014/main" id="{0635CC9F-7D96-4B1D-9B69-9113DCDA45AA}"/>
                </a:ext>
              </a:extLst>
            </p:cNvPr>
            <p:cNvSpPr/>
            <p:nvPr/>
          </p:nvSpPr>
          <p:spPr>
            <a:xfrm>
              <a:off x="5349261" y="4272562"/>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11" name="Line">
              <a:extLst>
                <a:ext uri="{FF2B5EF4-FFF2-40B4-BE49-F238E27FC236}">
                  <a16:creationId xmlns:a16="http://schemas.microsoft.com/office/drawing/2014/main" id="{39241122-C4DB-4FE9-BD57-7ACE1363C9C1}"/>
                </a:ext>
              </a:extLst>
            </p:cNvPr>
            <p:cNvSpPr/>
            <p:nvPr/>
          </p:nvSpPr>
          <p:spPr>
            <a:xfrm>
              <a:off x="5349261" y="4314736"/>
              <a:ext cx="309890" cy="1"/>
            </a:xfrm>
            <a:prstGeom prst="line">
              <a:avLst/>
            </a:prstGeom>
            <a:ln w="25400">
              <a:solidFill>
                <a:srgbClr val="000000"/>
              </a:solidFill>
              <a:miter lim="400000"/>
            </a:ln>
          </p:spPr>
          <p:txBody>
            <a:bodyPr lIns="50800" tIns="50800" rIns="50800" bIns="50800" anchor="ct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2DBD342F-131C-489B-B4BC-5879B518A19B}"/>
                    </a:ext>
                  </a:extLst>
                </p:cNvPr>
                <p:cNvSpPr txBox="1"/>
                <p:nvPr/>
              </p:nvSpPr>
              <p:spPr>
                <a:xfrm>
                  <a:off x="298224" y="4085408"/>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43" name="Equation">
                  <a:extLst>
                    <a:ext uri="{FF2B5EF4-FFF2-40B4-BE49-F238E27FC236}">
                      <a16:creationId xmlns:a16="http://schemas.microsoft.com/office/drawing/2014/main" id="{6029555B-ACD7-B849-8AC2-5C070E6AC969}"/>
                    </a:ext>
                  </a:extLst>
                </p:cNvPr>
                <p:cNvSpPr txBox="1">
                  <a:spLocks noRot="1" noChangeAspect="1" noMove="1" noResize="1" noEditPoints="1" noAdjustHandles="1" noChangeArrowheads="1" noChangeShapeType="1" noTextEdit="1"/>
                </p:cNvSpPr>
                <p:nvPr/>
              </p:nvSpPr>
              <p:spPr>
                <a:xfrm>
                  <a:off x="298224" y="4085408"/>
                  <a:ext cx="300868" cy="247232"/>
                </a:xfrm>
                <a:prstGeom prst="rect">
                  <a:avLst/>
                </a:prstGeom>
                <a:blipFill>
                  <a:blip r:embed="rId8"/>
                  <a:stretch>
                    <a:fillRect l="-40000" r="-48000" b="-6666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6BD2DFAD-FD43-4FFE-8B39-445BFE732754}"/>
                    </a:ext>
                  </a:extLst>
                </p:cNvPr>
                <p:cNvSpPr txBox="1"/>
                <p:nvPr/>
              </p:nvSpPr>
              <p:spPr>
                <a:xfrm>
                  <a:off x="298224" y="3159981"/>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44" name="Equation">
                  <a:extLst>
                    <a:ext uri="{FF2B5EF4-FFF2-40B4-BE49-F238E27FC236}">
                      <a16:creationId xmlns:a16="http://schemas.microsoft.com/office/drawing/2014/main" id="{D3EB86E4-94E1-5741-BC6B-B4B15EF1609D}"/>
                    </a:ext>
                  </a:extLst>
                </p:cNvPr>
                <p:cNvSpPr txBox="1">
                  <a:spLocks noRot="1" noChangeAspect="1" noMove="1" noResize="1" noEditPoints="1" noAdjustHandles="1" noChangeArrowheads="1" noChangeShapeType="1" noTextEdit="1"/>
                </p:cNvSpPr>
                <p:nvPr/>
              </p:nvSpPr>
              <p:spPr>
                <a:xfrm>
                  <a:off x="298224" y="3159981"/>
                  <a:ext cx="300868" cy="247232"/>
                </a:xfrm>
                <a:prstGeom prst="rect">
                  <a:avLst/>
                </a:prstGeom>
                <a:blipFill>
                  <a:blip r:embed="rId9"/>
                  <a:stretch>
                    <a:fillRect l="-40000" r="-48000" b="-66667"/>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4" name="Equation">
                  <a:extLst>
                    <a:ext uri="{FF2B5EF4-FFF2-40B4-BE49-F238E27FC236}">
                      <a16:creationId xmlns:a16="http://schemas.microsoft.com/office/drawing/2014/main" id="{838145FB-40E7-4A70-A0BF-F103D445F04D}"/>
                    </a:ext>
                  </a:extLst>
                </p:cNvPr>
                <p:cNvSpPr txBox="1"/>
                <p:nvPr/>
              </p:nvSpPr>
              <p:spPr>
                <a:xfrm>
                  <a:off x="298224" y="2669225"/>
                  <a:ext cx="300868" cy="247231"/>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a:ln>
                      <a:noFill/>
                    </a:ln>
                    <a:solidFill>
                      <a:srgbClr val="000000"/>
                    </a:solidFill>
                    <a:effectLst/>
                    <a:uLnTx/>
                    <a:uFillTx/>
                  </a:endParaRPr>
                </a:p>
              </p:txBody>
            </p:sp>
          </mc:Choice>
          <mc:Fallback xmlns="">
            <p:sp>
              <p:nvSpPr>
                <p:cNvPr id="45" name="Equation">
                  <a:extLst>
                    <a:ext uri="{FF2B5EF4-FFF2-40B4-BE49-F238E27FC236}">
                      <a16:creationId xmlns:a16="http://schemas.microsoft.com/office/drawing/2014/main" id="{1517F186-C6AF-C644-BFC9-AC3FB8EC34BB}"/>
                    </a:ext>
                  </a:extLst>
                </p:cNvPr>
                <p:cNvSpPr txBox="1">
                  <a:spLocks noRot="1" noChangeAspect="1" noMove="1" noResize="1" noEditPoints="1" noAdjustHandles="1" noChangeArrowheads="1" noChangeShapeType="1" noTextEdit="1"/>
                </p:cNvSpPr>
                <p:nvPr/>
              </p:nvSpPr>
              <p:spPr>
                <a:xfrm>
                  <a:off x="298224" y="2669225"/>
                  <a:ext cx="300868" cy="247231"/>
                </a:xfrm>
                <a:prstGeom prst="rect">
                  <a:avLst/>
                </a:prstGeom>
                <a:blipFill>
                  <a:blip r:embed="rId10"/>
                  <a:stretch>
                    <a:fillRect l="-40000" r="-48000" b="-7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5" name="Equation">
                  <a:extLst>
                    <a:ext uri="{FF2B5EF4-FFF2-40B4-BE49-F238E27FC236}">
                      <a16:creationId xmlns:a16="http://schemas.microsoft.com/office/drawing/2014/main" id="{D992AF7D-0E34-49CF-8064-3A2853C24201}"/>
                    </a:ext>
                  </a:extLst>
                </p:cNvPr>
                <p:cNvSpPr txBox="1"/>
                <p:nvPr/>
              </p:nvSpPr>
              <p:spPr>
                <a:xfrm>
                  <a:off x="298224" y="2164446"/>
                  <a:ext cx="300868" cy="24723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100" b="0" i="1" u="none" strike="noStrike" kern="0" cap="none" spc="0" normalizeH="0" baseline="0" noProof="0">
                            <a:ln>
                              <a:noFill/>
                            </a:ln>
                            <a:solidFill>
                              <a:srgbClr val="000000"/>
                            </a:solidFill>
                            <a:effectLst/>
                            <a:uLnTx/>
                            <a:uFillTx/>
                            <a:latin typeface="Cambria Math" panose="02040503050406030204" pitchFamily="18" charset="0"/>
                          </a:rPr>
                          <m:t>|0⟩</m:t>
                        </m:r>
                      </m:oMath>
                    </m:oMathPara>
                  </a14:m>
                  <a:endParaRPr kumimoji="0" sz="2100" b="0" i="0" u="none" strike="noStrike" kern="0" cap="none" spc="0" normalizeH="0" baseline="0" noProof="0" dirty="0">
                    <a:ln>
                      <a:noFill/>
                    </a:ln>
                    <a:solidFill>
                      <a:srgbClr val="000000"/>
                    </a:solidFill>
                    <a:effectLst/>
                    <a:uLnTx/>
                    <a:uFillTx/>
                  </a:endParaRPr>
                </a:p>
              </p:txBody>
            </p:sp>
          </mc:Choice>
          <mc:Fallback xmlns="">
            <p:sp>
              <p:nvSpPr>
                <p:cNvPr id="46" name="Equation">
                  <a:extLst>
                    <a:ext uri="{FF2B5EF4-FFF2-40B4-BE49-F238E27FC236}">
                      <a16:creationId xmlns:a16="http://schemas.microsoft.com/office/drawing/2014/main" id="{FFB6FE95-A9F2-5847-BDAE-AF98897AB074}"/>
                    </a:ext>
                  </a:extLst>
                </p:cNvPr>
                <p:cNvSpPr txBox="1">
                  <a:spLocks noRot="1" noChangeAspect="1" noMove="1" noResize="1" noEditPoints="1" noAdjustHandles="1" noChangeArrowheads="1" noChangeShapeType="1" noTextEdit="1"/>
                </p:cNvSpPr>
                <p:nvPr/>
              </p:nvSpPr>
              <p:spPr>
                <a:xfrm>
                  <a:off x="298224" y="2164446"/>
                  <a:ext cx="300868" cy="247232"/>
                </a:xfrm>
                <a:prstGeom prst="rect">
                  <a:avLst/>
                </a:prstGeom>
                <a:blipFill>
                  <a:blip r:embed="rId8"/>
                  <a:stretch>
                    <a:fillRect l="-40000" r="-48000" b="-75000"/>
                  </a:stretch>
                </a:blipFill>
                <a:ln w="12700">
                  <a:miter lim="400000"/>
                </a:ln>
              </p:spPr>
              <p:txBody>
                <a:bodyPr/>
                <a:lstStyle/>
                <a:p>
                  <a:r>
                    <a:rPr lang="en-CH">
                      <a:noFill/>
                    </a:rPr>
                    <a:t> </a:t>
                  </a:r>
                </a:p>
              </p:txBody>
            </p:sp>
          </mc:Fallback>
        </mc:AlternateContent>
        <p:grpSp>
          <p:nvGrpSpPr>
            <p:cNvPr id="116" name="Group">
              <a:extLst>
                <a:ext uri="{FF2B5EF4-FFF2-40B4-BE49-F238E27FC236}">
                  <a16:creationId xmlns:a16="http://schemas.microsoft.com/office/drawing/2014/main" id="{A9C79039-8B90-4431-9EC2-89A881F2C2CD}"/>
                </a:ext>
              </a:extLst>
            </p:cNvPr>
            <p:cNvGrpSpPr/>
            <p:nvPr/>
          </p:nvGrpSpPr>
          <p:grpSpPr>
            <a:xfrm>
              <a:off x="4876943" y="4107553"/>
              <a:ext cx="468869" cy="330020"/>
              <a:chOff x="0" y="0"/>
              <a:chExt cx="468867" cy="330019"/>
            </a:xfrm>
          </p:grpSpPr>
          <p:sp>
            <p:nvSpPr>
              <p:cNvPr id="138" name="Rectangle">
                <a:extLst>
                  <a:ext uri="{FF2B5EF4-FFF2-40B4-BE49-F238E27FC236}">
                    <a16:creationId xmlns:a16="http://schemas.microsoft.com/office/drawing/2014/main" id="{D95EF25B-5D8F-431D-9494-C5B7D9B341E3}"/>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9" name="Connection Line">
                <a:extLst>
                  <a:ext uri="{FF2B5EF4-FFF2-40B4-BE49-F238E27FC236}">
                    <a16:creationId xmlns:a16="http://schemas.microsoft.com/office/drawing/2014/main" id="{07B88508-1446-482E-B3C8-3B122C79A08D}"/>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40" name="Line">
                <a:extLst>
                  <a:ext uri="{FF2B5EF4-FFF2-40B4-BE49-F238E27FC236}">
                    <a16:creationId xmlns:a16="http://schemas.microsoft.com/office/drawing/2014/main" id="{8E68A839-3586-43E6-A7C7-58A4A7606CB5}"/>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7" name="Group">
              <a:extLst>
                <a:ext uri="{FF2B5EF4-FFF2-40B4-BE49-F238E27FC236}">
                  <a16:creationId xmlns:a16="http://schemas.microsoft.com/office/drawing/2014/main" id="{8648F0AA-20AD-4DAB-9C93-D0D35F64AB4E}"/>
                </a:ext>
              </a:extLst>
            </p:cNvPr>
            <p:cNvGrpSpPr/>
            <p:nvPr/>
          </p:nvGrpSpPr>
          <p:grpSpPr>
            <a:xfrm>
              <a:off x="4876943" y="3643182"/>
              <a:ext cx="468869" cy="330021"/>
              <a:chOff x="0" y="0"/>
              <a:chExt cx="468867" cy="330019"/>
            </a:xfrm>
          </p:grpSpPr>
          <p:sp>
            <p:nvSpPr>
              <p:cNvPr id="135" name="Rectangle">
                <a:extLst>
                  <a:ext uri="{FF2B5EF4-FFF2-40B4-BE49-F238E27FC236}">
                    <a16:creationId xmlns:a16="http://schemas.microsoft.com/office/drawing/2014/main" id="{5F2182DA-C618-44D2-A39D-8439DD892A60}"/>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6" name="Connection Line">
                <a:extLst>
                  <a:ext uri="{FF2B5EF4-FFF2-40B4-BE49-F238E27FC236}">
                    <a16:creationId xmlns:a16="http://schemas.microsoft.com/office/drawing/2014/main" id="{72B6492A-7A26-4799-A0AA-2BC74C4EA608}"/>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7" name="Line">
                <a:extLst>
                  <a:ext uri="{FF2B5EF4-FFF2-40B4-BE49-F238E27FC236}">
                    <a16:creationId xmlns:a16="http://schemas.microsoft.com/office/drawing/2014/main" id="{D8D9527C-AB4B-4257-B53C-C5AB21D59133}"/>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8" name="Group">
              <a:extLst>
                <a:ext uri="{FF2B5EF4-FFF2-40B4-BE49-F238E27FC236}">
                  <a16:creationId xmlns:a16="http://schemas.microsoft.com/office/drawing/2014/main" id="{5479A726-2AAB-45EE-B87F-11C597F4F5BB}"/>
                </a:ext>
              </a:extLst>
            </p:cNvPr>
            <p:cNvGrpSpPr/>
            <p:nvPr/>
          </p:nvGrpSpPr>
          <p:grpSpPr>
            <a:xfrm>
              <a:off x="4876943" y="3182417"/>
              <a:ext cx="468869" cy="330020"/>
              <a:chOff x="0" y="0"/>
              <a:chExt cx="468867" cy="330019"/>
            </a:xfrm>
          </p:grpSpPr>
          <p:sp>
            <p:nvSpPr>
              <p:cNvPr id="132" name="Rectangle">
                <a:extLst>
                  <a:ext uri="{FF2B5EF4-FFF2-40B4-BE49-F238E27FC236}">
                    <a16:creationId xmlns:a16="http://schemas.microsoft.com/office/drawing/2014/main" id="{B983F364-8EF5-4936-A7FA-7F3FD6310A27}"/>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3" name="Connection Line">
                <a:extLst>
                  <a:ext uri="{FF2B5EF4-FFF2-40B4-BE49-F238E27FC236}">
                    <a16:creationId xmlns:a16="http://schemas.microsoft.com/office/drawing/2014/main" id="{6BF12294-7A03-460D-9AC3-591AF73AA7B6}"/>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4" name="Line">
                <a:extLst>
                  <a:ext uri="{FF2B5EF4-FFF2-40B4-BE49-F238E27FC236}">
                    <a16:creationId xmlns:a16="http://schemas.microsoft.com/office/drawing/2014/main" id="{58455BA1-7A2B-4FA5-92A0-152CD179A769}"/>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19" name="Group">
              <a:extLst>
                <a:ext uri="{FF2B5EF4-FFF2-40B4-BE49-F238E27FC236}">
                  <a16:creationId xmlns:a16="http://schemas.microsoft.com/office/drawing/2014/main" id="{4EAC8643-82F8-453C-BD15-2E39F73D4E47}"/>
                </a:ext>
              </a:extLst>
            </p:cNvPr>
            <p:cNvGrpSpPr/>
            <p:nvPr/>
          </p:nvGrpSpPr>
          <p:grpSpPr>
            <a:xfrm>
              <a:off x="4876943" y="2660514"/>
              <a:ext cx="468869" cy="330020"/>
              <a:chOff x="0" y="0"/>
              <a:chExt cx="468867" cy="330019"/>
            </a:xfrm>
          </p:grpSpPr>
          <p:sp>
            <p:nvSpPr>
              <p:cNvPr id="129" name="Rectangle">
                <a:extLst>
                  <a:ext uri="{FF2B5EF4-FFF2-40B4-BE49-F238E27FC236}">
                    <a16:creationId xmlns:a16="http://schemas.microsoft.com/office/drawing/2014/main" id="{F3B5F439-925F-4D29-B3CC-ED95685D293D}"/>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0" name="Connection Line">
                <a:extLst>
                  <a:ext uri="{FF2B5EF4-FFF2-40B4-BE49-F238E27FC236}">
                    <a16:creationId xmlns:a16="http://schemas.microsoft.com/office/drawing/2014/main" id="{1A9E378F-7C0C-4492-B48C-8B1AE5EC4905}"/>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1" name="Line">
                <a:extLst>
                  <a:ext uri="{FF2B5EF4-FFF2-40B4-BE49-F238E27FC236}">
                    <a16:creationId xmlns:a16="http://schemas.microsoft.com/office/drawing/2014/main" id="{1BC80C47-AD1E-46DE-89CB-EDEF5408CE79}"/>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20" name="Group">
              <a:extLst>
                <a:ext uri="{FF2B5EF4-FFF2-40B4-BE49-F238E27FC236}">
                  <a16:creationId xmlns:a16="http://schemas.microsoft.com/office/drawing/2014/main" id="{4913CA23-A9BE-4814-8998-A4B650B79A8E}"/>
                </a:ext>
              </a:extLst>
            </p:cNvPr>
            <p:cNvGrpSpPr/>
            <p:nvPr/>
          </p:nvGrpSpPr>
          <p:grpSpPr>
            <a:xfrm>
              <a:off x="4876943" y="2135142"/>
              <a:ext cx="468869" cy="330020"/>
              <a:chOff x="0" y="0"/>
              <a:chExt cx="468867" cy="330019"/>
            </a:xfrm>
          </p:grpSpPr>
          <p:sp>
            <p:nvSpPr>
              <p:cNvPr id="126" name="Rectangle">
                <a:extLst>
                  <a:ext uri="{FF2B5EF4-FFF2-40B4-BE49-F238E27FC236}">
                    <a16:creationId xmlns:a16="http://schemas.microsoft.com/office/drawing/2014/main" id="{6358C216-FF31-44FF-BE4C-7E227384F692}"/>
                  </a:ext>
                </a:extLst>
              </p:cNvPr>
              <p:cNvSpPr/>
              <p:nvPr/>
            </p:nvSpPr>
            <p:spPr>
              <a:xfrm>
                <a:off x="0" y="0"/>
                <a:ext cx="468868" cy="330020"/>
              </a:xfrm>
              <a:prstGeom prst="rect">
                <a:avLst/>
              </a:prstGeom>
              <a:solidFill>
                <a:srgbClr val="4589FF"/>
              </a:solidFill>
              <a:ln w="2540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7" name="Connection Line">
                <a:extLst>
                  <a:ext uri="{FF2B5EF4-FFF2-40B4-BE49-F238E27FC236}">
                    <a16:creationId xmlns:a16="http://schemas.microsoft.com/office/drawing/2014/main" id="{4DA2465C-F6DA-4A45-A443-19412CEF09CF}"/>
                  </a:ext>
                </a:extLst>
              </p:cNvPr>
              <p:cNvSpPr/>
              <p:nvPr/>
            </p:nvSpPr>
            <p:spPr>
              <a:xfrm>
                <a:off x="61420" y="118399"/>
                <a:ext cx="346377"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2540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28" name="Line">
                <a:extLst>
                  <a:ext uri="{FF2B5EF4-FFF2-40B4-BE49-F238E27FC236}">
                    <a16:creationId xmlns:a16="http://schemas.microsoft.com/office/drawing/2014/main" id="{8561CF95-3813-470B-B872-7F011213B0D6}"/>
                  </a:ext>
                </a:extLst>
              </p:cNvPr>
              <p:cNvSpPr/>
              <p:nvPr/>
            </p:nvSpPr>
            <p:spPr>
              <a:xfrm flipV="1">
                <a:off x="160951" y="34424"/>
                <a:ext cx="240273" cy="245463"/>
              </a:xfrm>
              <a:prstGeom prst="line">
                <a:avLst/>
              </a:prstGeom>
              <a:noFill/>
              <a:ln w="2540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mc:AlternateContent xmlns:mc="http://schemas.openxmlformats.org/markup-compatibility/2006" xmlns:a14="http://schemas.microsoft.com/office/drawing/2010/main">
          <mc:Choice Requires="a14">
            <p:sp>
              <p:nvSpPr>
                <p:cNvPr id="121" name="Equation">
                  <a:extLst>
                    <a:ext uri="{FF2B5EF4-FFF2-40B4-BE49-F238E27FC236}">
                      <a16:creationId xmlns:a16="http://schemas.microsoft.com/office/drawing/2014/main" id="{2F9F4BAE-9FFF-45DD-ABDC-E2C2B723257F}"/>
                    </a:ext>
                  </a:extLst>
                </p:cNvPr>
                <p:cNvSpPr txBox="1"/>
                <p:nvPr/>
              </p:nvSpPr>
              <p:spPr>
                <a:xfrm>
                  <a:off x="5793495" y="3588802"/>
                  <a:ext cx="39015" cy="216713"/>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r>
                          <a:rPr kumimoji="0" sz="2400" b="0" i="1" u="none" strike="noStrike" kern="0" cap="none" spc="0" normalizeH="0" baseline="0" noProof="0">
                            <a:ln>
                              <a:noFill/>
                            </a:ln>
                            <a:solidFill>
                              <a:srgbClr val="000000"/>
                            </a:solidFill>
                            <a:effectLst/>
                            <a:uLnTx/>
                            <a:uFillTx/>
                            <a:latin typeface="Cambria Math" panose="02040503050406030204" pitchFamily="18" charset="0"/>
                          </a:rPr>
                          <m:t>⋮</m:t>
                        </m:r>
                      </m:oMath>
                    </m:oMathPara>
                  </a14:m>
                  <a:endParaRPr kumimoji="0" sz="2400" b="0" i="0" u="none" strike="noStrike" kern="0" cap="none" spc="0" normalizeH="0" baseline="0" noProof="0">
                    <a:ln>
                      <a:noFill/>
                    </a:ln>
                    <a:solidFill>
                      <a:srgbClr val="000000"/>
                    </a:solidFill>
                    <a:effectLst/>
                    <a:uLnTx/>
                    <a:uFillTx/>
                  </a:endParaRPr>
                </a:p>
              </p:txBody>
            </p:sp>
          </mc:Choice>
          <mc:Fallback xmlns="">
            <p:sp>
              <p:nvSpPr>
                <p:cNvPr id="67" name="Equation">
                  <a:extLst>
                    <a:ext uri="{FF2B5EF4-FFF2-40B4-BE49-F238E27FC236}">
                      <a16:creationId xmlns:a16="http://schemas.microsoft.com/office/drawing/2014/main" id="{985AC893-2C90-ED43-A63A-82C003D55223}"/>
                    </a:ext>
                  </a:extLst>
                </p:cNvPr>
                <p:cNvSpPr txBox="1">
                  <a:spLocks noRot="1" noChangeAspect="1" noMove="1" noResize="1" noEditPoints="1" noAdjustHandles="1" noChangeArrowheads="1" noChangeShapeType="1" noTextEdit="1"/>
                </p:cNvSpPr>
                <p:nvPr/>
              </p:nvSpPr>
              <p:spPr>
                <a:xfrm>
                  <a:off x="5793495" y="3588802"/>
                  <a:ext cx="39015" cy="216713"/>
                </a:xfrm>
                <a:prstGeom prst="rect">
                  <a:avLst/>
                </a:prstGeom>
                <a:blipFill>
                  <a:blip r:embed="rId11"/>
                  <a:stretch>
                    <a:fillRect l="-200000" r="-300000" b="-77778"/>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2" name="Equation">
                  <a:extLst>
                    <a:ext uri="{FF2B5EF4-FFF2-40B4-BE49-F238E27FC236}">
                      <a16:creationId xmlns:a16="http://schemas.microsoft.com/office/drawing/2014/main" id="{DC1111CF-E46D-4947-BA3C-CE19EFD821D5}"/>
                    </a:ext>
                  </a:extLst>
                </p:cNvPr>
                <p:cNvSpPr txBox="1"/>
                <p:nvPr/>
              </p:nvSpPr>
              <p:spPr>
                <a:xfrm>
                  <a:off x="5767706" y="2141586"/>
                  <a:ext cx="153544"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1</m:t>
                            </m:r>
                          </m:sub>
                        </m:sSub>
                      </m:oMath>
                    </m:oMathPara>
                  </a14:m>
                  <a:endParaRPr kumimoji="0" sz="1900" b="0" i="0" u="none" strike="noStrike" kern="0" cap="none" spc="0" normalizeH="0" baseline="0" noProof="0" dirty="0">
                    <a:ln>
                      <a:noFill/>
                    </a:ln>
                    <a:solidFill>
                      <a:srgbClr val="000000"/>
                    </a:solidFill>
                    <a:effectLst/>
                    <a:uLnTx/>
                    <a:uFillTx/>
                  </a:endParaRPr>
                </a:p>
              </p:txBody>
            </p:sp>
          </mc:Choice>
          <mc:Fallback xmlns="">
            <p:sp>
              <p:nvSpPr>
                <p:cNvPr id="68" name="Equation">
                  <a:extLst>
                    <a:ext uri="{FF2B5EF4-FFF2-40B4-BE49-F238E27FC236}">
                      <a16:creationId xmlns:a16="http://schemas.microsoft.com/office/drawing/2014/main" id="{71F3A6D7-196E-5F4B-BA62-671CBEE78A3B}"/>
                    </a:ext>
                  </a:extLst>
                </p:cNvPr>
                <p:cNvSpPr txBox="1">
                  <a:spLocks noRot="1" noChangeAspect="1" noMove="1" noResize="1" noEditPoints="1" noAdjustHandles="1" noChangeArrowheads="1" noChangeShapeType="1" noTextEdit="1"/>
                </p:cNvSpPr>
                <p:nvPr/>
              </p:nvSpPr>
              <p:spPr>
                <a:xfrm>
                  <a:off x="5767706" y="2141586"/>
                  <a:ext cx="153544" cy="163774"/>
                </a:xfrm>
                <a:prstGeom prst="rect">
                  <a:avLst/>
                </a:prstGeom>
                <a:blipFill>
                  <a:blip r:embed="rId12"/>
                  <a:stretch>
                    <a:fillRect l="-38462" r="-69231" b="-100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3" name="Equation">
                  <a:extLst>
                    <a:ext uri="{FF2B5EF4-FFF2-40B4-BE49-F238E27FC236}">
                      <a16:creationId xmlns:a16="http://schemas.microsoft.com/office/drawing/2014/main" id="{97857182-9178-409E-9438-98EB7DB154D9}"/>
                    </a:ext>
                  </a:extLst>
                </p:cNvPr>
                <p:cNvSpPr txBox="1"/>
                <p:nvPr/>
              </p:nvSpPr>
              <p:spPr>
                <a:xfrm>
                  <a:off x="5767706" y="2649586"/>
                  <a:ext cx="171817" cy="163774"/>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2</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69" name="Equation">
                  <a:extLst>
                    <a:ext uri="{FF2B5EF4-FFF2-40B4-BE49-F238E27FC236}">
                      <a16:creationId xmlns:a16="http://schemas.microsoft.com/office/drawing/2014/main" id="{A28FF78D-CA93-754A-8731-4E11CA26C511}"/>
                    </a:ext>
                  </a:extLst>
                </p:cNvPr>
                <p:cNvSpPr txBox="1">
                  <a:spLocks noRot="1" noChangeAspect="1" noMove="1" noResize="1" noEditPoints="1" noAdjustHandles="1" noChangeArrowheads="1" noChangeShapeType="1" noTextEdit="1"/>
                </p:cNvSpPr>
                <p:nvPr/>
              </p:nvSpPr>
              <p:spPr>
                <a:xfrm>
                  <a:off x="5767706" y="2649586"/>
                  <a:ext cx="171817" cy="163774"/>
                </a:xfrm>
                <a:prstGeom prst="rect">
                  <a:avLst/>
                </a:prstGeom>
                <a:blipFill>
                  <a:blip r:embed="rId13"/>
                  <a:stretch>
                    <a:fillRect l="-35714" r="-57143" b="-100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4" name="Equation">
                  <a:extLst>
                    <a:ext uri="{FF2B5EF4-FFF2-40B4-BE49-F238E27FC236}">
                      <a16:creationId xmlns:a16="http://schemas.microsoft.com/office/drawing/2014/main" id="{B7F78AC9-617A-4946-8F50-289C9A62D5D2}"/>
                    </a:ext>
                  </a:extLst>
                </p:cNvPr>
                <p:cNvSpPr txBox="1"/>
                <p:nvPr/>
              </p:nvSpPr>
              <p:spPr>
                <a:xfrm>
                  <a:off x="5767706" y="3157586"/>
                  <a:ext cx="159883" cy="166172"/>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3</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70" name="Equation">
                  <a:extLst>
                    <a:ext uri="{FF2B5EF4-FFF2-40B4-BE49-F238E27FC236}">
                      <a16:creationId xmlns:a16="http://schemas.microsoft.com/office/drawing/2014/main" id="{D87B286B-E850-0E46-97EC-3B36579ECF86}"/>
                    </a:ext>
                  </a:extLst>
                </p:cNvPr>
                <p:cNvSpPr txBox="1">
                  <a:spLocks noRot="1" noChangeAspect="1" noMove="1" noResize="1" noEditPoints="1" noAdjustHandles="1" noChangeArrowheads="1" noChangeShapeType="1" noTextEdit="1"/>
                </p:cNvSpPr>
                <p:nvPr/>
              </p:nvSpPr>
              <p:spPr>
                <a:xfrm>
                  <a:off x="5767706" y="3157586"/>
                  <a:ext cx="159883" cy="166172"/>
                </a:xfrm>
                <a:prstGeom prst="rect">
                  <a:avLst/>
                </a:prstGeom>
                <a:blipFill>
                  <a:blip r:embed="rId14"/>
                  <a:stretch>
                    <a:fillRect l="-38462" r="-69231" b="-100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25" name="Equation">
                  <a:extLst>
                    <a:ext uri="{FF2B5EF4-FFF2-40B4-BE49-F238E27FC236}">
                      <a16:creationId xmlns:a16="http://schemas.microsoft.com/office/drawing/2014/main" id="{A2F36A2F-29BB-4F06-836E-F9C242281C34}"/>
                    </a:ext>
                  </a:extLst>
                </p:cNvPr>
                <p:cNvSpPr txBox="1"/>
                <p:nvPr/>
              </p:nvSpPr>
              <p:spPr>
                <a:xfrm>
                  <a:off x="5767706" y="4097386"/>
                  <a:ext cx="173668" cy="165316"/>
                </a:xfrm>
                <a:prstGeom prst="rect">
                  <a:avLst/>
                </a:prstGeom>
                <a:ln w="12700">
                  <a:miter lim="400000"/>
                </a:ln>
              </p:spPr>
              <p:txBody>
                <a:bodyPr wrap="none" lIns="0" tIns="0" rIns="0" bIns="0">
                  <a:spAutoFit/>
                </a:bodyPr>
                <a:lstStyle/>
                <a:p>
                  <a:pPr marL="0" marR="0" lvl="0" indent="0" defTabSz="914400" eaLnBrk="1" fontAlgn="auto" latinLnBrk="1" hangingPunct="1">
                    <a:lnSpc>
                      <a:spcPct val="100000"/>
                    </a:lnSpc>
                    <a:spcBef>
                      <a:spcPts val="0"/>
                    </a:spcBef>
                    <a:spcAft>
                      <a:spcPts val="0"/>
                    </a:spcAft>
                    <a:buClrTx/>
                    <a:buSzTx/>
                    <a:buFontTx/>
                    <a:buNone/>
                    <a:tabLst/>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kumimoji="0" sz="1900" b="0" i="1" u="none" strike="noStrike" kern="0" cap="none" spc="0" normalizeH="0" baseline="0" noProof="0">
                                <a:ln>
                                  <a:noFill/>
                                </a:ln>
                                <a:solidFill>
                                  <a:srgbClr val="000000"/>
                                </a:solidFill>
                                <a:effectLst/>
                                <a:uLnTx/>
                                <a:uFillTx/>
                                <a:latin typeface="Cambria Math" panose="02040503050406030204" pitchFamily="18" charset="0"/>
                              </a:rPr>
                            </m:ctrlPr>
                          </m:sSubPr>
                          <m:e>
                            <m:r>
                              <a:rPr kumimoji="0" sz="1900" b="0" i="1" u="none" strike="noStrike" kern="0" cap="none" spc="0" normalizeH="0" baseline="0" noProof="0">
                                <a:ln>
                                  <a:noFill/>
                                </a:ln>
                                <a:solidFill>
                                  <a:srgbClr val="000000"/>
                                </a:solidFill>
                                <a:effectLst/>
                                <a:uLnTx/>
                                <a:uFillTx/>
                                <a:latin typeface="Cambria Math" panose="02040503050406030204" pitchFamily="18" charset="0"/>
                              </a:rPr>
                              <m:t>𝑧</m:t>
                            </m:r>
                          </m:e>
                          <m:sub>
                            <m:r>
                              <a:rPr kumimoji="0" sz="1900" b="0" i="1" u="none" strike="noStrike" kern="0" cap="none" spc="0" normalizeH="0" baseline="0" noProof="0">
                                <a:ln>
                                  <a:noFill/>
                                </a:ln>
                                <a:solidFill>
                                  <a:srgbClr val="000000"/>
                                </a:solidFill>
                                <a:effectLst/>
                                <a:uLnTx/>
                                <a:uFillTx/>
                                <a:latin typeface="Cambria Math" panose="02040503050406030204" pitchFamily="18" charset="0"/>
                              </a:rPr>
                              <m:t>𝑛</m:t>
                            </m:r>
                          </m:sub>
                        </m:sSub>
                      </m:oMath>
                    </m:oMathPara>
                  </a14:m>
                  <a:endParaRPr kumimoji="0" sz="1900" b="0" i="0" u="none" strike="noStrike" kern="0" cap="none" spc="0" normalizeH="0" baseline="0" noProof="0">
                    <a:ln>
                      <a:noFill/>
                    </a:ln>
                    <a:solidFill>
                      <a:srgbClr val="000000"/>
                    </a:solidFill>
                    <a:effectLst/>
                    <a:uLnTx/>
                    <a:uFillTx/>
                  </a:endParaRPr>
                </a:p>
              </p:txBody>
            </p:sp>
          </mc:Choice>
          <mc:Fallback xmlns="">
            <p:sp>
              <p:nvSpPr>
                <p:cNvPr id="71" name="Equation">
                  <a:extLst>
                    <a:ext uri="{FF2B5EF4-FFF2-40B4-BE49-F238E27FC236}">
                      <a16:creationId xmlns:a16="http://schemas.microsoft.com/office/drawing/2014/main" id="{EAD6BFB7-008C-744E-994B-F780608A9E54}"/>
                    </a:ext>
                  </a:extLst>
                </p:cNvPr>
                <p:cNvSpPr txBox="1">
                  <a:spLocks noRot="1" noChangeAspect="1" noMove="1" noResize="1" noEditPoints="1" noAdjustHandles="1" noChangeArrowheads="1" noChangeShapeType="1" noTextEdit="1"/>
                </p:cNvSpPr>
                <p:nvPr/>
              </p:nvSpPr>
              <p:spPr>
                <a:xfrm>
                  <a:off x="5767706" y="4097386"/>
                  <a:ext cx="173668" cy="165316"/>
                </a:xfrm>
                <a:prstGeom prst="rect">
                  <a:avLst/>
                </a:prstGeom>
                <a:blipFill>
                  <a:blip r:embed="rId15"/>
                  <a:stretch>
                    <a:fillRect l="-33333" r="-46667" b="-92857"/>
                  </a:stretch>
                </a:blipFill>
                <a:ln w="12700">
                  <a:miter lim="400000"/>
                </a:ln>
              </p:spPr>
              <p:txBody>
                <a:bodyPr/>
                <a:lstStyle/>
                <a:p>
                  <a:r>
                    <a:rPr lang="en-CH">
                      <a:noFill/>
                    </a:rPr>
                    <a:t> </a:t>
                  </a:r>
                </a:p>
              </p:txBody>
            </p:sp>
          </mc:Fallback>
        </mc:AlternateContent>
      </p:grpSp>
      <p:grpSp>
        <p:nvGrpSpPr>
          <p:cNvPr id="143" name="Group 142">
            <a:extLst>
              <a:ext uri="{FF2B5EF4-FFF2-40B4-BE49-F238E27FC236}">
                <a16:creationId xmlns:a16="http://schemas.microsoft.com/office/drawing/2014/main" id="{BE3340C7-CD6D-4885-B8A9-B74DE13D79EB}"/>
              </a:ext>
            </a:extLst>
          </p:cNvPr>
          <p:cNvGrpSpPr/>
          <p:nvPr/>
        </p:nvGrpSpPr>
        <p:grpSpPr>
          <a:xfrm>
            <a:off x="6315342" y="2147783"/>
            <a:ext cx="2931208" cy="487934"/>
            <a:chOff x="6340980" y="2331515"/>
            <a:chExt cx="2931208" cy="487934"/>
          </a:xfrm>
        </p:grpSpPr>
        <p:sp>
          <p:nvSpPr>
            <p:cNvPr id="147" name="TextBox 146">
              <a:extLst>
                <a:ext uri="{FF2B5EF4-FFF2-40B4-BE49-F238E27FC236}">
                  <a16:creationId xmlns:a16="http://schemas.microsoft.com/office/drawing/2014/main" id="{49F449FB-CF28-49FA-905D-593FFF90461A}"/>
                </a:ext>
              </a:extLst>
            </p:cNvPr>
            <p:cNvSpPr txBox="1"/>
            <p:nvPr/>
          </p:nvSpPr>
          <p:spPr>
            <a:xfrm>
              <a:off x="6340980" y="2331515"/>
              <a:ext cx="2931208" cy="297582"/>
            </a:xfrm>
            <a:prstGeom prst="rect">
              <a:avLst/>
            </a:prstGeom>
            <a:noFill/>
          </p:spPr>
          <p:txBody>
            <a:bodyPr wrap="square" rtlCol="0">
              <a:spAutoFit/>
            </a:bodyPr>
            <a:lstStyle/>
            <a:p>
              <a:pPr>
                <a:lnSpc>
                  <a:spcPct val="120000"/>
                </a:lnSpc>
              </a:pPr>
              <a:r>
                <a:rPr lang="en-US" sz="1200" dirty="0">
                  <a:solidFill>
                    <a:srgbClr val="001D6C">
                      <a:lumMod val="40000"/>
                      <a:lumOff val="60000"/>
                    </a:srgbClr>
                  </a:solidFill>
                  <a:latin typeface="IBM Plex Sans" charset="0"/>
                  <a:ea typeface="IBM Plex Sans" charset="0"/>
                  <a:cs typeface="IBM Plex Sans" charset="0"/>
                </a:rPr>
                <a:t>(2) Apply a parametrized unitary</a:t>
              </a:r>
            </a:p>
          </p:txBody>
        </p:sp>
        <p:pic>
          <p:nvPicPr>
            <p:cNvPr id="148" name="Picture 147">
              <a:extLst>
                <a:ext uri="{FF2B5EF4-FFF2-40B4-BE49-F238E27FC236}">
                  <a16:creationId xmlns:a16="http://schemas.microsoft.com/office/drawing/2014/main" id="{99E384D0-818C-46B2-B55B-1A446D1B4608}"/>
                </a:ext>
              </a:extLst>
            </p:cNvPr>
            <p:cNvPicPr>
              <a:picLocks noChangeAspect="1"/>
            </p:cNvPicPr>
            <p:nvPr/>
          </p:nvPicPr>
          <p:blipFill>
            <a:blip r:embed="rId16"/>
            <a:stretch>
              <a:fillRect/>
            </a:stretch>
          </p:blipFill>
          <p:spPr>
            <a:xfrm>
              <a:off x="6471623" y="2634052"/>
              <a:ext cx="1678596" cy="185397"/>
            </a:xfrm>
            <a:prstGeom prst="rect">
              <a:avLst/>
            </a:prstGeom>
          </p:spPr>
        </p:pic>
      </p:grpSp>
      <p:sp>
        <p:nvSpPr>
          <p:cNvPr id="144" name="TextBox 143">
            <a:extLst>
              <a:ext uri="{FF2B5EF4-FFF2-40B4-BE49-F238E27FC236}">
                <a16:creationId xmlns:a16="http://schemas.microsoft.com/office/drawing/2014/main" id="{A006AA18-0F43-47CC-ADB5-954ACFAB0A31}"/>
              </a:ext>
            </a:extLst>
          </p:cNvPr>
          <p:cNvSpPr txBox="1"/>
          <p:nvPr/>
        </p:nvSpPr>
        <p:spPr>
          <a:xfrm>
            <a:off x="6323844" y="2837044"/>
            <a:ext cx="2931208" cy="519181"/>
          </a:xfrm>
          <a:prstGeom prst="rect">
            <a:avLst/>
          </a:prstGeom>
          <a:noFill/>
        </p:spPr>
        <p:txBody>
          <a:bodyPr wrap="square" rtlCol="0">
            <a:spAutoFit/>
          </a:bodyPr>
          <a:lstStyle/>
          <a:p>
            <a:pPr>
              <a:lnSpc>
                <a:spcPct val="120000"/>
              </a:lnSpc>
            </a:pPr>
            <a:r>
              <a:rPr lang="en-US" sz="1200" dirty="0">
                <a:solidFill>
                  <a:srgbClr val="001D6C">
                    <a:lumMod val="60000"/>
                    <a:lumOff val="40000"/>
                  </a:srgbClr>
                </a:solidFill>
                <a:latin typeface="IBM Plex Sans" charset="0"/>
                <a:ea typeface="IBM Plex Sans" charset="0"/>
                <a:cs typeface="IBM Plex Sans" charset="0"/>
              </a:rPr>
              <a:t>(3) Perform measurement to extract classical data (z</a:t>
            </a:r>
            <a:r>
              <a:rPr lang="en-US" sz="1200" baseline="-25000" dirty="0">
                <a:solidFill>
                  <a:srgbClr val="001D6C">
                    <a:lumMod val="60000"/>
                    <a:lumOff val="40000"/>
                  </a:srgbClr>
                </a:solidFill>
                <a:latin typeface="IBM Plex Sans" charset="0"/>
                <a:ea typeface="IBM Plex Sans" charset="0"/>
                <a:cs typeface="IBM Plex Sans" charset="0"/>
              </a:rPr>
              <a:t>1</a:t>
            </a:r>
            <a:r>
              <a:rPr lang="en-US" sz="1200" dirty="0">
                <a:solidFill>
                  <a:srgbClr val="001D6C">
                    <a:lumMod val="60000"/>
                    <a:lumOff val="40000"/>
                  </a:srgbClr>
                </a:solidFill>
                <a:latin typeface="IBM Plex Sans" charset="0"/>
                <a:ea typeface="IBM Plex Sans" charset="0"/>
                <a:cs typeface="IBM Plex Sans" charset="0"/>
              </a:rPr>
              <a:t>, … , </a:t>
            </a:r>
            <a:r>
              <a:rPr lang="en-US" sz="1200" dirty="0" err="1">
                <a:solidFill>
                  <a:srgbClr val="001D6C">
                    <a:lumMod val="60000"/>
                    <a:lumOff val="40000"/>
                  </a:srgbClr>
                </a:solidFill>
                <a:latin typeface="IBM Plex Sans" charset="0"/>
                <a:ea typeface="IBM Plex Sans" charset="0"/>
                <a:cs typeface="IBM Plex Sans" charset="0"/>
              </a:rPr>
              <a:t>z</a:t>
            </a:r>
            <a:r>
              <a:rPr lang="en-US" sz="1200" baseline="-25000" dirty="0" err="1">
                <a:solidFill>
                  <a:srgbClr val="001D6C">
                    <a:lumMod val="60000"/>
                    <a:lumOff val="40000"/>
                  </a:srgbClr>
                </a:solidFill>
                <a:latin typeface="IBM Plex Sans" charset="0"/>
                <a:ea typeface="IBM Plex Sans" charset="0"/>
                <a:cs typeface="IBM Plex Sans" charset="0"/>
              </a:rPr>
              <a:t>n</a:t>
            </a:r>
            <a:r>
              <a:rPr lang="en-US" sz="1200" dirty="0">
                <a:solidFill>
                  <a:srgbClr val="001D6C">
                    <a:lumMod val="60000"/>
                    <a:lumOff val="40000"/>
                  </a:srgbClr>
                </a:solidFill>
                <a:latin typeface="IBM Plex Sans" charset="0"/>
                <a:ea typeface="IBM Plex Sans" charset="0"/>
                <a:cs typeface="IBM Plex Sans" charset="0"/>
              </a:rPr>
              <a:t>)</a:t>
            </a:r>
          </a:p>
        </p:txBody>
      </p:sp>
      <p:sp>
        <p:nvSpPr>
          <p:cNvPr id="145" name="TextBox 144">
            <a:extLst>
              <a:ext uri="{FF2B5EF4-FFF2-40B4-BE49-F238E27FC236}">
                <a16:creationId xmlns:a16="http://schemas.microsoft.com/office/drawing/2014/main" id="{67C4B87D-77FC-4D26-9020-9C56D1A3A017}"/>
              </a:ext>
            </a:extLst>
          </p:cNvPr>
          <p:cNvSpPr txBox="1"/>
          <p:nvPr/>
        </p:nvSpPr>
        <p:spPr>
          <a:xfrm>
            <a:off x="6356603" y="3485933"/>
            <a:ext cx="2931208" cy="519181"/>
          </a:xfrm>
          <a:prstGeom prst="rect">
            <a:avLst/>
          </a:prstGeom>
          <a:noFill/>
        </p:spPr>
        <p:txBody>
          <a:bodyPr wrap="square" rtlCol="0">
            <a:spAutoFit/>
          </a:bodyPr>
          <a:lstStyle/>
          <a:p>
            <a:pPr>
              <a:lnSpc>
                <a:spcPct val="120000"/>
              </a:lnSpc>
            </a:pPr>
            <a:r>
              <a:rPr lang="en-US" sz="1200" dirty="0">
                <a:solidFill>
                  <a:srgbClr val="161616"/>
                </a:solidFill>
                <a:latin typeface="IBM Plex Sans" charset="0"/>
                <a:ea typeface="IBM Plex Sans" charset="0"/>
                <a:cs typeface="IBM Plex Sans" charset="0"/>
              </a:rPr>
              <a:t>(4) Do classical post-processing to get prediction y=g(z)</a:t>
            </a: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89CAD159-7ABA-488A-9FF4-8249A1C40F8C}"/>
                  </a:ext>
                </a:extLst>
              </p:cNvPr>
              <p:cNvSpPr txBox="1"/>
              <p:nvPr/>
            </p:nvSpPr>
            <p:spPr>
              <a:xfrm>
                <a:off x="6356603" y="4128812"/>
                <a:ext cx="2931208" cy="519053"/>
              </a:xfrm>
              <a:prstGeom prst="rect">
                <a:avLst/>
              </a:prstGeom>
              <a:noFill/>
            </p:spPr>
            <p:txBody>
              <a:bodyPr wrap="square" rtlCol="0">
                <a:spAutoFit/>
              </a:bodyPr>
              <a:lstStyle/>
              <a:p>
                <a:pPr>
                  <a:lnSpc>
                    <a:spcPct val="120000"/>
                  </a:lnSpc>
                </a:pPr>
                <a:r>
                  <a:rPr lang="en-US" sz="1200" dirty="0">
                    <a:solidFill>
                      <a:srgbClr val="D12765"/>
                    </a:solidFill>
                    <a:latin typeface="IBM Plex Sans" charset="0"/>
                    <a:ea typeface="IBM Plex Sans" charset="0"/>
                    <a:cs typeface="IBM Plex Sans" charset="0"/>
                  </a:rPr>
                  <a:t>(5) Use optimization techniques (like gradient descent) to optimize </a:t>
                </a:r>
                <a14:m>
                  <m:oMath xmlns:m="http://schemas.openxmlformats.org/officeDocument/2006/math">
                    <m:r>
                      <a:rPr lang="en-US" sz="1200" i="1" smtClean="0">
                        <a:solidFill>
                          <a:srgbClr val="D12765"/>
                        </a:solidFill>
                        <a:latin typeface="Cambria Math" panose="02040503050406030204" pitchFamily="18" charset="0"/>
                        <a:ea typeface="Cambria Math" panose="02040503050406030204" pitchFamily="18" charset="0"/>
                        <a:cs typeface="IBM Plex Sans" charset="0"/>
                      </a:rPr>
                      <m:t>𝜃</m:t>
                    </m:r>
                  </m:oMath>
                </a14:m>
                <a:endParaRPr lang="en-US" sz="1200" dirty="0">
                  <a:solidFill>
                    <a:srgbClr val="D12765"/>
                  </a:solidFill>
                  <a:latin typeface="IBM Plex Sans" charset="0"/>
                  <a:ea typeface="IBM Plex Sans" charset="0"/>
                  <a:cs typeface="IBM Plex Sans" charset="0"/>
                </a:endParaRPr>
              </a:p>
            </p:txBody>
          </p:sp>
        </mc:Choice>
        <mc:Fallback xmlns="">
          <p:sp>
            <p:nvSpPr>
              <p:cNvPr id="146" name="TextBox 145">
                <a:extLst>
                  <a:ext uri="{FF2B5EF4-FFF2-40B4-BE49-F238E27FC236}">
                    <a16:creationId xmlns:a16="http://schemas.microsoft.com/office/drawing/2014/main" id="{89CAD159-7ABA-488A-9FF4-8249A1C40F8C}"/>
                  </a:ext>
                </a:extLst>
              </p:cNvPr>
              <p:cNvSpPr txBox="1">
                <a:spLocks noRot="1" noChangeAspect="1" noMove="1" noResize="1" noEditPoints="1" noAdjustHandles="1" noChangeArrowheads="1" noChangeShapeType="1" noTextEdit="1"/>
              </p:cNvSpPr>
              <p:nvPr/>
            </p:nvSpPr>
            <p:spPr>
              <a:xfrm>
                <a:off x="6356603" y="4128812"/>
                <a:ext cx="2931208" cy="519053"/>
              </a:xfrm>
              <a:prstGeom prst="rect">
                <a:avLst/>
              </a:prstGeom>
              <a:blipFill>
                <a:blip r:embed="rId17"/>
                <a:stretch>
                  <a:fillRect b="-9524"/>
                </a:stretch>
              </a:blipFill>
            </p:spPr>
            <p:txBody>
              <a:bodyPr/>
              <a:lstStyle/>
              <a:p>
                <a:r>
                  <a:rPr lang="en-CH">
                    <a:noFill/>
                  </a:rPr>
                  <a:t> </a:t>
                </a:r>
              </a:p>
            </p:txBody>
          </p:sp>
        </mc:Fallback>
      </mc:AlternateContent>
      <p:grpSp>
        <p:nvGrpSpPr>
          <p:cNvPr id="3" name="Group 2">
            <a:extLst>
              <a:ext uri="{FF2B5EF4-FFF2-40B4-BE49-F238E27FC236}">
                <a16:creationId xmlns:a16="http://schemas.microsoft.com/office/drawing/2014/main" id="{F71766FF-4D6C-B54C-9E14-C2174F9E05E9}"/>
              </a:ext>
            </a:extLst>
          </p:cNvPr>
          <p:cNvGrpSpPr/>
          <p:nvPr/>
        </p:nvGrpSpPr>
        <p:grpSpPr>
          <a:xfrm>
            <a:off x="6315342" y="1507375"/>
            <a:ext cx="2931208" cy="519181"/>
            <a:chOff x="6315342" y="1507375"/>
            <a:chExt cx="2931208" cy="519181"/>
          </a:xfrm>
        </p:grpSpPr>
        <p:sp>
          <p:nvSpPr>
            <p:cNvPr id="142" name="TextBox 141">
              <a:extLst>
                <a:ext uri="{FF2B5EF4-FFF2-40B4-BE49-F238E27FC236}">
                  <a16:creationId xmlns:a16="http://schemas.microsoft.com/office/drawing/2014/main" id="{B10D3581-DA82-428D-8B0D-D9B81B187F6F}"/>
                </a:ext>
              </a:extLst>
            </p:cNvPr>
            <p:cNvSpPr txBox="1"/>
            <p:nvPr/>
          </p:nvSpPr>
          <p:spPr>
            <a:xfrm>
              <a:off x="6315342" y="1507375"/>
              <a:ext cx="2931208" cy="519181"/>
            </a:xfrm>
            <a:prstGeom prst="rect">
              <a:avLst/>
            </a:prstGeom>
            <a:noFill/>
          </p:spPr>
          <p:txBody>
            <a:bodyPr wrap="square" rtlCol="0">
              <a:spAutoFit/>
            </a:bodyPr>
            <a:lstStyle/>
            <a:p>
              <a:pPr>
                <a:lnSpc>
                  <a:spcPct val="120000"/>
                </a:lnSpc>
              </a:pPr>
              <a:r>
                <a:rPr lang="en-US" sz="1200" dirty="0">
                  <a:solidFill>
                    <a:schemeClr val="bg1">
                      <a:lumMod val="75000"/>
                      <a:lumOff val="25000"/>
                    </a:schemeClr>
                  </a:solidFill>
                  <a:latin typeface="IBM Plex Sans" charset="0"/>
                  <a:ea typeface="IBM Plex Sans" charset="0"/>
                  <a:cs typeface="IBM Plex Sans" charset="0"/>
                </a:rPr>
                <a:t>(1) Encode classical data into a quantum state </a:t>
              </a:r>
            </a:p>
          </p:txBody>
        </p:sp>
        <p:pic>
          <p:nvPicPr>
            <p:cNvPr id="77" name="Picture 76">
              <a:extLst>
                <a:ext uri="{FF2B5EF4-FFF2-40B4-BE49-F238E27FC236}">
                  <a16:creationId xmlns:a16="http://schemas.microsoft.com/office/drawing/2014/main" id="{587E7F17-AA5C-42AA-913E-80D3CFB7C056}"/>
                </a:ext>
              </a:extLst>
            </p:cNvPr>
            <p:cNvPicPr>
              <a:picLocks noChangeAspect="1"/>
            </p:cNvPicPr>
            <p:nvPr/>
          </p:nvPicPr>
          <p:blipFill>
            <a:blip r:embed="rId18">
              <a:duotone>
                <a:prstClr val="black"/>
                <a:schemeClr val="bg1">
                  <a:lumMod val="75000"/>
                  <a:lumOff val="25000"/>
                  <a:tint val="45000"/>
                  <a:satMod val="400000"/>
                </a:schemeClr>
              </a:duotone>
              <a:lum bright="-40000"/>
            </a:blip>
            <a:stretch>
              <a:fillRect/>
            </a:stretch>
          </p:blipFill>
          <p:spPr>
            <a:xfrm>
              <a:off x="7452776" y="1796079"/>
              <a:ext cx="1121605" cy="165998"/>
            </a:xfrm>
            <a:prstGeom prst="rect">
              <a:avLst/>
            </a:prstGeom>
          </p:spPr>
        </p:pic>
      </p:grpSp>
      <p:grpSp>
        <p:nvGrpSpPr>
          <p:cNvPr id="149" name="Group 148">
            <a:extLst>
              <a:ext uri="{FF2B5EF4-FFF2-40B4-BE49-F238E27FC236}">
                <a16:creationId xmlns:a16="http://schemas.microsoft.com/office/drawing/2014/main" id="{A4CEC517-A17C-044E-A260-1C6F3E691F73}"/>
              </a:ext>
            </a:extLst>
          </p:cNvPr>
          <p:cNvGrpSpPr/>
          <p:nvPr/>
        </p:nvGrpSpPr>
        <p:grpSpPr>
          <a:xfrm>
            <a:off x="5989329" y="2399667"/>
            <a:ext cx="367198" cy="2244251"/>
            <a:chOff x="7261345" y="2390429"/>
            <a:chExt cx="367198" cy="2244251"/>
          </a:xfrm>
        </p:grpSpPr>
        <p:sp>
          <p:nvSpPr>
            <p:cNvPr id="150" name="Left Brace 149">
              <a:extLst>
                <a:ext uri="{FF2B5EF4-FFF2-40B4-BE49-F238E27FC236}">
                  <a16:creationId xmlns:a16="http://schemas.microsoft.com/office/drawing/2014/main" id="{99003054-A0BE-6444-AD04-78F7B671FC4B}"/>
                </a:ext>
              </a:extLst>
            </p:cNvPr>
            <p:cNvSpPr/>
            <p:nvPr/>
          </p:nvSpPr>
          <p:spPr bwMode="auto">
            <a:xfrm rot="10800000">
              <a:off x="7261345" y="2390429"/>
              <a:ext cx="161966" cy="2244251"/>
            </a:xfrm>
            <a:prstGeom prst="leftBrace">
              <a:avLst>
                <a:gd name="adj1" fmla="val 123979"/>
                <a:gd name="adj2" fmla="val 50000"/>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pic>
          <p:nvPicPr>
            <p:cNvPr id="151" name="Picture 150">
              <a:extLst>
                <a:ext uri="{FF2B5EF4-FFF2-40B4-BE49-F238E27FC236}">
                  <a16:creationId xmlns:a16="http://schemas.microsoft.com/office/drawing/2014/main" id="{B6E6DC05-1092-A64B-97ED-ED3B63B81191}"/>
                </a:ext>
              </a:extLst>
            </p:cNvPr>
            <p:cNvPicPr>
              <a:picLocks noChangeAspect="1"/>
            </p:cNvPicPr>
            <p:nvPr/>
          </p:nvPicPr>
          <p:blipFill rotWithShape="1">
            <a:blip r:embed="rId19"/>
            <a:srcRect l="64605" r="10127"/>
            <a:stretch/>
          </p:blipFill>
          <p:spPr>
            <a:xfrm>
              <a:off x="7479318" y="3368140"/>
              <a:ext cx="149225" cy="234950"/>
            </a:xfrm>
            <a:prstGeom prst="rect">
              <a:avLst/>
            </a:prstGeom>
          </p:spPr>
        </p:pic>
      </p:grpSp>
      <p:grpSp>
        <p:nvGrpSpPr>
          <p:cNvPr id="152" name="Group 151">
            <a:extLst>
              <a:ext uri="{FF2B5EF4-FFF2-40B4-BE49-F238E27FC236}">
                <a16:creationId xmlns:a16="http://schemas.microsoft.com/office/drawing/2014/main" id="{4573C068-753D-F143-A147-1447AF90A3CC}"/>
              </a:ext>
            </a:extLst>
          </p:cNvPr>
          <p:cNvGrpSpPr/>
          <p:nvPr/>
        </p:nvGrpSpPr>
        <p:grpSpPr>
          <a:xfrm>
            <a:off x="2618849" y="1167143"/>
            <a:ext cx="1253765" cy="628779"/>
            <a:chOff x="4025837" y="948450"/>
            <a:chExt cx="1253765" cy="628779"/>
          </a:xfrm>
        </p:grpSpPr>
        <p:sp>
          <p:nvSpPr>
            <p:cNvPr id="153" name="Rounded Rectangle 152">
              <a:extLst>
                <a:ext uri="{FF2B5EF4-FFF2-40B4-BE49-F238E27FC236}">
                  <a16:creationId xmlns:a16="http://schemas.microsoft.com/office/drawing/2014/main" id="{5C5C5F3E-7E79-9B44-B911-19EDD127F70B}"/>
                </a:ext>
              </a:extLst>
            </p:cNvPr>
            <p:cNvSpPr/>
            <p:nvPr/>
          </p:nvSpPr>
          <p:spPr bwMode="auto">
            <a:xfrm>
              <a:off x="4025837" y="948450"/>
              <a:ext cx="1253765" cy="628779"/>
            </a:xfrm>
            <a:prstGeom prst="roundRect">
              <a:avLst>
                <a:gd name="adj" fmla="val 9978"/>
              </a:avLst>
            </a:prstGeom>
            <a:solidFill>
              <a:srgbClr val="C9DE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1" i="0" u="none" strike="noStrike" cap="none" normalizeH="0" baseline="0" dirty="0">
                <a:ln>
                  <a:noFill/>
                </a:ln>
                <a:solidFill>
                  <a:schemeClr val="bg1"/>
                </a:solidFill>
                <a:effectLst/>
                <a:latin typeface="IBM Plex Sans" panose="020B0503050203000203" pitchFamily="34" charset="0"/>
              </a:endParaRPr>
            </a:p>
          </p:txBody>
        </p:sp>
        <p:sp>
          <p:nvSpPr>
            <p:cNvPr id="154" name="TextBox 153">
              <a:extLst>
                <a:ext uri="{FF2B5EF4-FFF2-40B4-BE49-F238E27FC236}">
                  <a16:creationId xmlns:a16="http://schemas.microsoft.com/office/drawing/2014/main" id="{04E79C88-6263-3D4A-B7D1-207FC7CEF207}"/>
                </a:ext>
              </a:extLst>
            </p:cNvPr>
            <p:cNvSpPr txBox="1"/>
            <p:nvPr/>
          </p:nvSpPr>
          <p:spPr>
            <a:xfrm>
              <a:off x="4344312" y="969730"/>
              <a:ext cx="622286"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model</a:t>
              </a:r>
            </a:p>
          </p:txBody>
        </p:sp>
        <p:pic>
          <p:nvPicPr>
            <p:cNvPr id="155" name="Picture 154">
              <a:extLst>
                <a:ext uri="{FF2B5EF4-FFF2-40B4-BE49-F238E27FC236}">
                  <a16:creationId xmlns:a16="http://schemas.microsoft.com/office/drawing/2014/main" id="{39BFBA91-2280-1940-9A5E-DA450621AE31}"/>
                </a:ext>
              </a:extLst>
            </p:cNvPr>
            <p:cNvPicPr>
              <a:picLocks noChangeAspect="1"/>
            </p:cNvPicPr>
            <p:nvPr/>
          </p:nvPicPr>
          <p:blipFill>
            <a:blip r:embed="rId20"/>
            <a:stretch>
              <a:fillRect/>
            </a:stretch>
          </p:blipFill>
          <p:spPr>
            <a:xfrm>
              <a:off x="4360180" y="1262744"/>
              <a:ext cx="553129" cy="206725"/>
            </a:xfrm>
            <a:prstGeom prst="rect">
              <a:avLst/>
            </a:prstGeom>
          </p:spPr>
        </p:pic>
      </p:grpSp>
      <p:grpSp>
        <p:nvGrpSpPr>
          <p:cNvPr id="156" name="Group 155">
            <a:extLst>
              <a:ext uri="{FF2B5EF4-FFF2-40B4-BE49-F238E27FC236}">
                <a16:creationId xmlns:a16="http://schemas.microsoft.com/office/drawing/2014/main" id="{3320F448-602C-1849-B211-2241A5783319}"/>
              </a:ext>
            </a:extLst>
          </p:cNvPr>
          <p:cNvGrpSpPr/>
          <p:nvPr/>
        </p:nvGrpSpPr>
        <p:grpSpPr>
          <a:xfrm>
            <a:off x="4518692" y="1171447"/>
            <a:ext cx="1253765" cy="628779"/>
            <a:chOff x="5925680" y="952754"/>
            <a:chExt cx="1253765" cy="628779"/>
          </a:xfrm>
        </p:grpSpPr>
        <p:sp>
          <p:nvSpPr>
            <p:cNvPr id="157" name="Rounded Rectangle 156">
              <a:extLst>
                <a:ext uri="{FF2B5EF4-FFF2-40B4-BE49-F238E27FC236}">
                  <a16:creationId xmlns:a16="http://schemas.microsoft.com/office/drawing/2014/main" id="{ED54EFD6-7D75-8A4F-82AC-782A288FC4C4}"/>
                </a:ext>
              </a:extLst>
            </p:cNvPr>
            <p:cNvSpPr/>
            <p:nvPr/>
          </p:nvSpPr>
          <p:spPr bwMode="auto">
            <a:xfrm>
              <a:off x="5925680" y="952754"/>
              <a:ext cx="1253765" cy="628779"/>
            </a:xfrm>
            <a:prstGeom prst="roundRect">
              <a:avLst>
                <a:gd name="adj" fmla="val 9978"/>
              </a:avLst>
            </a:prstGeom>
            <a:solidFill>
              <a:srgbClr val="408BF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rgbClr val="0062FF"/>
                </a:solidFill>
                <a:effectLst/>
                <a:latin typeface="IBM Plex Sans" panose="020B0503050203000203" pitchFamily="34" charset="0"/>
              </a:endParaRPr>
            </a:p>
          </p:txBody>
        </p:sp>
        <p:sp>
          <p:nvSpPr>
            <p:cNvPr id="158" name="TextBox 157">
              <a:extLst>
                <a:ext uri="{FF2B5EF4-FFF2-40B4-BE49-F238E27FC236}">
                  <a16:creationId xmlns:a16="http://schemas.microsoft.com/office/drawing/2014/main" id="{E9BFCCCB-AA1E-6A43-BF28-436761ED9D19}"/>
                </a:ext>
              </a:extLst>
            </p:cNvPr>
            <p:cNvSpPr txBox="1"/>
            <p:nvPr/>
          </p:nvSpPr>
          <p:spPr>
            <a:xfrm>
              <a:off x="6229396" y="960688"/>
              <a:ext cx="646331"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lang="en-US" sz="1200" kern="0" dirty="0">
                  <a:solidFill>
                    <a:srgbClr val="161616"/>
                  </a:solidFill>
                  <a:latin typeface="IBM Plex Sans" charset="0"/>
                  <a:ea typeface="IBM Plex Sans" charset="0"/>
                  <a:cs typeface="IBM Plex Sans" charset="0"/>
                </a:rPr>
                <a:t>output</a:t>
              </a:r>
              <a:endPar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endParaRPr>
            </a:p>
          </p:txBody>
        </p:sp>
        <p:pic>
          <p:nvPicPr>
            <p:cNvPr id="159" name="Picture 158">
              <a:extLst>
                <a:ext uri="{FF2B5EF4-FFF2-40B4-BE49-F238E27FC236}">
                  <a16:creationId xmlns:a16="http://schemas.microsoft.com/office/drawing/2014/main" id="{1341F2C5-5CB4-7E4C-8CFE-15ECE140B5D0}"/>
                </a:ext>
              </a:extLst>
            </p:cNvPr>
            <p:cNvPicPr>
              <a:picLocks noChangeAspect="1"/>
            </p:cNvPicPr>
            <p:nvPr/>
          </p:nvPicPr>
          <p:blipFill rotWithShape="1">
            <a:blip r:embed="rId19"/>
            <a:srcRect l="64605" r="10127"/>
            <a:stretch/>
          </p:blipFill>
          <p:spPr>
            <a:xfrm>
              <a:off x="6464693" y="1234519"/>
              <a:ext cx="149225" cy="234950"/>
            </a:xfrm>
            <a:prstGeom prst="rect">
              <a:avLst/>
            </a:prstGeom>
          </p:spPr>
        </p:pic>
      </p:grpSp>
      <p:grpSp>
        <p:nvGrpSpPr>
          <p:cNvPr id="160" name="Group 159">
            <a:extLst>
              <a:ext uri="{FF2B5EF4-FFF2-40B4-BE49-F238E27FC236}">
                <a16:creationId xmlns:a16="http://schemas.microsoft.com/office/drawing/2014/main" id="{31E28D19-9A7E-4E44-ADD0-EC932E130AEB}"/>
              </a:ext>
            </a:extLst>
          </p:cNvPr>
          <p:cNvGrpSpPr/>
          <p:nvPr/>
        </p:nvGrpSpPr>
        <p:grpSpPr>
          <a:xfrm>
            <a:off x="698531" y="1172147"/>
            <a:ext cx="1253765" cy="628779"/>
            <a:chOff x="2105519" y="953454"/>
            <a:chExt cx="1253765" cy="628779"/>
          </a:xfrm>
        </p:grpSpPr>
        <p:sp>
          <p:nvSpPr>
            <p:cNvPr id="161" name="Rounded Rectangle 160">
              <a:extLst>
                <a:ext uri="{FF2B5EF4-FFF2-40B4-BE49-F238E27FC236}">
                  <a16:creationId xmlns:a16="http://schemas.microsoft.com/office/drawing/2014/main" id="{223DBDDA-78B7-1444-8078-D3B6206168BA}"/>
                </a:ext>
              </a:extLst>
            </p:cNvPr>
            <p:cNvSpPr/>
            <p:nvPr/>
          </p:nvSpPr>
          <p:spPr bwMode="auto">
            <a:xfrm>
              <a:off x="2105519" y="953454"/>
              <a:ext cx="1253765" cy="628779"/>
            </a:xfrm>
            <a:prstGeom prst="roundRect">
              <a:avLst>
                <a:gd name="adj" fmla="val 9978"/>
              </a:avLst>
            </a:prstGeom>
            <a:solidFill>
              <a:srgbClr val="F3F3F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62" name="TextBox 161">
              <a:extLst>
                <a:ext uri="{FF2B5EF4-FFF2-40B4-BE49-F238E27FC236}">
                  <a16:creationId xmlns:a16="http://schemas.microsoft.com/office/drawing/2014/main" id="{D5AA2A2E-F90E-B44F-8617-8B50B74F3BD7}"/>
                </a:ext>
              </a:extLst>
            </p:cNvPr>
            <p:cNvSpPr txBox="1"/>
            <p:nvPr/>
          </p:nvSpPr>
          <p:spPr>
            <a:xfrm>
              <a:off x="2470227" y="965162"/>
              <a:ext cx="492443"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data</a:t>
              </a:r>
            </a:p>
          </p:txBody>
        </p:sp>
        <p:pic>
          <p:nvPicPr>
            <p:cNvPr id="163" name="Picture 162">
              <a:extLst>
                <a:ext uri="{FF2B5EF4-FFF2-40B4-BE49-F238E27FC236}">
                  <a16:creationId xmlns:a16="http://schemas.microsoft.com/office/drawing/2014/main" id="{F751D802-07CB-E942-9784-121EDCE7ED9D}"/>
                </a:ext>
              </a:extLst>
            </p:cNvPr>
            <p:cNvPicPr>
              <a:picLocks noChangeAspect="1"/>
            </p:cNvPicPr>
            <p:nvPr/>
          </p:nvPicPr>
          <p:blipFill>
            <a:blip r:embed="rId21"/>
            <a:stretch>
              <a:fillRect/>
            </a:stretch>
          </p:blipFill>
          <p:spPr>
            <a:xfrm>
              <a:off x="2666409" y="1313048"/>
              <a:ext cx="131983" cy="118090"/>
            </a:xfrm>
            <a:prstGeom prst="rect">
              <a:avLst/>
            </a:prstGeom>
          </p:spPr>
        </p:pic>
      </p:grpSp>
      <p:grpSp>
        <p:nvGrpSpPr>
          <p:cNvPr id="164" name="Group 163">
            <a:extLst>
              <a:ext uri="{FF2B5EF4-FFF2-40B4-BE49-F238E27FC236}">
                <a16:creationId xmlns:a16="http://schemas.microsoft.com/office/drawing/2014/main" id="{204EE549-36CE-6C4A-A635-395F035744C7}"/>
              </a:ext>
            </a:extLst>
          </p:cNvPr>
          <p:cNvGrpSpPr/>
          <p:nvPr/>
        </p:nvGrpSpPr>
        <p:grpSpPr>
          <a:xfrm>
            <a:off x="3679732" y="809369"/>
            <a:ext cx="971753" cy="1134302"/>
            <a:chOff x="5086720" y="638190"/>
            <a:chExt cx="971753" cy="1134302"/>
          </a:xfrm>
        </p:grpSpPr>
        <p:sp>
          <p:nvSpPr>
            <p:cNvPr id="165" name="Arc 164">
              <a:extLst>
                <a:ext uri="{FF2B5EF4-FFF2-40B4-BE49-F238E27FC236}">
                  <a16:creationId xmlns:a16="http://schemas.microsoft.com/office/drawing/2014/main" id="{CDE2B50D-61B1-0A4B-BDCA-99BCEFD424F2}"/>
                </a:ext>
              </a:extLst>
            </p:cNvPr>
            <p:cNvSpPr/>
            <p:nvPr/>
          </p:nvSpPr>
          <p:spPr bwMode="auto">
            <a:xfrm rot="18882516">
              <a:off x="5144073" y="858092"/>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66" name="TextBox 165">
              <a:extLst>
                <a:ext uri="{FF2B5EF4-FFF2-40B4-BE49-F238E27FC236}">
                  <a16:creationId xmlns:a16="http://schemas.microsoft.com/office/drawing/2014/main" id="{81110755-7386-C34F-B6F0-351D6BA75F1F}"/>
                </a:ext>
              </a:extLst>
            </p:cNvPr>
            <p:cNvSpPr txBox="1"/>
            <p:nvPr/>
          </p:nvSpPr>
          <p:spPr>
            <a:xfrm>
              <a:off x="5086720" y="638190"/>
              <a:ext cx="968214"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measurement</a:t>
              </a:r>
            </a:p>
          </p:txBody>
        </p:sp>
      </p:grpSp>
      <p:grpSp>
        <p:nvGrpSpPr>
          <p:cNvPr id="167" name="Group 166">
            <a:extLst>
              <a:ext uri="{FF2B5EF4-FFF2-40B4-BE49-F238E27FC236}">
                <a16:creationId xmlns:a16="http://schemas.microsoft.com/office/drawing/2014/main" id="{9802D4A5-A76C-4640-8CD7-CE0D7C12272E}"/>
              </a:ext>
            </a:extLst>
          </p:cNvPr>
          <p:cNvGrpSpPr/>
          <p:nvPr/>
        </p:nvGrpSpPr>
        <p:grpSpPr>
          <a:xfrm>
            <a:off x="1775437" y="816956"/>
            <a:ext cx="979435" cy="1128982"/>
            <a:chOff x="3190541" y="663213"/>
            <a:chExt cx="979435" cy="1128982"/>
          </a:xfrm>
        </p:grpSpPr>
        <p:sp>
          <p:nvSpPr>
            <p:cNvPr id="168" name="Arc 167">
              <a:extLst>
                <a:ext uri="{FF2B5EF4-FFF2-40B4-BE49-F238E27FC236}">
                  <a16:creationId xmlns:a16="http://schemas.microsoft.com/office/drawing/2014/main" id="{4B5F1C89-58F8-9043-ABE3-F15F4AAD5B59}"/>
                </a:ext>
              </a:extLst>
            </p:cNvPr>
            <p:cNvSpPr/>
            <p:nvPr/>
          </p:nvSpPr>
          <p:spPr bwMode="auto">
            <a:xfrm rot="18882516">
              <a:off x="3223059" y="877795"/>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169" name="TextBox 168">
              <a:extLst>
                <a:ext uri="{FF2B5EF4-FFF2-40B4-BE49-F238E27FC236}">
                  <a16:creationId xmlns:a16="http://schemas.microsoft.com/office/drawing/2014/main" id="{D177264A-A979-604E-B13F-7FADF2559ADF}"/>
                </a:ext>
              </a:extLst>
            </p:cNvPr>
            <p:cNvSpPr txBox="1"/>
            <p:nvPr/>
          </p:nvSpPr>
          <p:spPr>
            <a:xfrm>
              <a:off x="3190541" y="663213"/>
              <a:ext cx="979435"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data encoding</a:t>
              </a:r>
            </a:p>
          </p:txBody>
        </p:sp>
      </p:grpSp>
    </p:spTree>
    <p:extLst>
      <p:ext uri="{BB962C8B-B14F-4D97-AF65-F5344CB8AC3E}">
        <p14:creationId xmlns:p14="http://schemas.microsoft.com/office/powerpoint/2010/main" val="185779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CCA96-9AA7-44A1-9215-417649704FA4}"/>
              </a:ext>
            </a:extLst>
          </p:cNvPr>
          <p:cNvSpPr>
            <a:spLocks noGrp="1"/>
          </p:cNvSpPr>
          <p:nvPr>
            <p:ph type="title"/>
          </p:nvPr>
        </p:nvSpPr>
        <p:spPr/>
        <p:txBody>
          <a:bodyPr/>
          <a:lstStyle/>
          <a:p>
            <a:r>
              <a:rPr lang="en-US" dirty="0"/>
              <a:t>Optimization</a:t>
            </a:r>
            <a:endParaRPr lang="en-IE" dirty="0"/>
          </a:p>
        </p:txBody>
      </p:sp>
      <p:sp>
        <p:nvSpPr>
          <p:cNvPr id="4" name="Footer Placeholder 3">
            <a:extLst>
              <a:ext uri="{FF2B5EF4-FFF2-40B4-BE49-F238E27FC236}">
                <a16:creationId xmlns:a16="http://schemas.microsoft.com/office/drawing/2014/main" id="{60CA2DB7-C5F7-48BF-82D8-620BD7A2F592}"/>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A73BFE16-2EB9-45FF-84F7-C922B87F9CA3}"/>
              </a:ext>
            </a:extLst>
          </p:cNvPr>
          <p:cNvSpPr>
            <a:spLocks noGrp="1"/>
          </p:cNvSpPr>
          <p:nvPr>
            <p:ph type="sldNum" sz="quarter" idx="11"/>
          </p:nvPr>
        </p:nvSpPr>
        <p:spPr/>
        <p:txBody>
          <a:bodyPr/>
          <a:lstStyle/>
          <a:p>
            <a:fld id="{59395FB3-9C97-154F-86B2-7E381B951268}" type="slidenum">
              <a:rPr lang="en-US" smtClean="0"/>
              <a:pPr/>
              <a:t>58</a:t>
            </a:fld>
            <a:endParaRPr lang="en-US" dirty="0"/>
          </a:p>
        </p:txBody>
      </p:sp>
      <p:sp>
        <p:nvSpPr>
          <p:cNvPr id="28" name="Rounded Rectangle 27">
            <a:extLst>
              <a:ext uri="{FF2B5EF4-FFF2-40B4-BE49-F238E27FC236}">
                <a16:creationId xmlns:a16="http://schemas.microsoft.com/office/drawing/2014/main" id="{6D91BCD8-B336-854F-B616-C83FAF110EAE}"/>
              </a:ext>
            </a:extLst>
          </p:cNvPr>
          <p:cNvSpPr/>
          <p:nvPr/>
        </p:nvSpPr>
        <p:spPr bwMode="auto">
          <a:xfrm>
            <a:off x="3719254" y="1759243"/>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30" name="Rounded Rectangle 29">
            <a:extLst>
              <a:ext uri="{FF2B5EF4-FFF2-40B4-BE49-F238E27FC236}">
                <a16:creationId xmlns:a16="http://schemas.microsoft.com/office/drawing/2014/main" id="{D035172B-EF1F-9E48-B28F-8AB5F55AF77E}"/>
              </a:ext>
            </a:extLst>
          </p:cNvPr>
          <p:cNvSpPr/>
          <p:nvPr/>
        </p:nvSpPr>
        <p:spPr bwMode="auto">
          <a:xfrm>
            <a:off x="5616361" y="1759243"/>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31" name="Rounded Rectangle 30">
            <a:extLst>
              <a:ext uri="{FF2B5EF4-FFF2-40B4-BE49-F238E27FC236}">
                <a16:creationId xmlns:a16="http://schemas.microsoft.com/office/drawing/2014/main" id="{025F5CFF-F64C-2549-BFD2-A2209A0812DF}"/>
              </a:ext>
            </a:extLst>
          </p:cNvPr>
          <p:cNvSpPr/>
          <p:nvPr/>
        </p:nvSpPr>
        <p:spPr bwMode="auto">
          <a:xfrm>
            <a:off x="3716518" y="2817725"/>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32" name="Rounded Rectangle 31">
            <a:extLst>
              <a:ext uri="{FF2B5EF4-FFF2-40B4-BE49-F238E27FC236}">
                <a16:creationId xmlns:a16="http://schemas.microsoft.com/office/drawing/2014/main" id="{0A1AAE64-C689-9C43-A0B2-FD960542817D}"/>
              </a:ext>
            </a:extLst>
          </p:cNvPr>
          <p:cNvSpPr/>
          <p:nvPr/>
        </p:nvSpPr>
        <p:spPr bwMode="auto">
          <a:xfrm>
            <a:off x="5611766" y="2817725"/>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33" name="Rounded Rectangle 32">
            <a:extLst>
              <a:ext uri="{FF2B5EF4-FFF2-40B4-BE49-F238E27FC236}">
                <a16:creationId xmlns:a16="http://schemas.microsoft.com/office/drawing/2014/main" id="{DF525EBE-C37D-F542-9248-C618055D7C95}"/>
              </a:ext>
            </a:extLst>
          </p:cNvPr>
          <p:cNvSpPr/>
          <p:nvPr/>
        </p:nvSpPr>
        <p:spPr bwMode="auto">
          <a:xfrm>
            <a:off x="1796200" y="1759943"/>
            <a:ext cx="1253765" cy="628779"/>
          </a:xfrm>
          <a:prstGeom prst="roundRect">
            <a:avLst>
              <a:gd name="adj" fmla="val 9978"/>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37" name="TextBox 36">
            <a:extLst>
              <a:ext uri="{FF2B5EF4-FFF2-40B4-BE49-F238E27FC236}">
                <a16:creationId xmlns:a16="http://schemas.microsoft.com/office/drawing/2014/main" id="{EA9788F0-3EA4-4C41-A0B8-EFDA537EAC39}"/>
              </a:ext>
            </a:extLst>
          </p:cNvPr>
          <p:cNvSpPr txBox="1"/>
          <p:nvPr/>
        </p:nvSpPr>
        <p:spPr>
          <a:xfrm>
            <a:off x="1875339" y="1775111"/>
            <a:ext cx="1090363"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training data</a:t>
            </a:r>
          </a:p>
        </p:txBody>
      </p:sp>
      <p:sp>
        <p:nvSpPr>
          <p:cNvPr id="38" name="TextBox 37">
            <a:extLst>
              <a:ext uri="{FF2B5EF4-FFF2-40B4-BE49-F238E27FC236}">
                <a16:creationId xmlns:a16="http://schemas.microsoft.com/office/drawing/2014/main" id="{A2F60A8F-8E5B-8041-8B7B-5D02E7962F4D}"/>
              </a:ext>
            </a:extLst>
          </p:cNvPr>
          <p:cNvSpPr txBox="1"/>
          <p:nvPr/>
        </p:nvSpPr>
        <p:spPr>
          <a:xfrm>
            <a:off x="4034993" y="1776219"/>
            <a:ext cx="622286"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model</a:t>
            </a:r>
          </a:p>
        </p:txBody>
      </p:sp>
      <p:sp>
        <p:nvSpPr>
          <p:cNvPr id="39" name="TextBox 38">
            <a:extLst>
              <a:ext uri="{FF2B5EF4-FFF2-40B4-BE49-F238E27FC236}">
                <a16:creationId xmlns:a16="http://schemas.microsoft.com/office/drawing/2014/main" id="{58E9095B-D3DD-5B40-95FC-8569ED864EC7}"/>
              </a:ext>
            </a:extLst>
          </p:cNvPr>
          <p:cNvSpPr txBox="1"/>
          <p:nvPr/>
        </p:nvSpPr>
        <p:spPr>
          <a:xfrm>
            <a:off x="5707680" y="1775111"/>
            <a:ext cx="1071127"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loss function</a:t>
            </a:r>
          </a:p>
        </p:txBody>
      </p:sp>
      <p:pic>
        <p:nvPicPr>
          <p:cNvPr id="40" name="Picture 39">
            <a:extLst>
              <a:ext uri="{FF2B5EF4-FFF2-40B4-BE49-F238E27FC236}">
                <a16:creationId xmlns:a16="http://schemas.microsoft.com/office/drawing/2014/main" id="{C27756D6-B35F-9D44-9B3B-8AE5369E9BB3}"/>
              </a:ext>
            </a:extLst>
          </p:cNvPr>
          <p:cNvPicPr>
            <a:picLocks noChangeAspect="1"/>
          </p:cNvPicPr>
          <p:nvPr/>
        </p:nvPicPr>
        <p:blipFill>
          <a:blip r:embed="rId2"/>
          <a:stretch>
            <a:fillRect/>
          </a:stretch>
        </p:blipFill>
        <p:spPr>
          <a:xfrm>
            <a:off x="3865342" y="2072693"/>
            <a:ext cx="961589" cy="211779"/>
          </a:xfrm>
          <a:prstGeom prst="rect">
            <a:avLst/>
          </a:prstGeom>
        </p:spPr>
      </p:pic>
      <p:pic>
        <p:nvPicPr>
          <p:cNvPr id="41" name="Picture 40">
            <a:extLst>
              <a:ext uri="{FF2B5EF4-FFF2-40B4-BE49-F238E27FC236}">
                <a16:creationId xmlns:a16="http://schemas.microsoft.com/office/drawing/2014/main" id="{1AB55DD9-04A9-9D4D-B7D9-FDD8B246E579}"/>
              </a:ext>
            </a:extLst>
          </p:cNvPr>
          <p:cNvPicPr>
            <a:picLocks noChangeAspect="1"/>
          </p:cNvPicPr>
          <p:nvPr/>
        </p:nvPicPr>
        <p:blipFill>
          <a:blip r:embed="rId3"/>
          <a:stretch>
            <a:fillRect/>
          </a:stretch>
        </p:blipFill>
        <p:spPr>
          <a:xfrm>
            <a:off x="2176045" y="2072693"/>
            <a:ext cx="488950" cy="234950"/>
          </a:xfrm>
          <a:prstGeom prst="rect">
            <a:avLst/>
          </a:prstGeom>
        </p:spPr>
      </p:pic>
      <p:pic>
        <p:nvPicPr>
          <p:cNvPr id="42" name="Picture 41">
            <a:extLst>
              <a:ext uri="{FF2B5EF4-FFF2-40B4-BE49-F238E27FC236}">
                <a16:creationId xmlns:a16="http://schemas.microsoft.com/office/drawing/2014/main" id="{18571957-86CD-6F41-89AA-FC6B3FA4E6A3}"/>
              </a:ext>
            </a:extLst>
          </p:cNvPr>
          <p:cNvPicPr>
            <a:picLocks noChangeAspect="1"/>
          </p:cNvPicPr>
          <p:nvPr/>
        </p:nvPicPr>
        <p:blipFill>
          <a:blip r:embed="rId4"/>
          <a:stretch>
            <a:fillRect/>
          </a:stretch>
        </p:blipFill>
        <p:spPr>
          <a:xfrm>
            <a:off x="5947968" y="2072693"/>
            <a:ext cx="590550" cy="234950"/>
          </a:xfrm>
          <a:prstGeom prst="rect">
            <a:avLst/>
          </a:prstGeom>
        </p:spPr>
      </p:pic>
      <p:sp>
        <p:nvSpPr>
          <p:cNvPr id="43" name="TextBox 42">
            <a:extLst>
              <a:ext uri="{FF2B5EF4-FFF2-40B4-BE49-F238E27FC236}">
                <a16:creationId xmlns:a16="http://schemas.microsoft.com/office/drawing/2014/main" id="{D9E3FF8F-C6E5-F747-8B3E-C24A94E0B3D5}"/>
              </a:ext>
            </a:extLst>
          </p:cNvPr>
          <p:cNvSpPr txBox="1"/>
          <p:nvPr/>
        </p:nvSpPr>
        <p:spPr>
          <a:xfrm>
            <a:off x="5828655" y="2848721"/>
            <a:ext cx="835485"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gradients</a:t>
            </a:r>
          </a:p>
        </p:txBody>
      </p:sp>
      <p:pic>
        <p:nvPicPr>
          <p:cNvPr id="44" name="Picture 43">
            <a:extLst>
              <a:ext uri="{FF2B5EF4-FFF2-40B4-BE49-F238E27FC236}">
                <a16:creationId xmlns:a16="http://schemas.microsoft.com/office/drawing/2014/main" id="{CA72588E-A26E-3245-97C8-0A5E93C670CC}"/>
              </a:ext>
            </a:extLst>
          </p:cNvPr>
          <p:cNvPicPr>
            <a:picLocks noChangeAspect="1"/>
          </p:cNvPicPr>
          <p:nvPr/>
        </p:nvPicPr>
        <p:blipFill>
          <a:blip r:embed="rId5"/>
          <a:stretch>
            <a:fillRect/>
          </a:stretch>
        </p:blipFill>
        <p:spPr>
          <a:xfrm>
            <a:off x="5731125" y="3155222"/>
            <a:ext cx="1030544" cy="170987"/>
          </a:xfrm>
          <a:prstGeom prst="rect">
            <a:avLst/>
          </a:prstGeom>
        </p:spPr>
      </p:pic>
      <p:sp>
        <p:nvSpPr>
          <p:cNvPr id="45" name="TextBox 44">
            <a:extLst>
              <a:ext uri="{FF2B5EF4-FFF2-40B4-BE49-F238E27FC236}">
                <a16:creationId xmlns:a16="http://schemas.microsoft.com/office/drawing/2014/main" id="{4C6C4485-220D-194F-9255-6FA5A20A6BD0}"/>
              </a:ext>
            </a:extLst>
          </p:cNvPr>
          <p:cNvSpPr txBox="1"/>
          <p:nvPr/>
        </p:nvSpPr>
        <p:spPr>
          <a:xfrm>
            <a:off x="4001330" y="2862848"/>
            <a:ext cx="689612" cy="297582"/>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update</a:t>
            </a:r>
          </a:p>
        </p:txBody>
      </p:sp>
      <p:pic>
        <p:nvPicPr>
          <p:cNvPr id="46" name="Picture 45">
            <a:extLst>
              <a:ext uri="{FF2B5EF4-FFF2-40B4-BE49-F238E27FC236}">
                <a16:creationId xmlns:a16="http://schemas.microsoft.com/office/drawing/2014/main" id="{E438BFE0-AFA5-9748-A6AE-573CEDA70514}"/>
              </a:ext>
            </a:extLst>
          </p:cNvPr>
          <p:cNvPicPr>
            <a:picLocks noChangeAspect="1"/>
          </p:cNvPicPr>
          <p:nvPr/>
        </p:nvPicPr>
        <p:blipFill>
          <a:blip r:embed="rId6"/>
          <a:stretch>
            <a:fillRect/>
          </a:stretch>
        </p:blipFill>
        <p:spPr>
          <a:xfrm>
            <a:off x="4295336" y="3174169"/>
            <a:ext cx="101600" cy="171450"/>
          </a:xfrm>
          <a:prstGeom prst="rect">
            <a:avLst/>
          </a:prstGeom>
        </p:spPr>
      </p:pic>
      <p:cxnSp>
        <p:nvCxnSpPr>
          <p:cNvPr id="47" name="Straight Arrow Connector 46">
            <a:extLst>
              <a:ext uri="{FF2B5EF4-FFF2-40B4-BE49-F238E27FC236}">
                <a16:creationId xmlns:a16="http://schemas.microsoft.com/office/drawing/2014/main" id="{FABFCFD9-8438-0642-886A-A3C4F2AA04E0}"/>
              </a:ext>
            </a:extLst>
          </p:cNvPr>
          <p:cNvCxnSpPr>
            <a:cxnSpLocks/>
            <a:stCxn id="33" idx="3"/>
            <a:endCxn id="28" idx="1"/>
          </p:cNvCxnSpPr>
          <p:nvPr/>
        </p:nvCxnSpPr>
        <p:spPr bwMode="auto">
          <a:xfrm flipV="1">
            <a:off x="3049965" y="2073633"/>
            <a:ext cx="669289" cy="700"/>
          </a:xfrm>
          <a:prstGeom prst="straightConnector1">
            <a:avLst/>
          </a:prstGeom>
          <a:noFill/>
          <a:ln w="19050" cap="flat" cmpd="sng" algn="ctr">
            <a:solidFill>
              <a:srgbClr val="161616"/>
            </a:solidFill>
            <a:prstDash val="solid"/>
            <a:headEnd type="none" w="med" len="med"/>
            <a:tailEnd type="triangle"/>
          </a:ln>
          <a:effectLst/>
        </p:spPr>
      </p:cxnSp>
      <p:cxnSp>
        <p:nvCxnSpPr>
          <p:cNvPr id="48" name="Straight Arrow Connector 47">
            <a:extLst>
              <a:ext uri="{FF2B5EF4-FFF2-40B4-BE49-F238E27FC236}">
                <a16:creationId xmlns:a16="http://schemas.microsoft.com/office/drawing/2014/main" id="{D3EB5AA3-2737-4548-8909-1EACD53B2E98}"/>
              </a:ext>
            </a:extLst>
          </p:cNvPr>
          <p:cNvCxnSpPr>
            <a:cxnSpLocks/>
            <a:stCxn id="28" idx="3"/>
            <a:endCxn id="30" idx="1"/>
          </p:cNvCxnSpPr>
          <p:nvPr/>
        </p:nvCxnSpPr>
        <p:spPr bwMode="auto">
          <a:xfrm>
            <a:off x="4973019" y="2073633"/>
            <a:ext cx="643342" cy="0"/>
          </a:xfrm>
          <a:prstGeom prst="straightConnector1">
            <a:avLst/>
          </a:prstGeom>
          <a:noFill/>
          <a:ln w="19050" cap="flat" cmpd="sng" algn="ctr">
            <a:solidFill>
              <a:srgbClr val="161616"/>
            </a:solidFill>
            <a:prstDash val="solid"/>
            <a:headEnd type="none" w="med" len="med"/>
            <a:tailEnd type="triangle"/>
          </a:ln>
          <a:effectLst/>
        </p:spPr>
      </p:cxnSp>
      <p:cxnSp>
        <p:nvCxnSpPr>
          <p:cNvPr id="49" name="Straight Arrow Connector 48">
            <a:extLst>
              <a:ext uri="{FF2B5EF4-FFF2-40B4-BE49-F238E27FC236}">
                <a16:creationId xmlns:a16="http://schemas.microsoft.com/office/drawing/2014/main" id="{F853D0B9-757A-C744-BEFC-8DA08336DB1F}"/>
              </a:ext>
            </a:extLst>
          </p:cNvPr>
          <p:cNvCxnSpPr>
            <a:cxnSpLocks/>
            <a:stCxn id="30" idx="2"/>
            <a:endCxn id="32" idx="0"/>
          </p:cNvCxnSpPr>
          <p:nvPr/>
        </p:nvCxnSpPr>
        <p:spPr bwMode="auto">
          <a:xfrm flipH="1">
            <a:off x="6238649" y="2388022"/>
            <a:ext cx="4595" cy="429703"/>
          </a:xfrm>
          <a:prstGeom prst="straightConnector1">
            <a:avLst/>
          </a:prstGeom>
          <a:noFill/>
          <a:ln w="19050" cap="flat" cmpd="sng" algn="ctr">
            <a:solidFill>
              <a:srgbClr val="161616"/>
            </a:solidFill>
            <a:prstDash val="solid"/>
            <a:headEnd type="none" w="med" len="med"/>
            <a:tailEnd type="triangle"/>
          </a:ln>
          <a:effectLst/>
        </p:spPr>
      </p:cxnSp>
      <p:cxnSp>
        <p:nvCxnSpPr>
          <p:cNvPr id="50" name="Straight Arrow Connector 49">
            <a:extLst>
              <a:ext uri="{FF2B5EF4-FFF2-40B4-BE49-F238E27FC236}">
                <a16:creationId xmlns:a16="http://schemas.microsoft.com/office/drawing/2014/main" id="{4C5C4469-43C6-D345-8D7C-9AF2AA2FE2BE}"/>
              </a:ext>
            </a:extLst>
          </p:cNvPr>
          <p:cNvCxnSpPr>
            <a:cxnSpLocks/>
            <a:stCxn id="32" idx="1"/>
            <a:endCxn id="31" idx="3"/>
          </p:cNvCxnSpPr>
          <p:nvPr/>
        </p:nvCxnSpPr>
        <p:spPr bwMode="auto">
          <a:xfrm flipH="1">
            <a:off x="4970283" y="3132115"/>
            <a:ext cx="641483" cy="0"/>
          </a:xfrm>
          <a:prstGeom prst="straightConnector1">
            <a:avLst/>
          </a:prstGeom>
          <a:noFill/>
          <a:ln w="19050" cap="flat" cmpd="sng" algn="ctr">
            <a:solidFill>
              <a:srgbClr val="161616"/>
            </a:solidFill>
            <a:prstDash val="solid"/>
            <a:headEnd type="none" w="med" len="med"/>
            <a:tailEnd type="triangle"/>
          </a:ln>
          <a:effectLst/>
        </p:spPr>
      </p:cxnSp>
      <p:cxnSp>
        <p:nvCxnSpPr>
          <p:cNvPr id="51" name="Straight Arrow Connector 50">
            <a:extLst>
              <a:ext uri="{FF2B5EF4-FFF2-40B4-BE49-F238E27FC236}">
                <a16:creationId xmlns:a16="http://schemas.microsoft.com/office/drawing/2014/main" id="{30B7B28A-CD69-ED4B-8F57-4599F3869505}"/>
              </a:ext>
            </a:extLst>
          </p:cNvPr>
          <p:cNvCxnSpPr>
            <a:cxnSpLocks/>
          </p:cNvCxnSpPr>
          <p:nvPr/>
        </p:nvCxnSpPr>
        <p:spPr bwMode="auto">
          <a:xfrm flipH="1" flipV="1">
            <a:off x="4343401" y="2383718"/>
            <a:ext cx="2736" cy="434396"/>
          </a:xfrm>
          <a:prstGeom prst="straightConnector1">
            <a:avLst/>
          </a:prstGeom>
          <a:noFill/>
          <a:ln w="19050" cap="flat" cmpd="sng" algn="ctr">
            <a:solidFill>
              <a:srgbClr val="161616"/>
            </a:solidFill>
            <a:prstDash val="solid"/>
            <a:headEnd type="none" w="med" len="med"/>
            <a:tailEnd type="triangle"/>
          </a:ln>
          <a:effectLst/>
        </p:spPr>
      </p:cxnSp>
      <p:sp>
        <p:nvSpPr>
          <p:cNvPr id="52" name="Rounded Rectangle 51">
            <a:extLst>
              <a:ext uri="{FF2B5EF4-FFF2-40B4-BE49-F238E27FC236}">
                <a16:creationId xmlns:a16="http://schemas.microsoft.com/office/drawing/2014/main" id="{DC15E552-AE61-814C-A33C-C20B45B7CAE2}"/>
              </a:ext>
            </a:extLst>
          </p:cNvPr>
          <p:cNvSpPr/>
          <p:nvPr/>
        </p:nvSpPr>
        <p:spPr bwMode="auto">
          <a:xfrm>
            <a:off x="5525042" y="2724953"/>
            <a:ext cx="1436527" cy="796843"/>
          </a:xfrm>
          <a:prstGeom prst="roundRect">
            <a:avLst>
              <a:gd name="adj" fmla="val 9978"/>
            </a:avLst>
          </a:prstGeom>
          <a:noFill/>
          <a:ln w="28575">
            <a:solidFill>
              <a:srgbClr val="0062FF"/>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3" name="TextBox 2">
            <a:extLst>
              <a:ext uri="{FF2B5EF4-FFF2-40B4-BE49-F238E27FC236}">
                <a16:creationId xmlns:a16="http://schemas.microsoft.com/office/drawing/2014/main" id="{2C3694C3-8580-BD46-9D06-5B72367E3F99}"/>
              </a:ext>
            </a:extLst>
          </p:cNvPr>
          <p:cNvSpPr txBox="1"/>
          <p:nvPr/>
        </p:nvSpPr>
        <p:spPr>
          <a:xfrm>
            <a:off x="4826931" y="3604970"/>
            <a:ext cx="2915863"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0062FF"/>
                </a:solidFill>
                <a:latin typeface="IBM Plex Sans" charset="0"/>
                <a:ea typeface="IBM Plex Sans" charset="0"/>
                <a:cs typeface="IBM Plex Sans" charset="0"/>
              </a:rPr>
              <a:t>how can we compute the gradients?</a:t>
            </a:r>
          </a:p>
        </p:txBody>
      </p:sp>
      <p:pic>
        <p:nvPicPr>
          <p:cNvPr id="53" name="Picture 52">
            <a:extLst>
              <a:ext uri="{FF2B5EF4-FFF2-40B4-BE49-F238E27FC236}">
                <a16:creationId xmlns:a16="http://schemas.microsoft.com/office/drawing/2014/main" id="{5C41DB54-F193-C64E-9F1C-F98750614FAB}"/>
              </a:ext>
            </a:extLst>
          </p:cNvPr>
          <p:cNvPicPr>
            <a:picLocks noChangeAspect="1"/>
          </p:cNvPicPr>
          <p:nvPr/>
        </p:nvPicPr>
        <p:blipFill>
          <a:blip r:embed="rId7"/>
          <a:stretch>
            <a:fillRect/>
          </a:stretch>
        </p:blipFill>
        <p:spPr>
          <a:xfrm>
            <a:off x="2871159" y="264084"/>
            <a:ext cx="3076809" cy="1407477"/>
          </a:xfrm>
          <a:prstGeom prst="rect">
            <a:avLst/>
          </a:prstGeom>
        </p:spPr>
      </p:pic>
    </p:spTree>
    <p:extLst>
      <p:ext uri="{BB962C8B-B14F-4D97-AF65-F5344CB8AC3E}">
        <p14:creationId xmlns:p14="http://schemas.microsoft.com/office/powerpoint/2010/main" val="390042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CAC79C2-469B-BE4A-9654-80DAD0B66376}"/>
              </a:ext>
            </a:extLst>
          </p:cNvPr>
          <p:cNvGrpSpPr/>
          <p:nvPr/>
        </p:nvGrpSpPr>
        <p:grpSpPr>
          <a:xfrm>
            <a:off x="798426" y="1540986"/>
            <a:ext cx="1252931" cy="670299"/>
            <a:chOff x="1172946" y="1539073"/>
            <a:chExt cx="1252931" cy="670299"/>
          </a:xfrm>
        </p:grpSpPr>
        <p:sp>
          <p:nvSpPr>
            <p:cNvPr id="36" name="Rounded Rectangle 35">
              <a:extLst>
                <a:ext uri="{FF2B5EF4-FFF2-40B4-BE49-F238E27FC236}">
                  <a16:creationId xmlns:a16="http://schemas.microsoft.com/office/drawing/2014/main" id="{21919EC0-C17A-2842-8E60-02F4A9BF5731}"/>
                </a:ext>
              </a:extLst>
            </p:cNvPr>
            <p:cNvSpPr/>
            <p:nvPr/>
          </p:nvSpPr>
          <p:spPr bwMode="auto">
            <a:xfrm>
              <a:off x="2291407" y="2034560"/>
              <a:ext cx="134470" cy="174812"/>
            </a:xfrm>
            <a:prstGeom prst="roundRect">
              <a:avLst/>
            </a:prstGeom>
            <a:solidFill>
              <a:srgbClr val="0062FF">
                <a:alpha val="8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cxnSp>
          <p:nvCxnSpPr>
            <p:cNvPr id="37" name="Straight Arrow Connector 36">
              <a:extLst>
                <a:ext uri="{FF2B5EF4-FFF2-40B4-BE49-F238E27FC236}">
                  <a16:creationId xmlns:a16="http://schemas.microsoft.com/office/drawing/2014/main" id="{3E812354-9905-4645-9D48-D0E6E5B1134C}"/>
                </a:ext>
              </a:extLst>
            </p:cNvPr>
            <p:cNvCxnSpPr>
              <a:cxnSpLocks/>
            </p:cNvCxnSpPr>
            <p:nvPr/>
          </p:nvCxnSpPr>
          <p:spPr bwMode="auto">
            <a:xfrm>
              <a:off x="2153724" y="1887843"/>
              <a:ext cx="204918" cy="146717"/>
            </a:xfrm>
            <a:prstGeom prst="straightConnector1">
              <a:avLst/>
            </a:prstGeom>
            <a:ln w="19050">
              <a:solidFill>
                <a:srgbClr val="0062FF"/>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1945411-0F9B-954B-B569-3C4FEEEB24FD}"/>
                </a:ext>
              </a:extLst>
            </p:cNvPr>
            <p:cNvSpPr txBox="1"/>
            <p:nvPr/>
          </p:nvSpPr>
          <p:spPr>
            <a:xfrm>
              <a:off x="1172946" y="1539073"/>
              <a:ext cx="973023" cy="460319"/>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0062FF"/>
                  </a:solidFill>
                  <a:latin typeface="IBM Plex Sans" charset="0"/>
                  <a:ea typeface="IBM Plex Sans" charset="0"/>
                  <a:cs typeface="IBM Plex Sans" charset="0"/>
                </a:rPr>
                <a:t>parameters</a:t>
              </a:r>
              <a:br>
                <a:rPr lang="en-CH" sz="1400" dirty="0">
                  <a:solidFill>
                    <a:srgbClr val="0062FF"/>
                  </a:solidFill>
                  <a:latin typeface="IBM Plex Sans" charset="0"/>
                  <a:ea typeface="IBM Plex Sans" charset="0"/>
                  <a:cs typeface="IBM Plex Sans" charset="0"/>
                </a:rPr>
              </a:br>
              <a:r>
                <a:rPr lang="en-CH" sz="1400" dirty="0">
                  <a:solidFill>
                    <a:srgbClr val="0062FF"/>
                  </a:solidFill>
                  <a:latin typeface="IBM Plex Sans" charset="0"/>
                  <a:ea typeface="IBM Plex Sans" charset="0"/>
                  <a:cs typeface="IBM Plex Sans" charset="0"/>
                </a:rPr>
                <a:t>we optimize</a:t>
              </a:r>
            </a:p>
          </p:txBody>
        </p:sp>
      </p:grpSp>
      <p:sp>
        <p:nvSpPr>
          <p:cNvPr id="2" name="Title 1">
            <a:extLst>
              <a:ext uri="{FF2B5EF4-FFF2-40B4-BE49-F238E27FC236}">
                <a16:creationId xmlns:a16="http://schemas.microsoft.com/office/drawing/2014/main" id="{42F998A1-A07D-6646-81C2-45473978EA47}"/>
              </a:ext>
            </a:extLst>
          </p:cNvPr>
          <p:cNvSpPr>
            <a:spLocks noGrp="1"/>
          </p:cNvSpPr>
          <p:nvPr>
            <p:ph type="title"/>
          </p:nvPr>
        </p:nvSpPr>
        <p:spPr/>
        <p:txBody>
          <a:bodyPr/>
          <a:lstStyle/>
          <a:p>
            <a:r>
              <a:rPr lang="en-CH" dirty="0"/>
              <a:t>Optimization</a:t>
            </a:r>
          </a:p>
        </p:txBody>
      </p:sp>
      <p:sp>
        <p:nvSpPr>
          <p:cNvPr id="3" name="Text Placeholder 2">
            <a:extLst>
              <a:ext uri="{FF2B5EF4-FFF2-40B4-BE49-F238E27FC236}">
                <a16:creationId xmlns:a16="http://schemas.microsoft.com/office/drawing/2014/main" id="{7BAE4805-0C35-EB40-BC76-E89EDA7159BC}"/>
              </a:ext>
            </a:extLst>
          </p:cNvPr>
          <p:cNvSpPr>
            <a:spLocks noGrp="1"/>
          </p:cNvSpPr>
          <p:nvPr>
            <p:ph type="body" sz="quarter" idx="12"/>
          </p:nvPr>
        </p:nvSpPr>
        <p:spPr>
          <a:xfrm>
            <a:off x="219457" y="1243584"/>
            <a:ext cx="5291284" cy="204356"/>
          </a:xfrm>
        </p:spPr>
        <p:txBody>
          <a:bodyPr/>
          <a:lstStyle/>
          <a:p>
            <a:r>
              <a:rPr lang="en-CH" b="1" dirty="0"/>
              <a:t>Example</a:t>
            </a:r>
            <a:r>
              <a:rPr lang="en-CH" dirty="0"/>
              <a:t> Binary classification using cross-entropy loss</a:t>
            </a:r>
          </a:p>
        </p:txBody>
      </p:sp>
      <p:sp>
        <p:nvSpPr>
          <p:cNvPr id="4" name="Footer Placeholder 3">
            <a:extLst>
              <a:ext uri="{FF2B5EF4-FFF2-40B4-BE49-F238E27FC236}">
                <a16:creationId xmlns:a16="http://schemas.microsoft.com/office/drawing/2014/main" id="{CAEEDE67-B634-5F46-94A8-797A6619D00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CA35EFF3-D3C1-3449-8A14-9E52793C9EA2}"/>
              </a:ext>
            </a:extLst>
          </p:cNvPr>
          <p:cNvSpPr>
            <a:spLocks noGrp="1"/>
          </p:cNvSpPr>
          <p:nvPr>
            <p:ph type="sldNum" sz="quarter" idx="11"/>
          </p:nvPr>
        </p:nvSpPr>
        <p:spPr/>
        <p:txBody>
          <a:bodyPr/>
          <a:lstStyle/>
          <a:p>
            <a:fld id="{59395FB3-9C97-154F-86B2-7E381B951268}" type="slidenum">
              <a:rPr lang="en-US" smtClean="0"/>
              <a:pPr/>
              <a:t>59</a:t>
            </a:fld>
            <a:endParaRPr lang="en-US" dirty="0"/>
          </a:p>
        </p:txBody>
      </p:sp>
      <p:grpSp>
        <p:nvGrpSpPr>
          <p:cNvPr id="7" name="Group 6">
            <a:extLst>
              <a:ext uri="{FF2B5EF4-FFF2-40B4-BE49-F238E27FC236}">
                <a16:creationId xmlns:a16="http://schemas.microsoft.com/office/drawing/2014/main" id="{575AE720-5470-C649-B334-257B5BF4A43F}"/>
              </a:ext>
            </a:extLst>
          </p:cNvPr>
          <p:cNvGrpSpPr/>
          <p:nvPr/>
        </p:nvGrpSpPr>
        <p:grpSpPr>
          <a:xfrm>
            <a:off x="2912150" y="2047297"/>
            <a:ext cx="1907650" cy="577172"/>
            <a:chOff x="2912150" y="2047297"/>
            <a:chExt cx="1907650" cy="577172"/>
          </a:xfrm>
        </p:grpSpPr>
        <p:sp>
          <p:nvSpPr>
            <p:cNvPr id="16" name="Rounded Rectangle 15">
              <a:extLst>
                <a:ext uri="{FF2B5EF4-FFF2-40B4-BE49-F238E27FC236}">
                  <a16:creationId xmlns:a16="http://schemas.microsoft.com/office/drawing/2014/main" id="{745CD107-A1E6-714D-B6BA-E17CD5049762}"/>
                </a:ext>
              </a:extLst>
            </p:cNvPr>
            <p:cNvSpPr/>
            <p:nvPr/>
          </p:nvSpPr>
          <p:spPr bwMode="auto">
            <a:xfrm>
              <a:off x="2912150" y="2047297"/>
              <a:ext cx="134470" cy="174812"/>
            </a:xfrm>
            <a:prstGeom prst="roundRect">
              <a:avLst/>
            </a:prstGeom>
            <a:solidFill>
              <a:srgbClr val="009C98">
                <a:alpha val="8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7" name="Rounded Rectangle 16">
              <a:extLst>
                <a:ext uri="{FF2B5EF4-FFF2-40B4-BE49-F238E27FC236}">
                  <a16:creationId xmlns:a16="http://schemas.microsoft.com/office/drawing/2014/main" id="{70066BD3-DA15-154F-B3AA-FC87DF5A2788}"/>
                </a:ext>
              </a:extLst>
            </p:cNvPr>
            <p:cNvSpPr/>
            <p:nvPr/>
          </p:nvSpPr>
          <p:spPr bwMode="auto">
            <a:xfrm>
              <a:off x="4685330" y="2056723"/>
              <a:ext cx="134470" cy="174812"/>
            </a:xfrm>
            <a:prstGeom prst="roundRect">
              <a:avLst/>
            </a:prstGeom>
            <a:solidFill>
              <a:srgbClr val="009C98">
                <a:alpha val="8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20" name="TextBox 19">
              <a:extLst>
                <a:ext uri="{FF2B5EF4-FFF2-40B4-BE49-F238E27FC236}">
                  <a16:creationId xmlns:a16="http://schemas.microsoft.com/office/drawing/2014/main" id="{A6FF3F78-F081-6449-B626-9DDEF8D2481D}"/>
                </a:ext>
              </a:extLst>
            </p:cNvPr>
            <p:cNvSpPr txBox="1"/>
            <p:nvPr/>
          </p:nvSpPr>
          <p:spPr>
            <a:xfrm>
              <a:off x="3211050" y="2401138"/>
              <a:ext cx="1360950"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007D79"/>
                  </a:solidFill>
                  <a:latin typeface="IBM Plex Sans" charset="0"/>
                  <a:ea typeface="IBM Plex Sans" charset="0"/>
                  <a:cs typeface="IBM Plex Sans" charset="0"/>
                </a:rPr>
                <a:t>true label, 0 or 1 </a:t>
              </a:r>
            </a:p>
          </p:txBody>
        </p:sp>
        <p:cxnSp>
          <p:nvCxnSpPr>
            <p:cNvPr id="24" name="Straight Arrow Connector 23">
              <a:extLst>
                <a:ext uri="{FF2B5EF4-FFF2-40B4-BE49-F238E27FC236}">
                  <a16:creationId xmlns:a16="http://schemas.microsoft.com/office/drawing/2014/main" id="{E53F7A45-48FA-A141-A30B-5D0390D22784}"/>
                </a:ext>
              </a:extLst>
            </p:cNvPr>
            <p:cNvCxnSpPr/>
            <p:nvPr/>
          </p:nvCxnSpPr>
          <p:spPr bwMode="auto">
            <a:xfrm flipV="1">
              <a:off x="4201831" y="2242928"/>
              <a:ext cx="483499" cy="172195"/>
            </a:xfrm>
            <a:prstGeom prst="straightConnector1">
              <a:avLst/>
            </a:prstGeom>
            <a:ln w="19050">
              <a:solidFill>
                <a:srgbClr val="007D79"/>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3DEBE2A-DA4B-E647-8F25-11EC2F620E09}"/>
                </a:ext>
              </a:extLst>
            </p:cNvPr>
            <p:cNvCxnSpPr>
              <a:cxnSpLocks/>
            </p:cNvCxnSpPr>
            <p:nvPr/>
          </p:nvCxnSpPr>
          <p:spPr bwMode="auto">
            <a:xfrm flipH="1" flipV="1">
              <a:off x="3076231" y="2260112"/>
              <a:ext cx="381433" cy="172194"/>
            </a:xfrm>
            <a:prstGeom prst="straightConnector1">
              <a:avLst/>
            </a:prstGeom>
            <a:ln w="19050">
              <a:solidFill>
                <a:srgbClr val="007D79"/>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769D684A-15A7-1548-BF9D-E4A3E81EE147}"/>
              </a:ext>
            </a:extLst>
          </p:cNvPr>
          <p:cNvGrpSpPr/>
          <p:nvPr/>
        </p:nvGrpSpPr>
        <p:grpSpPr>
          <a:xfrm>
            <a:off x="3377588" y="1538520"/>
            <a:ext cx="2879297" cy="687300"/>
            <a:chOff x="3377588" y="1538520"/>
            <a:chExt cx="2879297" cy="687300"/>
          </a:xfrm>
        </p:grpSpPr>
        <p:sp>
          <p:nvSpPr>
            <p:cNvPr id="18" name="Rounded Rectangle 17">
              <a:extLst>
                <a:ext uri="{FF2B5EF4-FFF2-40B4-BE49-F238E27FC236}">
                  <a16:creationId xmlns:a16="http://schemas.microsoft.com/office/drawing/2014/main" id="{6205BF7B-9163-FF43-B4E8-E59B5BF3E347}"/>
                </a:ext>
              </a:extLst>
            </p:cNvPr>
            <p:cNvSpPr/>
            <p:nvPr/>
          </p:nvSpPr>
          <p:spPr bwMode="auto">
            <a:xfrm>
              <a:off x="3377588" y="2018112"/>
              <a:ext cx="639608" cy="207708"/>
            </a:xfrm>
            <a:prstGeom prst="roundRect">
              <a:avLst/>
            </a:prstGeom>
            <a:solidFill>
              <a:srgbClr val="EE538B">
                <a:alpha val="8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9" name="Rounded Rectangle 18">
              <a:extLst>
                <a:ext uri="{FF2B5EF4-FFF2-40B4-BE49-F238E27FC236}">
                  <a16:creationId xmlns:a16="http://schemas.microsoft.com/office/drawing/2014/main" id="{FE251482-7BB7-2141-96B8-A6AE5B0AC1A0}"/>
                </a:ext>
              </a:extLst>
            </p:cNvPr>
            <p:cNvSpPr/>
            <p:nvPr/>
          </p:nvSpPr>
          <p:spPr bwMode="auto">
            <a:xfrm>
              <a:off x="5617277" y="2018112"/>
              <a:ext cx="639608" cy="207708"/>
            </a:xfrm>
            <a:prstGeom prst="roundRect">
              <a:avLst/>
            </a:prstGeom>
            <a:solidFill>
              <a:srgbClr val="EE538B">
                <a:alpha val="8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28" name="TextBox 27">
              <a:extLst>
                <a:ext uri="{FF2B5EF4-FFF2-40B4-BE49-F238E27FC236}">
                  <a16:creationId xmlns:a16="http://schemas.microsoft.com/office/drawing/2014/main" id="{FF416AB3-9790-1242-BD18-8C1F1EBBB663}"/>
                </a:ext>
              </a:extLst>
            </p:cNvPr>
            <p:cNvSpPr txBox="1"/>
            <p:nvPr/>
          </p:nvSpPr>
          <p:spPr>
            <a:xfrm>
              <a:off x="3793924" y="1538520"/>
              <a:ext cx="1716817" cy="223331"/>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D12765"/>
                  </a:solidFill>
                  <a:latin typeface="IBM Plex Sans" charset="0"/>
                  <a:ea typeface="IBM Plex Sans" charset="0"/>
                  <a:cs typeface="IBM Plex Sans" charset="0"/>
                </a:rPr>
                <a:t>probability for label 1</a:t>
              </a:r>
            </a:p>
          </p:txBody>
        </p:sp>
        <p:cxnSp>
          <p:nvCxnSpPr>
            <p:cNvPr id="29" name="Straight Arrow Connector 28">
              <a:extLst>
                <a:ext uri="{FF2B5EF4-FFF2-40B4-BE49-F238E27FC236}">
                  <a16:creationId xmlns:a16="http://schemas.microsoft.com/office/drawing/2014/main" id="{DDFAE013-B8B1-2148-94C3-BAF6210EED4F}"/>
                </a:ext>
              </a:extLst>
            </p:cNvPr>
            <p:cNvCxnSpPr>
              <a:cxnSpLocks/>
            </p:cNvCxnSpPr>
            <p:nvPr/>
          </p:nvCxnSpPr>
          <p:spPr bwMode="auto">
            <a:xfrm>
              <a:off x="4927469" y="1754041"/>
              <a:ext cx="636983" cy="249436"/>
            </a:xfrm>
            <a:prstGeom prst="straightConnector1">
              <a:avLst/>
            </a:prstGeom>
            <a:ln w="19050">
              <a:solidFill>
                <a:srgbClr val="D12765"/>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3403EB69-D183-C54A-B4EF-F249599E7F50}"/>
                </a:ext>
              </a:extLst>
            </p:cNvPr>
            <p:cNvCxnSpPr>
              <a:cxnSpLocks/>
            </p:cNvCxnSpPr>
            <p:nvPr/>
          </p:nvCxnSpPr>
          <p:spPr bwMode="auto">
            <a:xfrm flipH="1">
              <a:off x="3961391" y="1748325"/>
              <a:ext cx="385682" cy="264071"/>
            </a:xfrm>
            <a:prstGeom prst="straightConnector1">
              <a:avLst/>
            </a:prstGeom>
            <a:ln w="19050">
              <a:solidFill>
                <a:srgbClr val="D12765"/>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
        <p:nvSpPr>
          <p:cNvPr id="41" name="TextBox 40">
            <a:extLst>
              <a:ext uri="{FF2B5EF4-FFF2-40B4-BE49-F238E27FC236}">
                <a16:creationId xmlns:a16="http://schemas.microsoft.com/office/drawing/2014/main" id="{8140018A-F426-694F-B616-4ED7D4ACE8E7}"/>
              </a:ext>
            </a:extLst>
          </p:cNvPr>
          <p:cNvSpPr txBox="1"/>
          <p:nvPr/>
        </p:nvSpPr>
        <p:spPr>
          <a:xfrm>
            <a:off x="204504" y="3016554"/>
            <a:ext cx="1720023"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Gradient calculation</a:t>
            </a:r>
          </a:p>
        </p:txBody>
      </p:sp>
      <p:grpSp>
        <p:nvGrpSpPr>
          <p:cNvPr id="9" name="Group 8">
            <a:extLst>
              <a:ext uri="{FF2B5EF4-FFF2-40B4-BE49-F238E27FC236}">
                <a16:creationId xmlns:a16="http://schemas.microsoft.com/office/drawing/2014/main" id="{6B6DBEC3-156B-EF47-A746-55C00A5D63E0}"/>
              </a:ext>
            </a:extLst>
          </p:cNvPr>
          <p:cNvGrpSpPr/>
          <p:nvPr/>
        </p:nvGrpSpPr>
        <p:grpSpPr>
          <a:xfrm>
            <a:off x="4883552" y="3507513"/>
            <a:ext cx="3331789" cy="596055"/>
            <a:chOff x="4883552" y="3507513"/>
            <a:chExt cx="3331789" cy="596055"/>
          </a:xfrm>
        </p:grpSpPr>
        <p:sp>
          <p:nvSpPr>
            <p:cNvPr id="44" name="TextBox 43">
              <a:extLst>
                <a:ext uri="{FF2B5EF4-FFF2-40B4-BE49-F238E27FC236}">
                  <a16:creationId xmlns:a16="http://schemas.microsoft.com/office/drawing/2014/main" id="{E2AFB06A-5794-0546-8CF7-379A9BC1E401}"/>
                </a:ext>
              </a:extLst>
            </p:cNvPr>
            <p:cNvSpPr txBox="1"/>
            <p:nvPr/>
          </p:nvSpPr>
          <p:spPr>
            <a:xfrm>
              <a:off x="5890987" y="3601380"/>
              <a:ext cx="2324354" cy="460319"/>
            </a:xfrm>
            <a:prstGeom prst="rect">
              <a:avLst/>
            </a:prstGeom>
            <a:noFill/>
          </p:spPr>
          <p:txBody>
            <a:bodyPr wrap="none" lIns="0" tIns="0" rIns="0" bIns="0" rtlCol="0">
              <a:spAutoFit/>
            </a:bodyPr>
            <a:lstStyle/>
            <a:p>
              <a:pPr algn="l">
                <a:lnSpc>
                  <a:spcPct val="110000"/>
                </a:lnSpc>
                <a:spcBef>
                  <a:spcPts val="1100"/>
                </a:spcBef>
              </a:pPr>
              <a:r>
                <a:rPr lang="en-CH" sz="1400" dirty="0">
                  <a:solidFill>
                    <a:srgbClr val="0062FF"/>
                  </a:solidFill>
                  <a:latin typeface="IBM Plex Sans" charset="0"/>
                  <a:ea typeface="IBM Plex Sans" charset="0"/>
                  <a:cs typeface="IBM Plex Sans" charset="0"/>
                </a:rPr>
                <a:t>We need to evaluate</a:t>
              </a:r>
              <a:br>
                <a:rPr lang="en-CH" sz="1400" dirty="0">
                  <a:solidFill>
                    <a:srgbClr val="0062FF"/>
                  </a:solidFill>
                  <a:latin typeface="IBM Plex Sans" charset="0"/>
                  <a:ea typeface="IBM Plex Sans" charset="0"/>
                  <a:cs typeface="IBM Plex Sans" charset="0"/>
                </a:rPr>
              </a:br>
              <a:r>
                <a:rPr lang="en-CH" sz="1400" dirty="0">
                  <a:solidFill>
                    <a:srgbClr val="0062FF"/>
                  </a:solidFill>
                  <a:latin typeface="IBM Plex Sans" charset="0"/>
                  <a:ea typeface="IBM Plex Sans" charset="0"/>
                  <a:cs typeface="IBM Plex Sans" charset="0"/>
                </a:rPr>
                <a:t>this on a quantum computer!</a:t>
              </a:r>
            </a:p>
          </p:txBody>
        </p:sp>
        <p:sp>
          <p:nvSpPr>
            <p:cNvPr id="26" name="Rounded Rectangle 25">
              <a:extLst>
                <a:ext uri="{FF2B5EF4-FFF2-40B4-BE49-F238E27FC236}">
                  <a16:creationId xmlns:a16="http://schemas.microsoft.com/office/drawing/2014/main" id="{96B871E5-F96F-7A48-941C-1CCBC6995CD9}"/>
                </a:ext>
              </a:extLst>
            </p:cNvPr>
            <p:cNvSpPr/>
            <p:nvPr/>
          </p:nvSpPr>
          <p:spPr bwMode="auto">
            <a:xfrm>
              <a:off x="4883552" y="3507513"/>
              <a:ext cx="884537" cy="596055"/>
            </a:xfrm>
            <a:prstGeom prst="roundRect">
              <a:avLst>
                <a:gd name="adj" fmla="val 9978"/>
              </a:avLst>
            </a:prstGeom>
            <a:noFill/>
            <a:ln w="28575">
              <a:solidFill>
                <a:srgbClr val="0062FF"/>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pic>
        <p:nvPicPr>
          <p:cNvPr id="11" name="Picture 10">
            <a:extLst>
              <a:ext uri="{FF2B5EF4-FFF2-40B4-BE49-F238E27FC236}">
                <a16:creationId xmlns:a16="http://schemas.microsoft.com/office/drawing/2014/main" id="{1DE99BAB-DA69-1A41-A449-6B1A1F799A61}"/>
              </a:ext>
            </a:extLst>
          </p:cNvPr>
          <p:cNvPicPr>
            <a:picLocks noChangeAspect="1"/>
          </p:cNvPicPr>
          <p:nvPr/>
        </p:nvPicPr>
        <p:blipFill rotWithShape="1">
          <a:blip r:embed="rId2"/>
          <a:srcRect l="13168"/>
          <a:stretch/>
        </p:blipFill>
        <p:spPr>
          <a:xfrm>
            <a:off x="2473484" y="1960540"/>
            <a:ext cx="3935415" cy="456602"/>
          </a:xfrm>
          <a:prstGeom prst="rect">
            <a:avLst/>
          </a:prstGeom>
        </p:spPr>
      </p:pic>
      <p:pic>
        <p:nvPicPr>
          <p:cNvPr id="12" name="Picture 11">
            <a:extLst>
              <a:ext uri="{FF2B5EF4-FFF2-40B4-BE49-F238E27FC236}">
                <a16:creationId xmlns:a16="http://schemas.microsoft.com/office/drawing/2014/main" id="{E91C98F8-6600-A641-882C-6DB35245DFB3}"/>
              </a:ext>
            </a:extLst>
          </p:cNvPr>
          <p:cNvPicPr>
            <a:picLocks noChangeAspect="1"/>
          </p:cNvPicPr>
          <p:nvPr/>
        </p:nvPicPr>
        <p:blipFill>
          <a:blip r:embed="rId3"/>
          <a:stretch>
            <a:fillRect/>
          </a:stretch>
        </p:blipFill>
        <p:spPr>
          <a:xfrm>
            <a:off x="1013735" y="2023207"/>
            <a:ext cx="1469493" cy="214301"/>
          </a:xfrm>
          <a:prstGeom prst="rect">
            <a:avLst/>
          </a:prstGeom>
          <a:noFill/>
        </p:spPr>
      </p:pic>
      <p:grpSp>
        <p:nvGrpSpPr>
          <p:cNvPr id="21" name="Group 20">
            <a:extLst>
              <a:ext uri="{FF2B5EF4-FFF2-40B4-BE49-F238E27FC236}">
                <a16:creationId xmlns:a16="http://schemas.microsoft.com/office/drawing/2014/main" id="{0194457B-4CA3-C248-889B-F5BDE517FFF0}"/>
              </a:ext>
            </a:extLst>
          </p:cNvPr>
          <p:cNvGrpSpPr/>
          <p:nvPr/>
        </p:nvGrpSpPr>
        <p:grpSpPr>
          <a:xfrm>
            <a:off x="1624661" y="3551492"/>
            <a:ext cx="4100053" cy="560096"/>
            <a:chOff x="1624661" y="3551492"/>
            <a:chExt cx="4100053" cy="560096"/>
          </a:xfrm>
        </p:grpSpPr>
        <p:pic>
          <p:nvPicPr>
            <p:cNvPr id="15" name="Picture 14">
              <a:extLst>
                <a:ext uri="{FF2B5EF4-FFF2-40B4-BE49-F238E27FC236}">
                  <a16:creationId xmlns:a16="http://schemas.microsoft.com/office/drawing/2014/main" id="{4B2AE378-391F-B844-AD17-E539CE2F9243}"/>
                </a:ext>
              </a:extLst>
            </p:cNvPr>
            <p:cNvPicPr>
              <a:picLocks noChangeAspect="1"/>
            </p:cNvPicPr>
            <p:nvPr/>
          </p:nvPicPr>
          <p:blipFill rotWithShape="1">
            <a:blip r:embed="rId4"/>
            <a:srcRect l="13869"/>
            <a:stretch/>
          </p:blipFill>
          <p:spPr>
            <a:xfrm>
              <a:off x="2289289" y="3551492"/>
              <a:ext cx="3435425" cy="560096"/>
            </a:xfrm>
            <a:prstGeom prst="rect">
              <a:avLst/>
            </a:prstGeom>
          </p:spPr>
        </p:pic>
        <p:pic>
          <p:nvPicPr>
            <p:cNvPr id="14" name="Picture 13">
              <a:extLst>
                <a:ext uri="{FF2B5EF4-FFF2-40B4-BE49-F238E27FC236}">
                  <a16:creationId xmlns:a16="http://schemas.microsoft.com/office/drawing/2014/main" id="{15D10EBC-471A-0345-A3A8-BEF6523CF585}"/>
                </a:ext>
              </a:extLst>
            </p:cNvPr>
            <p:cNvPicPr>
              <a:picLocks noChangeAspect="1"/>
            </p:cNvPicPr>
            <p:nvPr/>
          </p:nvPicPr>
          <p:blipFill>
            <a:blip r:embed="rId5"/>
            <a:stretch>
              <a:fillRect/>
            </a:stretch>
          </p:blipFill>
          <p:spPr>
            <a:xfrm>
              <a:off x="1624661" y="3587639"/>
              <a:ext cx="718921" cy="463305"/>
            </a:xfrm>
            <a:prstGeom prst="rect">
              <a:avLst/>
            </a:prstGeom>
          </p:spPr>
        </p:pic>
      </p:grpSp>
    </p:spTree>
    <p:extLst>
      <p:ext uri="{BB962C8B-B14F-4D97-AF65-F5344CB8AC3E}">
        <p14:creationId xmlns:p14="http://schemas.microsoft.com/office/powerpoint/2010/main" val="317362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F275F-6203-4078-A372-4B0620CC5163}"/>
              </a:ext>
            </a:extLst>
          </p:cNvPr>
          <p:cNvSpPr>
            <a:spLocks noGrp="1"/>
          </p:cNvSpPr>
          <p:nvPr>
            <p:ph type="title"/>
          </p:nvPr>
        </p:nvSpPr>
        <p:spPr/>
        <p:txBody>
          <a:bodyPr/>
          <a:lstStyle/>
          <a:p>
            <a:r>
              <a:rPr lang="en-US" dirty="0"/>
              <a:t>Machine Learning Ingredients: Data</a:t>
            </a:r>
            <a:endParaRPr lang="en-IE" dirty="0"/>
          </a:p>
        </p:txBody>
      </p:sp>
      <p:sp>
        <p:nvSpPr>
          <p:cNvPr id="4" name="Footer Placeholder 3">
            <a:extLst>
              <a:ext uri="{FF2B5EF4-FFF2-40B4-BE49-F238E27FC236}">
                <a16:creationId xmlns:a16="http://schemas.microsoft.com/office/drawing/2014/main" id="{61C7A546-1720-4E25-B800-8E7E6514BC15}"/>
              </a:ext>
            </a:extLst>
          </p:cNvPr>
          <p:cNvSpPr>
            <a:spLocks noGrp="1"/>
          </p:cNvSpPr>
          <p:nvPr>
            <p:ph type="ftr" sz="quarter" idx="10"/>
          </p:nvPr>
        </p:nvSpPr>
        <p:spPr/>
        <p:txBody>
          <a:bodyPr/>
          <a:lstStyle/>
          <a:p>
            <a:r>
              <a:rPr lang="en-US" dirty="0"/>
              <a:t>IBM Quantum / © 2021 IBM Corporation</a:t>
            </a:r>
          </a:p>
        </p:txBody>
      </p:sp>
      <p:sp>
        <p:nvSpPr>
          <p:cNvPr id="5" name="Slide Number Placeholder 4">
            <a:extLst>
              <a:ext uri="{FF2B5EF4-FFF2-40B4-BE49-F238E27FC236}">
                <a16:creationId xmlns:a16="http://schemas.microsoft.com/office/drawing/2014/main" id="{0D2A7260-ACFE-4D9B-ACAD-96E583A28DAF}"/>
              </a:ext>
            </a:extLst>
          </p:cNvPr>
          <p:cNvSpPr>
            <a:spLocks noGrp="1"/>
          </p:cNvSpPr>
          <p:nvPr>
            <p:ph type="sldNum" sz="quarter" idx="11"/>
          </p:nvPr>
        </p:nvSpPr>
        <p:spPr/>
        <p:txBody>
          <a:bodyPr/>
          <a:lstStyle/>
          <a:p>
            <a:fld id="{59395FB3-9C97-154F-86B2-7E381B951268}" type="slidenum">
              <a:rPr lang="en-US" smtClean="0"/>
              <a:pPr/>
              <a:t>6</a:t>
            </a:fld>
            <a:endParaRPr lang="en-US" dirty="0"/>
          </a:p>
        </p:txBody>
      </p:sp>
      <p:pic>
        <p:nvPicPr>
          <p:cNvPr id="6" name="Picture 5" descr="A cat sitting on a ledge&#10;&#10;Description automatically generated with medium confidence">
            <a:extLst>
              <a:ext uri="{FF2B5EF4-FFF2-40B4-BE49-F238E27FC236}">
                <a16:creationId xmlns:a16="http://schemas.microsoft.com/office/drawing/2014/main" id="{4B4B0266-5A57-403D-819C-4F83AB556360}"/>
              </a:ext>
            </a:extLst>
          </p:cNvPr>
          <p:cNvPicPr>
            <a:picLocks noChangeAspect="1"/>
          </p:cNvPicPr>
          <p:nvPr/>
        </p:nvPicPr>
        <p:blipFill rotWithShape="1">
          <a:blip r:embed="rId15">
            <a:extLst>
              <a:ext uri="{BEBA8EAE-BF5A-486C-A8C5-ECC9F3942E4B}">
                <a14:imgProps xmlns:a14="http://schemas.microsoft.com/office/drawing/2010/main">
                  <a14:imgLayer r:embed="rId16">
                    <a14:imgEffect>
                      <a14:saturation sat="0"/>
                    </a14:imgEffect>
                  </a14:imgLayer>
                </a14:imgProps>
              </a:ext>
            </a:extLst>
          </a:blip>
          <a:srcRect t="1" r="1798" b="-5240"/>
          <a:stretch/>
        </p:blipFill>
        <p:spPr>
          <a:xfrm>
            <a:off x="426720" y="1588516"/>
            <a:ext cx="1628299" cy="1243584"/>
          </a:xfrm>
          <a:prstGeom prst="rect">
            <a:avLst/>
          </a:prstGeom>
          <a:ln w="9525">
            <a:solidFill>
              <a:schemeClr val="tx1"/>
            </a:solidFill>
          </a:ln>
        </p:spPr>
      </p:pic>
      <p:sp>
        <p:nvSpPr>
          <p:cNvPr id="61" name="Text Placeholder 2 1">
            <a:extLst>
              <a:ext uri="{FF2B5EF4-FFF2-40B4-BE49-F238E27FC236}">
                <a16:creationId xmlns:a16="http://schemas.microsoft.com/office/drawing/2014/main" id="{33D5C7B4-5FC6-4543-AF44-12A6ACD3D7D2}"/>
              </a:ext>
            </a:extLst>
          </p:cNvPr>
          <p:cNvSpPr>
            <a:spLocks noGrp="1"/>
          </p:cNvSpPr>
          <p:nvPr>
            <p:ph type="body" sz="quarter" idx="12"/>
          </p:nvPr>
        </p:nvSpPr>
        <p:spPr>
          <a:xfrm>
            <a:off x="219457" y="1243584"/>
            <a:ext cx="4253484" cy="297485"/>
          </a:xfrm>
        </p:spPr>
        <p:txBody>
          <a:bodyPr/>
          <a:lstStyle/>
          <a:p>
            <a:r>
              <a:rPr lang="en-IE" dirty="0"/>
              <a:t>Let’s consider a black and white image pixel by pixel</a:t>
            </a:r>
          </a:p>
        </p:txBody>
      </p:sp>
      <p:pic>
        <p:nvPicPr>
          <p:cNvPr id="64" name="Picture 63" descr="\documentclass{article}&#10;\usepackage{amsmath}&#10;\pagestyle{empty}&#10;\begin{document}&#10;&#10;$n$&#10;&#10;&#10;\end{document}" title="IguanaTex Bitmap Display">
            <a:extLst>
              <a:ext uri="{FF2B5EF4-FFF2-40B4-BE49-F238E27FC236}">
                <a16:creationId xmlns:a16="http://schemas.microsoft.com/office/drawing/2014/main" id="{A5547586-4C39-40F8-A35D-21658A3F597E}"/>
              </a:ext>
            </a:extLst>
          </p:cNvPr>
          <p:cNvPicPr>
            <a:picLocks noChangeAspect="1"/>
          </p:cNvPicPr>
          <p:nvPr>
            <p:custDataLst>
              <p:tags r:id="rId1"/>
            </p:custDataLst>
          </p:nvPr>
        </p:nvPicPr>
        <p:blipFill>
          <a:blip r:embed="rId17"/>
          <a:stretch>
            <a:fillRect/>
          </a:stretch>
        </p:blipFill>
        <p:spPr>
          <a:xfrm>
            <a:off x="2177416" y="2090302"/>
            <a:ext cx="110933" cy="91429"/>
          </a:xfrm>
          <a:prstGeom prst="rect">
            <a:avLst/>
          </a:prstGeom>
        </p:spPr>
      </p:pic>
      <p:pic>
        <p:nvPicPr>
          <p:cNvPr id="67" name="Picture 66" descr="\documentclass{article}&#10;\usepackage{amsmath}&#10;\pagestyle{empty}&#10;\begin{document}&#10;&#10;$m$&#10;&#10;&#10;\end{document}" title="IguanaTex Bitmap Display">
            <a:extLst>
              <a:ext uri="{FF2B5EF4-FFF2-40B4-BE49-F238E27FC236}">
                <a16:creationId xmlns:a16="http://schemas.microsoft.com/office/drawing/2014/main" id="{EE9EB96D-3285-4819-B38C-E9291BF82E8F}"/>
              </a:ext>
            </a:extLst>
          </p:cNvPr>
          <p:cNvPicPr>
            <a:picLocks noChangeAspect="1"/>
          </p:cNvPicPr>
          <p:nvPr>
            <p:custDataLst>
              <p:tags r:id="rId2"/>
            </p:custDataLst>
          </p:nvPr>
        </p:nvPicPr>
        <p:blipFill>
          <a:blip r:embed="rId18"/>
          <a:stretch>
            <a:fillRect/>
          </a:stretch>
        </p:blipFill>
        <p:spPr>
          <a:xfrm>
            <a:off x="908001" y="2862842"/>
            <a:ext cx="167009" cy="91429"/>
          </a:xfrm>
          <a:prstGeom prst="rect">
            <a:avLst/>
          </a:prstGeom>
        </p:spPr>
      </p:pic>
      <p:sp>
        <p:nvSpPr>
          <p:cNvPr id="68" name="TextBox 67">
            <a:extLst>
              <a:ext uri="{FF2B5EF4-FFF2-40B4-BE49-F238E27FC236}">
                <a16:creationId xmlns:a16="http://schemas.microsoft.com/office/drawing/2014/main" id="{A26B555C-71F5-4188-88E0-594EC72A50BF}"/>
              </a:ext>
            </a:extLst>
          </p:cNvPr>
          <p:cNvSpPr txBox="1"/>
          <p:nvPr/>
        </p:nvSpPr>
        <p:spPr>
          <a:xfrm>
            <a:off x="2345499" y="2009708"/>
            <a:ext cx="474489"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pixels</a:t>
            </a:r>
          </a:p>
        </p:txBody>
      </p:sp>
      <p:sp>
        <p:nvSpPr>
          <p:cNvPr id="69" name="TextBox 68">
            <a:extLst>
              <a:ext uri="{FF2B5EF4-FFF2-40B4-BE49-F238E27FC236}">
                <a16:creationId xmlns:a16="http://schemas.microsoft.com/office/drawing/2014/main" id="{33E3A8F2-F06E-4AED-A054-E6BCCA520DCE}"/>
              </a:ext>
            </a:extLst>
          </p:cNvPr>
          <p:cNvSpPr txBox="1"/>
          <p:nvPr/>
        </p:nvSpPr>
        <p:spPr>
          <a:xfrm>
            <a:off x="1115162" y="2784836"/>
            <a:ext cx="474489"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pixels</a:t>
            </a:r>
          </a:p>
        </p:txBody>
      </p:sp>
      <p:sp>
        <p:nvSpPr>
          <p:cNvPr id="70" name="TextBox 69">
            <a:extLst>
              <a:ext uri="{FF2B5EF4-FFF2-40B4-BE49-F238E27FC236}">
                <a16:creationId xmlns:a16="http://schemas.microsoft.com/office/drawing/2014/main" id="{B99EA336-C7CA-48E6-82B2-B4ED5F6BBF90}"/>
              </a:ext>
            </a:extLst>
          </p:cNvPr>
          <p:cNvSpPr txBox="1"/>
          <p:nvPr/>
        </p:nvSpPr>
        <p:spPr>
          <a:xfrm>
            <a:off x="298450" y="3112855"/>
            <a:ext cx="3964227"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Every pixel has value in              , from dark to light </a:t>
            </a:r>
          </a:p>
        </p:txBody>
      </p:sp>
      <p:pic>
        <p:nvPicPr>
          <p:cNvPr id="72" name="Picture 71" descr="\documentclass{article}&#10;\usepackage{amsmath}&#10;\pagestyle{empty}&#10;\begin{document}&#10;&#10;&#10;$[-1, 1]$&#10;&#10;\end{document}" title="IguanaTex Bitmap Display">
            <a:extLst>
              <a:ext uri="{FF2B5EF4-FFF2-40B4-BE49-F238E27FC236}">
                <a16:creationId xmlns:a16="http://schemas.microsoft.com/office/drawing/2014/main" id="{2486AF1D-E612-446C-92DC-D05CB03B2CE9}"/>
              </a:ext>
            </a:extLst>
          </p:cNvPr>
          <p:cNvPicPr>
            <a:picLocks noChangeAspect="1"/>
          </p:cNvPicPr>
          <p:nvPr>
            <p:custDataLst>
              <p:tags r:id="rId3"/>
            </p:custDataLst>
          </p:nvPr>
        </p:nvPicPr>
        <p:blipFill>
          <a:blip r:embed="rId19"/>
          <a:stretch>
            <a:fillRect/>
          </a:stretch>
        </p:blipFill>
        <p:spPr>
          <a:xfrm>
            <a:off x="2199538" y="3117175"/>
            <a:ext cx="515657" cy="203581"/>
          </a:xfrm>
          <a:prstGeom prst="rect">
            <a:avLst/>
          </a:prstGeom>
        </p:spPr>
      </p:pic>
      <p:pic>
        <p:nvPicPr>
          <p:cNvPr id="78" name="Picture 77" descr="\documentclass{article}&#10;\usepackage{amsmath}&#10;\pagestyle{empty}&#10;\begin{document}&#10;&#10;$&#10;\mathbf{x}_1 = \begin{bmatrix}&#10;    -0.6 \\&#10;    -0.2 \\&#10;    \vdots \\&#10; 0.3&#10;\end{bmatrix}&#10;$&#10;&#10;\end{document}" title="IguanaTex Bitmap Display">
            <a:extLst>
              <a:ext uri="{FF2B5EF4-FFF2-40B4-BE49-F238E27FC236}">
                <a16:creationId xmlns:a16="http://schemas.microsoft.com/office/drawing/2014/main" id="{488CDAAF-B60B-434A-805E-A61524973E63}"/>
              </a:ext>
            </a:extLst>
          </p:cNvPr>
          <p:cNvPicPr>
            <a:picLocks noChangeAspect="1"/>
          </p:cNvPicPr>
          <p:nvPr>
            <p:custDataLst>
              <p:tags r:id="rId4"/>
            </p:custDataLst>
          </p:nvPr>
        </p:nvPicPr>
        <p:blipFill>
          <a:blip r:embed="rId20"/>
          <a:stretch>
            <a:fillRect/>
          </a:stretch>
        </p:blipFill>
        <p:spPr>
          <a:xfrm>
            <a:off x="1504619" y="3853805"/>
            <a:ext cx="1100800" cy="1092267"/>
          </a:xfrm>
          <a:prstGeom prst="rect">
            <a:avLst/>
          </a:prstGeom>
        </p:spPr>
      </p:pic>
      <p:sp>
        <p:nvSpPr>
          <p:cNvPr id="74" name="TextBox 73">
            <a:extLst>
              <a:ext uri="{FF2B5EF4-FFF2-40B4-BE49-F238E27FC236}">
                <a16:creationId xmlns:a16="http://schemas.microsoft.com/office/drawing/2014/main" id="{E72D9967-0889-4ABC-87B7-E04C25482AA4}"/>
              </a:ext>
            </a:extLst>
          </p:cNvPr>
          <p:cNvSpPr txBox="1"/>
          <p:nvPr/>
        </p:nvSpPr>
        <p:spPr>
          <a:xfrm>
            <a:off x="298449" y="3401719"/>
            <a:ext cx="3771866" cy="460319"/>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Every image can be represented as a vector of  </a:t>
            </a:r>
            <a:br>
              <a:rPr lang="en-IE" sz="1400" dirty="0">
                <a:solidFill>
                  <a:schemeClr val="bg1"/>
                </a:solidFill>
                <a:latin typeface="IBM Plex Sans" charset="0"/>
                <a:ea typeface="IBM Plex Sans" charset="0"/>
                <a:cs typeface="IBM Plex Sans" charset="0"/>
              </a:rPr>
            </a:br>
            <a:r>
              <a:rPr lang="en-IE" sz="1400" dirty="0">
                <a:solidFill>
                  <a:schemeClr val="bg1"/>
                </a:solidFill>
                <a:latin typeface="IBM Plex Sans" charset="0"/>
                <a:ea typeface="IBM Plex Sans" charset="0"/>
                <a:cs typeface="IBM Plex Sans" charset="0"/>
              </a:rPr>
              <a:t>              elements:</a:t>
            </a:r>
          </a:p>
        </p:txBody>
      </p:sp>
      <p:pic>
        <p:nvPicPr>
          <p:cNvPr id="88" name="Picture 87" descr="\documentclass{article}&#10;\usepackage{amsmath}&#10;\pagestyle{empty}&#10;\begin{document}&#10;&#10;&#10;$n \cdot m$&#10;&#10;\end{document}" title="IguanaTex Bitmap Display">
            <a:extLst>
              <a:ext uri="{FF2B5EF4-FFF2-40B4-BE49-F238E27FC236}">
                <a16:creationId xmlns:a16="http://schemas.microsoft.com/office/drawing/2014/main" id="{6C4B0EAF-637D-4B89-AB5F-3B1031EA3CB6}"/>
              </a:ext>
            </a:extLst>
          </p:cNvPr>
          <p:cNvPicPr>
            <a:picLocks noChangeAspect="1"/>
          </p:cNvPicPr>
          <p:nvPr>
            <p:custDataLst>
              <p:tags r:id="rId5"/>
            </p:custDataLst>
          </p:nvPr>
        </p:nvPicPr>
        <p:blipFill>
          <a:blip r:embed="rId21"/>
          <a:stretch>
            <a:fillRect/>
          </a:stretch>
        </p:blipFill>
        <p:spPr>
          <a:xfrm>
            <a:off x="318164" y="3717430"/>
            <a:ext cx="435200" cy="91429"/>
          </a:xfrm>
          <a:prstGeom prst="rect">
            <a:avLst/>
          </a:prstGeom>
        </p:spPr>
      </p:pic>
      <p:sp>
        <p:nvSpPr>
          <p:cNvPr id="83" name="Right Brace 82">
            <a:extLst>
              <a:ext uri="{FF2B5EF4-FFF2-40B4-BE49-F238E27FC236}">
                <a16:creationId xmlns:a16="http://schemas.microsoft.com/office/drawing/2014/main" id="{AEF8849B-2BE8-473B-A922-BFC25FC3B7E8}"/>
              </a:ext>
            </a:extLst>
          </p:cNvPr>
          <p:cNvSpPr/>
          <p:nvPr/>
        </p:nvSpPr>
        <p:spPr bwMode="auto">
          <a:xfrm>
            <a:off x="2715195" y="3853805"/>
            <a:ext cx="165165" cy="1092267"/>
          </a:xfrm>
          <a:prstGeom prst="rightBrac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IE"/>
          </a:p>
        </p:txBody>
      </p:sp>
      <p:pic>
        <p:nvPicPr>
          <p:cNvPr id="90" name="Picture 89" descr="\documentclass{article}&#10;\usepackage{amsmath}&#10;\pagestyle{empty}&#10;\begin{document}&#10;&#10;&#10;$n \cdot m$&#10;&#10;\end{document}" title="IguanaTex Bitmap Display">
            <a:extLst>
              <a:ext uri="{FF2B5EF4-FFF2-40B4-BE49-F238E27FC236}">
                <a16:creationId xmlns:a16="http://schemas.microsoft.com/office/drawing/2014/main" id="{54898483-87D5-4E11-A852-BD5EF47521E2}"/>
              </a:ext>
            </a:extLst>
          </p:cNvPr>
          <p:cNvPicPr>
            <a:picLocks noChangeAspect="1"/>
          </p:cNvPicPr>
          <p:nvPr>
            <p:custDataLst>
              <p:tags r:id="rId6"/>
            </p:custDataLst>
          </p:nvPr>
        </p:nvPicPr>
        <p:blipFill>
          <a:blip r:embed="rId21"/>
          <a:stretch>
            <a:fillRect/>
          </a:stretch>
        </p:blipFill>
        <p:spPr>
          <a:xfrm>
            <a:off x="3005887" y="4349392"/>
            <a:ext cx="435200" cy="91429"/>
          </a:xfrm>
          <a:prstGeom prst="rect">
            <a:avLst/>
          </a:prstGeom>
        </p:spPr>
      </p:pic>
      <p:sp>
        <p:nvSpPr>
          <p:cNvPr id="85" name="TextBox 84">
            <a:extLst>
              <a:ext uri="{FF2B5EF4-FFF2-40B4-BE49-F238E27FC236}">
                <a16:creationId xmlns:a16="http://schemas.microsoft.com/office/drawing/2014/main" id="{7227614A-4DDF-42C7-9BE6-8FD92AB69D54}"/>
              </a:ext>
            </a:extLst>
          </p:cNvPr>
          <p:cNvSpPr txBox="1"/>
          <p:nvPr/>
        </p:nvSpPr>
        <p:spPr>
          <a:xfrm>
            <a:off x="3580826" y="4268714"/>
            <a:ext cx="876843" cy="460319"/>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elements</a:t>
            </a:r>
            <a:br>
              <a:rPr lang="en-IE" sz="1400" dirty="0">
                <a:solidFill>
                  <a:schemeClr val="bg1"/>
                </a:solidFill>
                <a:latin typeface="IBM Plex Sans" charset="0"/>
                <a:ea typeface="IBM Plex Sans" charset="0"/>
                <a:cs typeface="IBM Plex Sans" charset="0"/>
              </a:rPr>
            </a:br>
            <a:r>
              <a:rPr lang="en-IE" sz="1400" dirty="0">
                <a:solidFill>
                  <a:schemeClr val="bg1"/>
                </a:solidFill>
                <a:latin typeface="IBM Plex Sans" charset="0"/>
                <a:ea typeface="IBM Plex Sans" charset="0"/>
                <a:cs typeface="IBM Plex Sans" charset="0"/>
              </a:rPr>
              <a:t>or features</a:t>
            </a:r>
          </a:p>
        </p:txBody>
      </p:sp>
      <p:sp>
        <p:nvSpPr>
          <p:cNvPr id="86" name="Text Placeholder 2 2">
            <a:extLst>
              <a:ext uri="{FF2B5EF4-FFF2-40B4-BE49-F238E27FC236}">
                <a16:creationId xmlns:a16="http://schemas.microsoft.com/office/drawing/2014/main" id="{67519D84-1D44-4B6B-BAC4-67E12345F362}"/>
              </a:ext>
            </a:extLst>
          </p:cNvPr>
          <p:cNvSpPr txBox="1">
            <a:spLocks/>
          </p:cNvSpPr>
          <p:nvPr/>
        </p:nvSpPr>
        <p:spPr>
          <a:xfrm>
            <a:off x="4876799" y="1243583"/>
            <a:ext cx="3922185" cy="297485"/>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IE" kern="0" dirty="0"/>
              <a:t>A dataset consists of many images:</a:t>
            </a:r>
          </a:p>
          <a:p>
            <a:pPr defTabSz="914400"/>
            <a:r>
              <a:rPr lang="en-IE" kern="0" dirty="0"/>
              <a:t>Every image is a </a:t>
            </a:r>
            <a:r>
              <a:rPr lang="en-IE" i="1" kern="0" dirty="0"/>
              <a:t>sample</a:t>
            </a:r>
            <a:r>
              <a:rPr lang="en-IE" kern="0" dirty="0"/>
              <a:t>,      samples in total</a:t>
            </a:r>
            <a:endParaRPr lang="en-IE" i="1" kern="0" dirty="0"/>
          </a:p>
          <a:p>
            <a:pPr defTabSz="914400"/>
            <a:r>
              <a:rPr lang="en-IE" kern="0" dirty="0"/>
              <a:t>All images can be represented as a huge matrix:</a:t>
            </a:r>
          </a:p>
        </p:txBody>
      </p:sp>
      <p:pic>
        <p:nvPicPr>
          <p:cNvPr id="94" name="Picture 93" descr="\documentclass{article}&#10;\usepackage{amsmath}&#10;\pagestyle{empty}&#10;\begin{document}&#10;&#10;$(\mathbf{x}_1, \mathbf{x}_2, ..., \mathbf{x}_N)$&#10;&#10;&#10;\end{document}" title="IguanaTex Bitmap Display">
            <a:extLst>
              <a:ext uri="{FF2B5EF4-FFF2-40B4-BE49-F238E27FC236}">
                <a16:creationId xmlns:a16="http://schemas.microsoft.com/office/drawing/2014/main" id="{B5215F41-CE69-4C73-AF91-4156E506AAFE}"/>
              </a:ext>
            </a:extLst>
          </p:cNvPr>
          <p:cNvPicPr>
            <a:picLocks noChangeAspect="1"/>
          </p:cNvPicPr>
          <p:nvPr>
            <p:custDataLst>
              <p:tags r:id="rId7"/>
            </p:custDataLst>
          </p:nvPr>
        </p:nvPicPr>
        <p:blipFill>
          <a:blip r:embed="rId22"/>
          <a:stretch>
            <a:fillRect/>
          </a:stretch>
        </p:blipFill>
        <p:spPr>
          <a:xfrm>
            <a:off x="7767320" y="1243584"/>
            <a:ext cx="1259276" cy="203581"/>
          </a:xfrm>
          <a:prstGeom prst="rect">
            <a:avLst/>
          </a:prstGeom>
        </p:spPr>
      </p:pic>
      <p:pic>
        <p:nvPicPr>
          <p:cNvPr id="97" name="Picture 96" descr="\documentclass{article}&#10;\usepackage{amsmath}&#10;\pagestyle{empty}&#10;\begin{document}&#10;&#10;$N$&#10;&#10;&#10;\end{document}" title="IguanaTex Bitmap Display">
            <a:extLst>
              <a:ext uri="{FF2B5EF4-FFF2-40B4-BE49-F238E27FC236}">
                <a16:creationId xmlns:a16="http://schemas.microsoft.com/office/drawing/2014/main" id="{C78E6A68-ED67-4FBC-9CAA-D9BDB94AD1E9}"/>
              </a:ext>
            </a:extLst>
          </p:cNvPr>
          <p:cNvPicPr>
            <a:picLocks noChangeAspect="1"/>
          </p:cNvPicPr>
          <p:nvPr>
            <p:custDataLst>
              <p:tags r:id="rId8"/>
            </p:custDataLst>
          </p:nvPr>
        </p:nvPicPr>
        <p:blipFill>
          <a:blip r:embed="rId23"/>
          <a:stretch>
            <a:fillRect/>
          </a:stretch>
        </p:blipFill>
        <p:spPr>
          <a:xfrm>
            <a:off x="6853131" y="1660520"/>
            <a:ext cx="171886" cy="137752"/>
          </a:xfrm>
          <a:prstGeom prst="rect">
            <a:avLst/>
          </a:prstGeom>
        </p:spPr>
      </p:pic>
      <p:pic>
        <p:nvPicPr>
          <p:cNvPr id="116" name="Picture 115" descr="\documentclass{article}&#10;\usepackage{amsmath}&#10;\pagestyle{empty}&#10;\begin{document}&#10;&#10;$&#10;\mathbf{Dataset} = \begin{bmatrix}&#10;    -0.6   &amp; 0.7    &amp; \dots  &amp; 0.2 \\&#10;    -0.2   &amp; 0.9    &amp; \dots  &amp; -0.6 \\&#10;    \vdots &amp; \vdots &amp; \ddots &amp; \vdots \\&#10; 0.3  &amp; 0.4    &amp; \dots  &amp; -0.8&#10;\end{bmatrix}&#10;$&#10;&#10;\end{document}" title="IguanaTex Bitmap Display">
            <a:extLst>
              <a:ext uri="{FF2B5EF4-FFF2-40B4-BE49-F238E27FC236}">
                <a16:creationId xmlns:a16="http://schemas.microsoft.com/office/drawing/2014/main" id="{260BE0B6-2838-42BE-8CCA-5139EEAE08F4}"/>
              </a:ext>
            </a:extLst>
          </p:cNvPr>
          <p:cNvPicPr>
            <a:picLocks noChangeAspect="1"/>
          </p:cNvPicPr>
          <p:nvPr>
            <p:custDataLst>
              <p:tags r:id="rId9"/>
            </p:custDataLst>
          </p:nvPr>
        </p:nvPicPr>
        <p:blipFill>
          <a:blip r:embed="rId24"/>
          <a:stretch>
            <a:fillRect/>
          </a:stretch>
        </p:blipFill>
        <p:spPr>
          <a:xfrm>
            <a:off x="5032117" y="2510166"/>
            <a:ext cx="3218286" cy="1092267"/>
          </a:xfrm>
          <a:prstGeom prst="rect">
            <a:avLst/>
          </a:prstGeom>
        </p:spPr>
      </p:pic>
      <p:pic>
        <p:nvPicPr>
          <p:cNvPr id="106" name="Picture 105" descr="\documentclass{article}&#10;\usepackage{amsmath}&#10;\pagestyle{empty}&#10;\begin{document}&#10;&#10;$\mathbf{x}_1$&#10;&#10;&#10;\end{document}" title="IguanaTex Bitmap Display">
            <a:extLst>
              <a:ext uri="{FF2B5EF4-FFF2-40B4-BE49-F238E27FC236}">
                <a16:creationId xmlns:a16="http://schemas.microsoft.com/office/drawing/2014/main" id="{FB647BAB-1ED8-4E4C-8FE3-882AFC31D598}"/>
              </a:ext>
            </a:extLst>
          </p:cNvPr>
          <p:cNvPicPr>
            <a:picLocks noChangeAspect="1"/>
          </p:cNvPicPr>
          <p:nvPr>
            <p:custDataLst>
              <p:tags r:id="rId10"/>
            </p:custDataLst>
          </p:nvPr>
        </p:nvPicPr>
        <p:blipFill>
          <a:blip r:embed="rId25"/>
          <a:stretch>
            <a:fillRect/>
          </a:stretch>
        </p:blipFill>
        <p:spPr>
          <a:xfrm>
            <a:off x="6365240" y="3762182"/>
            <a:ext cx="186514" cy="120686"/>
          </a:xfrm>
          <a:prstGeom prst="rect">
            <a:avLst/>
          </a:prstGeom>
        </p:spPr>
      </p:pic>
      <p:pic>
        <p:nvPicPr>
          <p:cNvPr id="109" name="Picture 108" descr="\documentclass{article}&#10;\usepackage{amsmath}&#10;\pagestyle{empty}&#10;\begin{document}&#10;&#10;$\mathbf{x}_2$&#10;&#10;&#10;\end{document}" title="IguanaTex Bitmap Display">
            <a:extLst>
              <a:ext uri="{FF2B5EF4-FFF2-40B4-BE49-F238E27FC236}">
                <a16:creationId xmlns:a16="http://schemas.microsoft.com/office/drawing/2014/main" id="{D0147650-7E5B-469D-B91B-3AFDEB32195B}"/>
              </a:ext>
            </a:extLst>
          </p:cNvPr>
          <p:cNvPicPr>
            <a:picLocks noChangeAspect="1"/>
          </p:cNvPicPr>
          <p:nvPr>
            <p:custDataLst>
              <p:tags r:id="rId11"/>
            </p:custDataLst>
          </p:nvPr>
        </p:nvPicPr>
        <p:blipFill>
          <a:blip r:embed="rId26"/>
          <a:stretch>
            <a:fillRect/>
          </a:stretch>
        </p:blipFill>
        <p:spPr>
          <a:xfrm>
            <a:off x="6874481" y="3762182"/>
            <a:ext cx="191390" cy="120686"/>
          </a:xfrm>
          <a:prstGeom prst="rect">
            <a:avLst/>
          </a:prstGeom>
        </p:spPr>
      </p:pic>
      <p:pic>
        <p:nvPicPr>
          <p:cNvPr id="112" name="Picture 111" descr="\documentclass{article}&#10;\usepackage{amsmath}&#10;\pagestyle{empty}&#10;\begin{document}&#10;&#10;$\mathbf{x}_N$&#10;&#10;&#10;\end{document}" title="IguanaTex Bitmap Display">
            <a:extLst>
              <a:ext uri="{FF2B5EF4-FFF2-40B4-BE49-F238E27FC236}">
                <a16:creationId xmlns:a16="http://schemas.microsoft.com/office/drawing/2014/main" id="{E4696C90-9EB3-4BFF-9AD3-55A6BDF1C358}"/>
              </a:ext>
            </a:extLst>
          </p:cNvPr>
          <p:cNvPicPr>
            <a:picLocks noChangeAspect="1"/>
          </p:cNvPicPr>
          <p:nvPr>
            <p:custDataLst>
              <p:tags r:id="rId12"/>
            </p:custDataLst>
          </p:nvPr>
        </p:nvPicPr>
        <p:blipFill>
          <a:blip r:embed="rId27"/>
          <a:stretch>
            <a:fillRect/>
          </a:stretch>
        </p:blipFill>
        <p:spPr>
          <a:xfrm>
            <a:off x="7935753" y="3762182"/>
            <a:ext cx="255999" cy="120686"/>
          </a:xfrm>
          <a:prstGeom prst="rect">
            <a:avLst/>
          </a:prstGeom>
        </p:spPr>
      </p:pic>
      <p:pic>
        <p:nvPicPr>
          <p:cNvPr id="113" name="Picture 112" descr="\documentclass{article}&#10;\usepackage{amsmath}&#10;\pagestyle{empty}&#10;\begin{document}&#10;&#10;&#10;$n \cdot m$&#10;&#10;\end{document}" title="IguanaTex Bitmap Display">
            <a:extLst>
              <a:ext uri="{FF2B5EF4-FFF2-40B4-BE49-F238E27FC236}">
                <a16:creationId xmlns:a16="http://schemas.microsoft.com/office/drawing/2014/main" id="{62D4AA5C-D5C6-4A15-82A6-BB61F9C505C7}"/>
              </a:ext>
            </a:extLst>
          </p:cNvPr>
          <p:cNvPicPr>
            <a:picLocks noChangeAspect="1"/>
          </p:cNvPicPr>
          <p:nvPr>
            <p:custDataLst>
              <p:tags r:id="rId13"/>
            </p:custDataLst>
          </p:nvPr>
        </p:nvPicPr>
        <p:blipFill>
          <a:blip r:embed="rId21"/>
          <a:stretch>
            <a:fillRect/>
          </a:stretch>
        </p:blipFill>
        <p:spPr>
          <a:xfrm>
            <a:off x="8480133" y="3035293"/>
            <a:ext cx="435200" cy="91429"/>
          </a:xfrm>
          <a:prstGeom prst="rect">
            <a:avLst/>
          </a:prstGeom>
        </p:spPr>
      </p:pic>
    </p:spTree>
    <p:extLst>
      <p:ext uri="{BB962C8B-B14F-4D97-AF65-F5344CB8AC3E}">
        <p14:creationId xmlns:p14="http://schemas.microsoft.com/office/powerpoint/2010/main" val="18360795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3AE3E-D3D2-4109-8753-227F7CF8B144}"/>
              </a:ext>
            </a:extLst>
          </p:cNvPr>
          <p:cNvSpPr>
            <a:spLocks noGrp="1"/>
          </p:cNvSpPr>
          <p:nvPr>
            <p:ph type="title"/>
          </p:nvPr>
        </p:nvSpPr>
        <p:spPr/>
        <p:txBody>
          <a:bodyPr/>
          <a:lstStyle/>
          <a:p>
            <a:r>
              <a:rPr lang="en-US" dirty="0"/>
              <a:t>Calculating gradients</a:t>
            </a:r>
            <a:endParaRPr lang="en-IE" dirty="0"/>
          </a:p>
        </p:txBody>
      </p:sp>
      <p:sp>
        <p:nvSpPr>
          <p:cNvPr id="4" name="Footer Placeholder 3">
            <a:extLst>
              <a:ext uri="{FF2B5EF4-FFF2-40B4-BE49-F238E27FC236}">
                <a16:creationId xmlns:a16="http://schemas.microsoft.com/office/drawing/2014/main" id="{9AD6CF17-6E02-40AF-B0BE-CFEE67AB753A}"/>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52656E81-D431-4561-874B-76BA1C4D498D}"/>
              </a:ext>
            </a:extLst>
          </p:cNvPr>
          <p:cNvSpPr>
            <a:spLocks noGrp="1"/>
          </p:cNvSpPr>
          <p:nvPr>
            <p:ph type="sldNum" sz="quarter" idx="11"/>
          </p:nvPr>
        </p:nvSpPr>
        <p:spPr/>
        <p:txBody>
          <a:bodyPr/>
          <a:lstStyle/>
          <a:p>
            <a:fld id="{59395FB3-9C97-154F-86B2-7E381B951268}" type="slidenum">
              <a:rPr lang="en-US" smtClean="0"/>
              <a:pPr/>
              <a:t>60</a:t>
            </a:fld>
            <a:endParaRPr lang="en-US" dirty="0"/>
          </a:p>
        </p:txBody>
      </p:sp>
      <p:sp>
        <p:nvSpPr>
          <p:cNvPr id="14" name="TextBox 13">
            <a:extLst>
              <a:ext uri="{FF2B5EF4-FFF2-40B4-BE49-F238E27FC236}">
                <a16:creationId xmlns:a16="http://schemas.microsoft.com/office/drawing/2014/main" id="{1D40A9C1-35E1-BF47-BECD-7671C257861B}"/>
              </a:ext>
            </a:extLst>
          </p:cNvPr>
          <p:cNvSpPr txBox="1"/>
          <p:nvPr/>
        </p:nvSpPr>
        <p:spPr>
          <a:xfrm>
            <a:off x="263184" y="1240677"/>
            <a:ext cx="5054269"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For sample- and expectation-based labels we need to evaluate</a:t>
            </a:r>
          </a:p>
        </p:txBody>
      </p:sp>
      <p:pic>
        <p:nvPicPr>
          <p:cNvPr id="19" name="Picture 18">
            <a:extLst>
              <a:ext uri="{FF2B5EF4-FFF2-40B4-BE49-F238E27FC236}">
                <a16:creationId xmlns:a16="http://schemas.microsoft.com/office/drawing/2014/main" id="{DA403F01-6CB6-ED49-996D-1A276563EA5C}"/>
              </a:ext>
            </a:extLst>
          </p:cNvPr>
          <p:cNvPicPr>
            <a:picLocks noChangeAspect="1"/>
          </p:cNvPicPr>
          <p:nvPr/>
        </p:nvPicPr>
        <p:blipFill>
          <a:blip r:embed="rId2"/>
          <a:stretch>
            <a:fillRect/>
          </a:stretch>
        </p:blipFill>
        <p:spPr>
          <a:xfrm>
            <a:off x="1956786" y="1610877"/>
            <a:ext cx="1941625" cy="465348"/>
          </a:xfrm>
          <a:prstGeom prst="rect">
            <a:avLst/>
          </a:prstGeom>
        </p:spPr>
      </p:pic>
      <p:pic>
        <p:nvPicPr>
          <p:cNvPr id="21" name="Picture 20">
            <a:extLst>
              <a:ext uri="{FF2B5EF4-FFF2-40B4-BE49-F238E27FC236}">
                <a16:creationId xmlns:a16="http://schemas.microsoft.com/office/drawing/2014/main" id="{81240AB6-BEC0-BF4B-B196-86B975CC7A71}"/>
              </a:ext>
            </a:extLst>
          </p:cNvPr>
          <p:cNvPicPr>
            <a:picLocks noChangeAspect="1"/>
          </p:cNvPicPr>
          <p:nvPr/>
        </p:nvPicPr>
        <p:blipFill>
          <a:blip r:embed="rId3"/>
          <a:stretch>
            <a:fillRect/>
          </a:stretch>
        </p:blipFill>
        <p:spPr>
          <a:xfrm>
            <a:off x="4053812" y="1731225"/>
            <a:ext cx="3032789" cy="224651"/>
          </a:xfrm>
          <a:prstGeom prst="rect">
            <a:avLst/>
          </a:prstGeom>
        </p:spPr>
      </p:pic>
      <p:sp>
        <p:nvSpPr>
          <p:cNvPr id="22" name="TextBox 21">
            <a:extLst>
              <a:ext uri="{FF2B5EF4-FFF2-40B4-BE49-F238E27FC236}">
                <a16:creationId xmlns:a16="http://schemas.microsoft.com/office/drawing/2014/main" id="{CDE06F2C-0745-0545-92BB-5B99FA1FBDDA}"/>
              </a:ext>
            </a:extLst>
          </p:cNvPr>
          <p:cNvSpPr txBox="1"/>
          <p:nvPr/>
        </p:nvSpPr>
        <p:spPr>
          <a:xfrm>
            <a:off x="3898411" y="1770006"/>
            <a:ext cx="48090"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a:t>
            </a:r>
          </a:p>
        </p:txBody>
      </p:sp>
      <p:grpSp>
        <p:nvGrpSpPr>
          <p:cNvPr id="3" name="Group 2">
            <a:extLst>
              <a:ext uri="{FF2B5EF4-FFF2-40B4-BE49-F238E27FC236}">
                <a16:creationId xmlns:a16="http://schemas.microsoft.com/office/drawing/2014/main" id="{99973454-B4ED-AA48-A17F-4181C62CFD15}"/>
              </a:ext>
            </a:extLst>
          </p:cNvPr>
          <p:cNvGrpSpPr/>
          <p:nvPr/>
        </p:nvGrpSpPr>
        <p:grpSpPr>
          <a:xfrm>
            <a:off x="140677" y="2205509"/>
            <a:ext cx="5767754" cy="2564807"/>
            <a:chOff x="140677" y="2205509"/>
            <a:chExt cx="5767754" cy="2564807"/>
          </a:xfrm>
        </p:grpSpPr>
        <p:sp>
          <p:nvSpPr>
            <p:cNvPr id="163" name="Rounded Rectangle 162">
              <a:extLst>
                <a:ext uri="{FF2B5EF4-FFF2-40B4-BE49-F238E27FC236}">
                  <a16:creationId xmlns:a16="http://schemas.microsoft.com/office/drawing/2014/main" id="{04E1A1B3-E655-F144-8FAF-9C94D8806E62}"/>
                </a:ext>
              </a:extLst>
            </p:cNvPr>
            <p:cNvSpPr/>
            <p:nvPr/>
          </p:nvSpPr>
          <p:spPr bwMode="auto">
            <a:xfrm>
              <a:off x="140677" y="2205509"/>
              <a:ext cx="5767754" cy="2564807"/>
            </a:xfrm>
            <a:prstGeom prst="roundRect">
              <a:avLst>
                <a:gd name="adj" fmla="val 5697"/>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5" name="TextBox 14">
              <a:extLst>
                <a:ext uri="{FF2B5EF4-FFF2-40B4-BE49-F238E27FC236}">
                  <a16:creationId xmlns:a16="http://schemas.microsoft.com/office/drawing/2014/main" id="{7E5A7B17-A921-4E43-8416-408818506019}"/>
                </a:ext>
              </a:extLst>
            </p:cNvPr>
            <p:cNvSpPr txBox="1"/>
            <p:nvPr/>
          </p:nvSpPr>
          <p:spPr>
            <a:xfrm>
              <a:off x="246869" y="2284045"/>
              <a:ext cx="1728037"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Parameter-shift rule</a:t>
              </a:r>
            </a:p>
          </p:txBody>
        </p:sp>
        <p:sp>
          <p:nvSpPr>
            <p:cNvPr id="16" name="TextBox 15">
              <a:extLst>
                <a:ext uri="{FF2B5EF4-FFF2-40B4-BE49-F238E27FC236}">
                  <a16:creationId xmlns:a16="http://schemas.microsoft.com/office/drawing/2014/main" id="{F437C060-7423-FA47-88BA-F0831DD4656A}"/>
                </a:ext>
              </a:extLst>
            </p:cNvPr>
            <p:cNvSpPr txBox="1"/>
            <p:nvPr/>
          </p:nvSpPr>
          <p:spPr>
            <a:xfrm>
              <a:off x="690686" y="4345816"/>
              <a:ext cx="2492670"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Linear combination of unitaries</a:t>
              </a:r>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825D230D-C6F3-9A45-8ED8-C7F8D33646D1}"/>
                    </a:ext>
                  </a:extLst>
                </p:cNvPr>
                <p:cNvSpPr txBox="1"/>
                <p:nvPr/>
              </p:nvSpPr>
              <p:spPr>
                <a:xfrm>
                  <a:off x="3078564" y="3236031"/>
                  <a:ext cx="176330" cy="236988"/>
                </a:xfrm>
                <a:prstGeom prst="rect">
                  <a:avLst/>
                </a:prstGeom>
                <a:noFill/>
              </p:spPr>
              <p:txBody>
                <a:bodyPr wrap="none" lIns="0" tIns="0" rIns="0" bIns="0" rtlCol="0">
                  <a:spAutoFit/>
                </a:bodyPr>
                <a:lstStyle/>
                <a:p>
                  <a:pPr algn="l">
                    <a:lnSpc>
                      <a:spcPct val="110000"/>
                    </a:lnSpc>
                    <a:spcBef>
                      <a:spcPts val="1100"/>
                    </a:spcBef>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ea typeface="IBM Plex Sans" charset="0"/>
                            <a:cs typeface="IBM Plex Sans" charset="0"/>
                          </a:rPr>
                          <m:t>−</m:t>
                        </m:r>
                      </m:oMath>
                    </m:oMathPara>
                  </a14:m>
                  <a:endParaRPr lang="en-CH" sz="1400" dirty="0" err="1">
                    <a:solidFill>
                      <a:schemeClr val="bg1"/>
                    </a:solidFill>
                    <a:latin typeface="IBM Plex Sans" charset="0"/>
                    <a:ea typeface="IBM Plex Sans" charset="0"/>
                    <a:cs typeface="IBM Plex Sans" charset="0"/>
                  </a:endParaRPr>
                </a:p>
              </p:txBody>
            </p:sp>
          </mc:Choice>
          <mc:Fallback xmlns="">
            <p:sp>
              <p:nvSpPr>
                <p:cNvPr id="124" name="TextBox 123">
                  <a:extLst>
                    <a:ext uri="{FF2B5EF4-FFF2-40B4-BE49-F238E27FC236}">
                      <a16:creationId xmlns:a16="http://schemas.microsoft.com/office/drawing/2014/main" id="{825D230D-C6F3-9A45-8ED8-C7F8D33646D1}"/>
                    </a:ext>
                  </a:extLst>
                </p:cNvPr>
                <p:cNvSpPr txBox="1">
                  <a:spLocks noRot="1" noChangeAspect="1" noMove="1" noResize="1" noEditPoints="1" noAdjustHandles="1" noChangeArrowheads="1" noChangeShapeType="1" noTextEdit="1"/>
                </p:cNvSpPr>
                <p:nvPr/>
              </p:nvSpPr>
              <p:spPr>
                <a:xfrm>
                  <a:off x="3078564" y="3236031"/>
                  <a:ext cx="176330" cy="236988"/>
                </a:xfrm>
                <a:prstGeom prst="rect">
                  <a:avLst/>
                </a:prstGeom>
                <a:blipFill>
                  <a:blip r:embed="rId4"/>
                  <a:stretch>
                    <a:fillRect l="-6667"/>
                  </a:stretch>
                </a:blipFill>
              </p:spPr>
              <p:txBody>
                <a:bodyPr/>
                <a:lstStyle/>
                <a:p>
                  <a:r>
                    <a:rPr lang="en-CH">
                      <a:noFill/>
                    </a:rPr>
                    <a:t> </a:t>
                  </a:r>
                </a:p>
              </p:txBody>
            </p:sp>
          </mc:Fallback>
        </mc:AlternateContent>
        <p:grpSp>
          <p:nvGrpSpPr>
            <p:cNvPr id="158" name="Group 157">
              <a:extLst>
                <a:ext uri="{FF2B5EF4-FFF2-40B4-BE49-F238E27FC236}">
                  <a16:creationId xmlns:a16="http://schemas.microsoft.com/office/drawing/2014/main" id="{E8618E47-0262-A748-A056-CFF487B7654C}"/>
                </a:ext>
              </a:extLst>
            </p:cNvPr>
            <p:cNvGrpSpPr/>
            <p:nvPr/>
          </p:nvGrpSpPr>
          <p:grpSpPr>
            <a:xfrm>
              <a:off x="369329" y="2617686"/>
              <a:ext cx="2525009" cy="1510647"/>
              <a:chOff x="1017361" y="2938686"/>
              <a:chExt cx="2525009" cy="1510647"/>
            </a:xfrm>
          </p:grpSpPr>
          <p:grpSp>
            <p:nvGrpSpPr>
              <p:cNvPr id="56" name="Group 55">
                <a:extLst>
                  <a:ext uri="{FF2B5EF4-FFF2-40B4-BE49-F238E27FC236}">
                    <a16:creationId xmlns:a16="http://schemas.microsoft.com/office/drawing/2014/main" id="{DD0CA0C7-4ACD-4343-BEE4-E1C5378528B3}"/>
                  </a:ext>
                </a:extLst>
              </p:cNvPr>
              <p:cNvGrpSpPr>
                <a:grpSpLocks noChangeAspect="1"/>
              </p:cNvGrpSpPr>
              <p:nvPr/>
            </p:nvGrpSpPr>
            <p:grpSpPr>
              <a:xfrm>
                <a:off x="1017361" y="2938686"/>
                <a:ext cx="2268000" cy="1510647"/>
                <a:chOff x="5004231" y="1429842"/>
                <a:chExt cx="3133353" cy="2087044"/>
              </a:xfrm>
            </p:grpSpPr>
            <p:sp>
              <p:nvSpPr>
                <p:cNvPr id="24" name="Line">
                  <a:extLst>
                    <a:ext uri="{FF2B5EF4-FFF2-40B4-BE49-F238E27FC236}">
                      <a16:creationId xmlns:a16="http://schemas.microsoft.com/office/drawing/2014/main" id="{09E9816B-4483-4043-8BC5-D72AC7E8837C}"/>
                    </a:ext>
                  </a:extLst>
                </p:cNvPr>
                <p:cNvSpPr/>
                <p:nvPr/>
              </p:nvSpPr>
              <p:spPr>
                <a:xfrm>
                  <a:off x="5004231" y="3212077"/>
                  <a:ext cx="3098931" cy="4022"/>
                </a:xfrm>
                <a:prstGeom prst="line">
                  <a:avLst/>
                </a:prstGeom>
                <a:ln w="25400">
                  <a:solidFill>
                    <a:srgbClr val="000000"/>
                  </a:solidFill>
                  <a:miter lim="400000"/>
                </a:ln>
              </p:spPr>
              <p:txBody>
                <a:bodyPr lIns="50800" tIns="50800" rIns="50800" bIns="50800" anchor="ctr"/>
                <a:lstStyle/>
                <a:p>
                  <a:pPr algn="ctr" defTabSz="2438338">
                    <a:lnSpc>
                      <a:spcPct val="100000"/>
                    </a:lnSpc>
                    <a:defRPr sz="2400" i="1">
                      <a:solidFill>
                        <a:srgbClr val="5E5E5E"/>
                      </a:solidFill>
                      <a:latin typeface="Helvetica Neue"/>
                      <a:ea typeface="Helvetica Neue"/>
                      <a:cs typeface="Helvetica Neue"/>
                      <a:sym typeface="Helvetica Neue"/>
                    </a:defRPr>
                  </a:pPr>
                  <a:endParaRPr sz="1800" dirty="0"/>
                </a:p>
              </p:txBody>
            </p:sp>
            <p:sp>
              <p:nvSpPr>
                <p:cNvPr id="25" name="Rectangle">
                  <a:extLst>
                    <a:ext uri="{FF2B5EF4-FFF2-40B4-BE49-F238E27FC236}">
                      <a16:creationId xmlns:a16="http://schemas.microsoft.com/office/drawing/2014/main" id="{85E9C918-9701-FF4B-B992-787F8A4336F5}"/>
                    </a:ext>
                  </a:extLst>
                </p:cNvPr>
                <p:cNvSpPr/>
                <p:nvPr/>
              </p:nvSpPr>
              <p:spPr>
                <a:xfrm>
                  <a:off x="5262166" y="3043102"/>
                  <a:ext cx="1149903"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p:sp>
              <p:nvSpPr>
                <p:cNvPr id="26" name="Rectangle">
                  <a:extLst>
                    <a:ext uri="{FF2B5EF4-FFF2-40B4-BE49-F238E27FC236}">
                      <a16:creationId xmlns:a16="http://schemas.microsoft.com/office/drawing/2014/main" id="{C9782C4F-BF83-4347-8CA9-CF1EAD5D68DC}"/>
                    </a:ext>
                  </a:extLst>
                </p:cNvPr>
                <p:cNvSpPr/>
                <p:nvPr/>
              </p:nvSpPr>
              <p:spPr>
                <a:xfrm>
                  <a:off x="7113085" y="3047625"/>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p:sp>
              <p:nvSpPr>
                <p:cNvPr id="27" name="Line">
                  <a:extLst>
                    <a:ext uri="{FF2B5EF4-FFF2-40B4-BE49-F238E27FC236}">
                      <a16:creationId xmlns:a16="http://schemas.microsoft.com/office/drawing/2014/main" id="{E50213A7-6936-8840-8411-940DE289AE91}"/>
                    </a:ext>
                  </a:extLst>
                </p:cNvPr>
                <p:cNvSpPr/>
                <p:nvPr/>
              </p:nvSpPr>
              <p:spPr>
                <a:xfrm>
                  <a:off x="5038653" y="2711727"/>
                  <a:ext cx="3098931" cy="4022"/>
                </a:xfrm>
                <a:prstGeom prst="line">
                  <a:avLst/>
                </a:prstGeom>
                <a:ln w="25400">
                  <a:solidFill>
                    <a:srgbClr val="000000"/>
                  </a:solidFill>
                  <a:miter lim="400000"/>
                </a:ln>
              </p:spPr>
              <p:txBody>
                <a:bodyPr lIns="50800" tIns="50800" rIns="50800" bIns="50800" anchor="ctr"/>
                <a:lstStyle/>
                <a:p>
                  <a:pPr algn="ctr" defTabSz="2438338">
                    <a:lnSpc>
                      <a:spcPct val="100000"/>
                    </a:lnSpc>
                    <a:defRPr sz="2400" i="1">
                      <a:solidFill>
                        <a:srgbClr val="5E5E5E"/>
                      </a:solidFill>
                      <a:latin typeface="Helvetica Neue"/>
                      <a:ea typeface="Helvetica Neue"/>
                      <a:cs typeface="Helvetica Neue"/>
                      <a:sym typeface="Helvetica Neue"/>
                    </a:defRPr>
                  </a:pPr>
                  <a:endParaRPr sz="1800"/>
                </a:p>
              </p:txBody>
            </p:sp>
            <p:sp>
              <p:nvSpPr>
                <p:cNvPr id="28" name="Line">
                  <a:extLst>
                    <a:ext uri="{FF2B5EF4-FFF2-40B4-BE49-F238E27FC236}">
                      <a16:creationId xmlns:a16="http://schemas.microsoft.com/office/drawing/2014/main" id="{2B08FCC2-2A22-A248-B3E2-A971AFFDB285}"/>
                    </a:ext>
                  </a:extLst>
                </p:cNvPr>
                <p:cNvSpPr/>
                <p:nvPr/>
              </p:nvSpPr>
              <p:spPr>
                <a:xfrm>
                  <a:off x="5038653" y="2204611"/>
                  <a:ext cx="3098931" cy="4022"/>
                </a:xfrm>
                <a:prstGeom prst="line">
                  <a:avLst/>
                </a:prstGeom>
                <a:ln w="25400">
                  <a:solidFill>
                    <a:srgbClr val="000000"/>
                  </a:solidFill>
                  <a:miter lim="400000"/>
                </a:ln>
              </p:spPr>
              <p:txBody>
                <a:bodyPr lIns="50800" tIns="50800" rIns="50800" bIns="50800" anchor="ctr"/>
                <a:lstStyle/>
                <a:p>
                  <a:pPr algn="ctr" defTabSz="2438338">
                    <a:lnSpc>
                      <a:spcPct val="100000"/>
                    </a:lnSpc>
                    <a:defRPr sz="2400" i="1">
                      <a:solidFill>
                        <a:srgbClr val="5E5E5E"/>
                      </a:solidFill>
                      <a:latin typeface="Helvetica Neue"/>
                      <a:ea typeface="Helvetica Neue"/>
                      <a:cs typeface="Helvetica Neue"/>
                      <a:sym typeface="Helvetica Neue"/>
                    </a:defRPr>
                  </a:pPr>
                  <a:endParaRPr sz="1800"/>
                </a:p>
              </p:txBody>
            </p:sp>
            <p:sp>
              <p:nvSpPr>
                <p:cNvPr id="29" name="Line">
                  <a:extLst>
                    <a:ext uri="{FF2B5EF4-FFF2-40B4-BE49-F238E27FC236}">
                      <a16:creationId xmlns:a16="http://schemas.microsoft.com/office/drawing/2014/main" id="{69966FBE-D420-EB4E-B887-0AA1D6DC7B5A}"/>
                    </a:ext>
                  </a:extLst>
                </p:cNvPr>
                <p:cNvSpPr/>
                <p:nvPr/>
              </p:nvSpPr>
              <p:spPr>
                <a:xfrm>
                  <a:off x="5030818" y="1691435"/>
                  <a:ext cx="3098931" cy="4022"/>
                </a:xfrm>
                <a:prstGeom prst="line">
                  <a:avLst/>
                </a:prstGeom>
                <a:ln w="25400">
                  <a:solidFill>
                    <a:srgbClr val="000000"/>
                  </a:solidFill>
                  <a:miter lim="400000"/>
                </a:ln>
              </p:spPr>
              <p:txBody>
                <a:bodyPr lIns="50800" tIns="50800" rIns="50800" bIns="50800" anchor="ctr"/>
                <a:lstStyle/>
                <a:p>
                  <a:pPr algn="ctr" defTabSz="2438338">
                    <a:lnSpc>
                      <a:spcPct val="100000"/>
                    </a:lnSpc>
                    <a:defRPr sz="2400" i="1">
                      <a:solidFill>
                        <a:srgbClr val="5E5E5E"/>
                      </a:solidFill>
                      <a:latin typeface="Helvetica Neue"/>
                      <a:ea typeface="Helvetica Neue"/>
                      <a:cs typeface="Helvetica Neue"/>
                      <a:sym typeface="Helvetica Neue"/>
                    </a:defRPr>
                  </a:pPr>
                  <a:endParaRPr sz="1800"/>
                </a:p>
              </p:txBody>
            </p:sp>
            <p:sp>
              <p:nvSpPr>
                <p:cNvPr id="30" name="Rectangle">
                  <a:extLst>
                    <a:ext uri="{FF2B5EF4-FFF2-40B4-BE49-F238E27FC236}">
                      <a16:creationId xmlns:a16="http://schemas.microsoft.com/office/drawing/2014/main" id="{0625D70E-3FE5-F84D-995A-FDD1D348B480}"/>
                    </a:ext>
                  </a:extLst>
                </p:cNvPr>
                <p:cNvSpPr/>
                <p:nvPr/>
              </p:nvSpPr>
              <p:spPr>
                <a:xfrm>
                  <a:off x="5262167" y="1437931"/>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31" name="Equation">
                      <a:extLst>
                        <a:ext uri="{FF2B5EF4-FFF2-40B4-BE49-F238E27FC236}">
                          <a16:creationId xmlns:a16="http://schemas.microsoft.com/office/drawing/2014/main" id="{CE933AC3-05EB-6F44-AD50-F667EC060DA9}"/>
                        </a:ext>
                      </a:extLst>
                    </p:cNvPr>
                    <p:cNvSpPr txBox="1"/>
                    <p:nvPr/>
                  </p:nvSpPr>
                  <p:spPr>
                    <a:xfrm>
                      <a:off x="5333421" y="1537860"/>
                      <a:ext cx="676082"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1</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31" name="Equation">
                      <a:extLst>
                        <a:ext uri="{FF2B5EF4-FFF2-40B4-BE49-F238E27FC236}">
                          <a16:creationId xmlns:a16="http://schemas.microsoft.com/office/drawing/2014/main" id="{CE933AC3-05EB-6F44-AD50-F667EC060DA9}"/>
                        </a:ext>
                      </a:extLst>
                    </p:cNvPr>
                    <p:cNvSpPr txBox="1">
                      <a:spLocks noRot="1" noChangeAspect="1" noMove="1" noResize="1" noEditPoints="1" noAdjustHandles="1" noChangeArrowheads="1" noChangeShapeType="1" noTextEdit="1"/>
                    </p:cNvSpPr>
                    <p:nvPr/>
                  </p:nvSpPr>
                  <p:spPr>
                    <a:xfrm>
                      <a:off x="5333421" y="1537860"/>
                      <a:ext cx="676082" cy="255126"/>
                    </a:xfrm>
                    <a:prstGeom prst="rect">
                      <a:avLst/>
                    </a:prstGeom>
                    <a:blipFill>
                      <a:blip r:embed="rId5"/>
                      <a:stretch>
                        <a:fillRect l="-7692" r="-10256" b="-25000"/>
                      </a:stretch>
                    </a:blipFill>
                    <a:ln w="12700">
                      <a:miter lim="400000"/>
                    </a:ln>
                  </p:spPr>
                  <p:txBody>
                    <a:bodyPr/>
                    <a:lstStyle/>
                    <a:p>
                      <a:r>
                        <a:rPr lang="en-CH">
                          <a:noFill/>
                        </a:rPr>
                        <a:t> </a:t>
                      </a:r>
                    </a:p>
                  </p:txBody>
                </p:sp>
              </mc:Fallback>
            </mc:AlternateContent>
            <p:sp>
              <p:nvSpPr>
                <p:cNvPr id="32" name="Rectangle">
                  <a:extLst>
                    <a:ext uri="{FF2B5EF4-FFF2-40B4-BE49-F238E27FC236}">
                      <a16:creationId xmlns:a16="http://schemas.microsoft.com/office/drawing/2014/main" id="{6A4DCE82-E6F8-094E-9A5F-A55E5D9AEFEE}"/>
                    </a:ext>
                  </a:extLst>
                </p:cNvPr>
                <p:cNvSpPr/>
                <p:nvPr/>
              </p:nvSpPr>
              <p:spPr>
                <a:xfrm>
                  <a:off x="5262167" y="1975540"/>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33" name="Equation">
                      <a:extLst>
                        <a:ext uri="{FF2B5EF4-FFF2-40B4-BE49-F238E27FC236}">
                          <a16:creationId xmlns:a16="http://schemas.microsoft.com/office/drawing/2014/main" id="{7FD8DB61-A61D-6A49-8533-42B66737D574}"/>
                        </a:ext>
                      </a:extLst>
                    </p:cNvPr>
                    <p:cNvSpPr txBox="1"/>
                    <p:nvPr/>
                  </p:nvSpPr>
                  <p:spPr>
                    <a:xfrm>
                      <a:off x="5333421" y="2075470"/>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2</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33" name="Equation">
                      <a:extLst>
                        <a:ext uri="{FF2B5EF4-FFF2-40B4-BE49-F238E27FC236}">
                          <a16:creationId xmlns:a16="http://schemas.microsoft.com/office/drawing/2014/main" id="{7FD8DB61-A61D-6A49-8533-42B66737D574}"/>
                        </a:ext>
                      </a:extLst>
                    </p:cNvPr>
                    <p:cNvSpPr txBox="1">
                      <a:spLocks noRot="1" noChangeAspect="1" noMove="1" noResize="1" noEditPoints="1" noAdjustHandles="1" noChangeArrowheads="1" noChangeShapeType="1" noTextEdit="1"/>
                    </p:cNvSpPr>
                    <p:nvPr/>
                  </p:nvSpPr>
                  <p:spPr>
                    <a:xfrm>
                      <a:off x="5333421" y="2075470"/>
                      <a:ext cx="681041" cy="255126"/>
                    </a:xfrm>
                    <a:prstGeom prst="rect">
                      <a:avLst/>
                    </a:prstGeom>
                    <a:blipFill>
                      <a:blip r:embed="rId6"/>
                      <a:stretch>
                        <a:fillRect l="-7692" r="-10256" b="-31250"/>
                      </a:stretch>
                    </a:blipFill>
                    <a:ln w="12700">
                      <a:miter lim="400000"/>
                    </a:ln>
                  </p:spPr>
                  <p:txBody>
                    <a:bodyPr/>
                    <a:lstStyle/>
                    <a:p>
                      <a:r>
                        <a:rPr lang="en-CH">
                          <a:noFill/>
                        </a:rPr>
                        <a:t> </a:t>
                      </a:r>
                    </a:p>
                  </p:txBody>
                </p:sp>
              </mc:Fallback>
            </mc:AlternateContent>
            <p:sp>
              <p:nvSpPr>
                <p:cNvPr id="34" name="Rectangle">
                  <a:extLst>
                    <a:ext uri="{FF2B5EF4-FFF2-40B4-BE49-F238E27FC236}">
                      <a16:creationId xmlns:a16="http://schemas.microsoft.com/office/drawing/2014/main" id="{EA6C6644-35C4-694F-9E9F-67035266B94C}"/>
                    </a:ext>
                  </a:extLst>
                </p:cNvPr>
                <p:cNvSpPr/>
                <p:nvPr/>
              </p:nvSpPr>
              <p:spPr>
                <a:xfrm>
                  <a:off x="5262167" y="2511747"/>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35" name="Equation">
                      <a:extLst>
                        <a:ext uri="{FF2B5EF4-FFF2-40B4-BE49-F238E27FC236}">
                          <a16:creationId xmlns:a16="http://schemas.microsoft.com/office/drawing/2014/main" id="{4FB328F9-196D-5040-A19A-91DDDE438009}"/>
                        </a:ext>
                      </a:extLst>
                    </p:cNvPr>
                    <p:cNvSpPr txBox="1"/>
                    <p:nvPr/>
                  </p:nvSpPr>
                  <p:spPr>
                    <a:xfrm>
                      <a:off x="5333421" y="2611676"/>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3</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35" name="Equation">
                      <a:extLst>
                        <a:ext uri="{FF2B5EF4-FFF2-40B4-BE49-F238E27FC236}">
                          <a16:creationId xmlns:a16="http://schemas.microsoft.com/office/drawing/2014/main" id="{4FB328F9-196D-5040-A19A-91DDDE438009}"/>
                        </a:ext>
                      </a:extLst>
                    </p:cNvPr>
                    <p:cNvSpPr txBox="1">
                      <a:spLocks noRot="1" noChangeAspect="1" noMove="1" noResize="1" noEditPoints="1" noAdjustHandles="1" noChangeArrowheads="1" noChangeShapeType="1" noTextEdit="1"/>
                    </p:cNvSpPr>
                    <p:nvPr/>
                  </p:nvSpPr>
                  <p:spPr>
                    <a:xfrm>
                      <a:off x="5333421" y="2611676"/>
                      <a:ext cx="681041" cy="255126"/>
                    </a:xfrm>
                    <a:prstGeom prst="rect">
                      <a:avLst/>
                    </a:prstGeom>
                    <a:blipFill>
                      <a:blip r:embed="rId7"/>
                      <a:stretch>
                        <a:fillRect l="-7692" r="-10256" b="-40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36" name="Equation">
                      <a:extLst>
                        <a:ext uri="{FF2B5EF4-FFF2-40B4-BE49-F238E27FC236}">
                          <a16:creationId xmlns:a16="http://schemas.microsoft.com/office/drawing/2014/main" id="{404EC12E-3E31-4A48-83DB-AEFC491323BC}"/>
                        </a:ext>
                      </a:extLst>
                    </p:cNvPr>
                    <p:cNvSpPr txBox="1"/>
                    <p:nvPr/>
                  </p:nvSpPr>
                  <p:spPr>
                    <a:xfrm>
                      <a:off x="5333421" y="3144428"/>
                      <a:ext cx="1031662"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4</m:t>
                                </m:r>
                              </m:sub>
                            </m:sSub>
                            <m:r>
                              <a:rPr lang="en-US" sz="1200" b="0" i="1" smtClean="0">
                                <a:solidFill>
                                  <a:srgbClr val="000000"/>
                                </a:solidFill>
                                <a:latin typeface="Cambria Math" panose="02040503050406030204" pitchFamily="18" charset="0"/>
                              </a:rPr>
                              <m:t>+</m:t>
                            </m:r>
                            <m:r>
                              <a:rPr lang="en-US" sz="1200" b="0" i="1" smtClean="0">
                                <a:solidFill>
                                  <a:srgbClr val="000000"/>
                                </a:solidFill>
                                <a:latin typeface="Cambria Math" panose="02040503050406030204" pitchFamily="18" charset="0"/>
                              </a:rPr>
                              <m:t>𝑠</m:t>
                            </m:r>
                            <m:r>
                              <a:rPr lang="en-ZA" sz="1200" i="1">
                                <a:solidFill>
                                  <a:srgbClr val="000000"/>
                                </a:solidFill>
                                <a:latin typeface="Cambria Math" panose="02040503050406030204" pitchFamily="18" charset="0"/>
                              </a:rPr>
                              <m:t>)</m:t>
                            </m:r>
                          </m:oMath>
                        </m:oMathPara>
                      </a14:m>
                      <a:endParaRPr sz="1200" dirty="0"/>
                    </a:p>
                  </p:txBody>
                </p:sp>
              </mc:Choice>
              <mc:Fallback xmlns="">
                <p:sp>
                  <p:nvSpPr>
                    <p:cNvPr id="36" name="Equation">
                      <a:extLst>
                        <a:ext uri="{FF2B5EF4-FFF2-40B4-BE49-F238E27FC236}">
                          <a16:creationId xmlns:a16="http://schemas.microsoft.com/office/drawing/2014/main" id="{404EC12E-3E31-4A48-83DB-AEFC491323BC}"/>
                        </a:ext>
                      </a:extLst>
                    </p:cNvPr>
                    <p:cNvSpPr txBox="1">
                      <a:spLocks noRot="1" noChangeAspect="1" noMove="1" noResize="1" noEditPoints="1" noAdjustHandles="1" noChangeArrowheads="1" noChangeShapeType="1" noTextEdit="1"/>
                    </p:cNvSpPr>
                    <p:nvPr/>
                  </p:nvSpPr>
                  <p:spPr>
                    <a:xfrm>
                      <a:off x="5333421" y="3144428"/>
                      <a:ext cx="1031662" cy="255126"/>
                    </a:xfrm>
                    <a:prstGeom prst="rect">
                      <a:avLst/>
                    </a:prstGeom>
                    <a:blipFill>
                      <a:blip r:embed="rId8"/>
                      <a:stretch>
                        <a:fillRect l="-5085" r="-6780" b="-31250"/>
                      </a:stretch>
                    </a:blipFill>
                    <a:ln w="12700">
                      <a:miter lim="400000"/>
                    </a:ln>
                  </p:spPr>
                  <p:txBody>
                    <a:bodyPr/>
                    <a:lstStyle/>
                    <a:p>
                      <a:r>
                        <a:rPr lang="en-CH">
                          <a:noFill/>
                        </a:rPr>
                        <a:t> </a:t>
                      </a:r>
                    </a:p>
                  </p:txBody>
                </p:sp>
              </mc:Fallback>
            </mc:AlternateContent>
            <p:grpSp>
              <p:nvGrpSpPr>
                <p:cNvPr id="37" name="Group 36">
                  <a:extLst>
                    <a:ext uri="{FF2B5EF4-FFF2-40B4-BE49-F238E27FC236}">
                      <a16:creationId xmlns:a16="http://schemas.microsoft.com/office/drawing/2014/main" id="{20E1267B-BD2C-364A-BF4A-0E04A9250DE8}"/>
                    </a:ext>
                  </a:extLst>
                </p:cNvPr>
                <p:cNvGrpSpPr/>
                <p:nvPr/>
              </p:nvGrpSpPr>
              <p:grpSpPr>
                <a:xfrm>
                  <a:off x="6205390" y="1664473"/>
                  <a:ext cx="121581" cy="603205"/>
                  <a:chOff x="2607120" y="2900019"/>
                  <a:chExt cx="193917" cy="895951"/>
                </a:xfrm>
              </p:grpSpPr>
              <p:sp>
                <p:nvSpPr>
                  <p:cNvPr id="38" name="Oval 37">
                    <a:extLst>
                      <a:ext uri="{FF2B5EF4-FFF2-40B4-BE49-F238E27FC236}">
                        <a16:creationId xmlns:a16="http://schemas.microsoft.com/office/drawing/2014/main" id="{FC6B6C54-AB1D-9A46-96F3-24528602D3D8}"/>
                      </a:ext>
                    </a:extLst>
                  </p:cNvPr>
                  <p:cNvSpPr/>
                  <p:nvPr/>
                </p:nvSpPr>
                <p:spPr bwMode="auto">
                  <a:xfrm>
                    <a:off x="2607120" y="3603848"/>
                    <a:ext cx="193917" cy="192122"/>
                  </a:xfrm>
                  <a:prstGeom prst="ellipse">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cxnSp>
                <p:nvCxnSpPr>
                  <p:cNvPr id="39" name="Straight Connector 38">
                    <a:extLst>
                      <a:ext uri="{FF2B5EF4-FFF2-40B4-BE49-F238E27FC236}">
                        <a16:creationId xmlns:a16="http://schemas.microsoft.com/office/drawing/2014/main" id="{EBEBF99B-CB1C-F242-9DE3-50A4D8A8B3DC}"/>
                      </a:ext>
                    </a:extLst>
                  </p:cNvPr>
                  <p:cNvCxnSpPr>
                    <a:cxnSpLocks/>
                    <a:endCxn id="38" idx="4"/>
                  </p:cNvCxnSpPr>
                  <p:nvPr/>
                </p:nvCxnSpPr>
                <p:spPr bwMode="auto">
                  <a:xfrm>
                    <a:off x="2704078" y="2928052"/>
                    <a:ext cx="1" cy="867918"/>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2E869F7C-D26E-EF4D-A0FA-7292C36C3412}"/>
                      </a:ext>
                    </a:extLst>
                  </p:cNvPr>
                  <p:cNvSpPr/>
                  <p:nvPr/>
                </p:nvSpPr>
                <p:spPr bwMode="auto">
                  <a:xfrm>
                    <a:off x="2649176" y="2900019"/>
                    <a:ext cx="109803" cy="10651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grpSp>
            <p:grpSp>
              <p:nvGrpSpPr>
                <p:cNvPr id="41" name="Group 40">
                  <a:extLst>
                    <a:ext uri="{FF2B5EF4-FFF2-40B4-BE49-F238E27FC236}">
                      <a16:creationId xmlns:a16="http://schemas.microsoft.com/office/drawing/2014/main" id="{5B70EFA5-C527-4847-BFFE-D6CC3148027B}"/>
                    </a:ext>
                  </a:extLst>
                </p:cNvPr>
                <p:cNvGrpSpPr/>
                <p:nvPr/>
              </p:nvGrpSpPr>
              <p:grpSpPr>
                <a:xfrm>
                  <a:off x="6492907" y="2174470"/>
                  <a:ext cx="121581" cy="603205"/>
                  <a:chOff x="2607120" y="2900019"/>
                  <a:chExt cx="193917" cy="895951"/>
                </a:xfrm>
              </p:grpSpPr>
              <p:sp>
                <p:nvSpPr>
                  <p:cNvPr id="42" name="Oval 41">
                    <a:extLst>
                      <a:ext uri="{FF2B5EF4-FFF2-40B4-BE49-F238E27FC236}">
                        <a16:creationId xmlns:a16="http://schemas.microsoft.com/office/drawing/2014/main" id="{0BEBCA01-387F-EF4C-A09E-488BA3CAE32A}"/>
                      </a:ext>
                    </a:extLst>
                  </p:cNvPr>
                  <p:cNvSpPr/>
                  <p:nvPr/>
                </p:nvSpPr>
                <p:spPr bwMode="auto">
                  <a:xfrm>
                    <a:off x="2607120" y="3603848"/>
                    <a:ext cx="193917" cy="192122"/>
                  </a:xfrm>
                  <a:prstGeom prst="ellipse">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cxnSp>
                <p:nvCxnSpPr>
                  <p:cNvPr id="43" name="Straight Connector 42">
                    <a:extLst>
                      <a:ext uri="{FF2B5EF4-FFF2-40B4-BE49-F238E27FC236}">
                        <a16:creationId xmlns:a16="http://schemas.microsoft.com/office/drawing/2014/main" id="{713235A8-29A8-724A-ACD3-01A8C33C12BD}"/>
                      </a:ext>
                    </a:extLst>
                  </p:cNvPr>
                  <p:cNvCxnSpPr>
                    <a:cxnSpLocks/>
                    <a:endCxn id="42" idx="4"/>
                  </p:cNvCxnSpPr>
                  <p:nvPr/>
                </p:nvCxnSpPr>
                <p:spPr bwMode="auto">
                  <a:xfrm>
                    <a:off x="2704078" y="2928052"/>
                    <a:ext cx="1" cy="867918"/>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4D1B05E6-9A86-DA4E-9C45-234748275E77}"/>
                      </a:ext>
                    </a:extLst>
                  </p:cNvPr>
                  <p:cNvSpPr/>
                  <p:nvPr/>
                </p:nvSpPr>
                <p:spPr bwMode="auto">
                  <a:xfrm>
                    <a:off x="2649176" y="2900019"/>
                    <a:ext cx="109803" cy="10651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grpSp>
            <p:grpSp>
              <p:nvGrpSpPr>
                <p:cNvPr id="45" name="Group 44">
                  <a:extLst>
                    <a:ext uri="{FF2B5EF4-FFF2-40B4-BE49-F238E27FC236}">
                      <a16:creationId xmlns:a16="http://schemas.microsoft.com/office/drawing/2014/main" id="{9137408E-407D-A44C-BD7B-EE4B3BF6F8FD}"/>
                    </a:ext>
                  </a:extLst>
                </p:cNvPr>
                <p:cNvGrpSpPr/>
                <p:nvPr/>
              </p:nvGrpSpPr>
              <p:grpSpPr>
                <a:xfrm>
                  <a:off x="6732187" y="2671933"/>
                  <a:ext cx="121581" cy="603205"/>
                  <a:chOff x="2607120" y="2900019"/>
                  <a:chExt cx="193917" cy="895951"/>
                </a:xfrm>
              </p:grpSpPr>
              <p:sp>
                <p:nvSpPr>
                  <p:cNvPr id="46" name="Oval 45">
                    <a:extLst>
                      <a:ext uri="{FF2B5EF4-FFF2-40B4-BE49-F238E27FC236}">
                        <a16:creationId xmlns:a16="http://schemas.microsoft.com/office/drawing/2014/main" id="{4E5DDE11-039D-9944-BEBE-134D765DB9DF}"/>
                      </a:ext>
                    </a:extLst>
                  </p:cNvPr>
                  <p:cNvSpPr/>
                  <p:nvPr/>
                </p:nvSpPr>
                <p:spPr bwMode="auto">
                  <a:xfrm>
                    <a:off x="2607120" y="3603848"/>
                    <a:ext cx="193917" cy="192122"/>
                  </a:xfrm>
                  <a:prstGeom prst="ellipse">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cxnSp>
                <p:nvCxnSpPr>
                  <p:cNvPr id="47" name="Straight Connector 46">
                    <a:extLst>
                      <a:ext uri="{FF2B5EF4-FFF2-40B4-BE49-F238E27FC236}">
                        <a16:creationId xmlns:a16="http://schemas.microsoft.com/office/drawing/2014/main" id="{50AA71A8-4FA8-6C4D-BBA5-D9B8399A373F}"/>
                      </a:ext>
                    </a:extLst>
                  </p:cNvPr>
                  <p:cNvCxnSpPr>
                    <a:cxnSpLocks/>
                    <a:endCxn id="46" idx="4"/>
                  </p:cNvCxnSpPr>
                  <p:nvPr/>
                </p:nvCxnSpPr>
                <p:spPr bwMode="auto">
                  <a:xfrm>
                    <a:off x="2704078" y="2928052"/>
                    <a:ext cx="1" cy="867918"/>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1E5E2578-C4C3-7E49-AACC-3BE446C0087B}"/>
                      </a:ext>
                    </a:extLst>
                  </p:cNvPr>
                  <p:cNvSpPr/>
                  <p:nvPr/>
                </p:nvSpPr>
                <p:spPr bwMode="auto">
                  <a:xfrm>
                    <a:off x="2649176" y="2900019"/>
                    <a:ext cx="109803" cy="10651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grpSp>
            <p:sp>
              <p:nvSpPr>
                <p:cNvPr id="49" name="Rectangle">
                  <a:extLst>
                    <a:ext uri="{FF2B5EF4-FFF2-40B4-BE49-F238E27FC236}">
                      <a16:creationId xmlns:a16="http://schemas.microsoft.com/office/drawing/2014/main" id="{DD67135A-5F10-9940-A9FB-25911585A6A5}"/>
                    </a:ext>
                  </a:extLst>
                </p:cNvPr>
                <p:cNvSpPr/>
                <p:nvPr/>
              </p:nvSpPr>
              <p:spPr>
                <a:xfrm>
                  <a:off x="7113085" y="1429842"/>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50" name="Equation">
                      <a:extLst>
                        <a:ext uri="{FF2B5EF4-FFF2-40B4-BE49-F238E27FC236}">
                          <a16:creationId xmlns:a16="http://schemas.microsoft.com/office/drawing/2014/main" id="{F037AF43-6D72-2C4F-8981-5B5CD68AF7F0}"/>
                        </a:ext>
                      </a:extLst>
                    </p:cNvPr>
                    <p:cNvSpPr txBox="1"/>
                    <p:nvPr/>
                  </p:nvSpPr>
                  <p:spPr>
                    <a:xfrm>
                      <a:off x="7184339" y="1529771"/>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5</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50" name="Equation">
                      <a:extLst>
                        <a:ext uri="{FF2B5EF4-FFF2-40B4-BE49-F238E27FC236}">
                          <a16:creationId xmlns:a16="http://schemas.microsoft.com/office/drawing/2014/main" id="{F037AF43-6D72-2C4F-8981-5B5CD68AF7F0}"/>
                        </a:ext>
                      </a:extLst>
                    </p:cNvPr>
                    <p:cNvSpPr txBox="1">
                      <a:spLocks noRot="1" noChangeAspect="1" noMove="1" noResize="1" noEditPoints="1" noAdjustHandles="1" noChangeArrowheads="1" noChangeShapeType="1" noTextEdit="1"/>
                    </p:cNvSpPr>
                    <p:nvPr/>
                  </p:nvSpPr>
                  <p:spPr>
                    <a:xfrm>
                      <a:off x="7184339" y="1529771"/>
                      <a:ext cx="681041" cy="255126"/>
                    </a:xfrm>
                    <a:prstGeom prst="rect">
                      <a:avLst/>
                    </a:prstGeom>
                    <a:blipFill>
                      <a:blip r:embed="rId9"/>
                      <a:stretch>
                        <a:fillRect l="-7692" r="-12821" b="-31250"/>
                      </a:stretch>
                    </a:blipFill>
                    <a:ln w="12700">
                      <a:miter lim="400000"/>
                    </a:ln>
                  </p:spPr>
                  <p:txBody>
                    <a:bodyPr/>
                    <a:lstStyle/>
                    <a:p>
                      <a:r>
                        <a:rPr lang="en-CH">
                          <a:noFill/>
                        </a:rPr>
                        <a:t> </a:t>
                      </a:r>
                    </a:p>
                  </p:txBody>
                </p:sp>
              </mc:Fallback>
            </mc:AlternateContent>
            <p:sp>
              <p:nvSpPr>
                <p:cNvPr id="51" name="Rectangle">
                  <a:extLst>
                    <a:ext uri="{FF2B5EF4-FFF2-40B4-BE49-F238E27FC236}">
                      <a16:creationId xmlns:a16="http://schemas.microsoft.com/office/drawing/2014/main" id="{FA9AA20C-AC7E-1146-8C1C-B26FE2A185FD}"/>
                    </a:ext>
                  </a:extLst>
                </p:cNvPr>
                <p:cNvSpPr/>
                <p:nvPr/>
              </p:nvSpPr>
              <p:spPr>
                <a:xfrm>
                  <a:off x="7113085" y="1967451"/>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52" name="Equation">
                      <a:extLst>
                        <a:ext uri="{FF2B5EF4-FFF2-40B4-BE49-F238E27FC236}">
                          <a16:creationId xmlns:a16="http://schemas.microsoft.com/office/drawing/2014/main" id="{F99A9893-943B-F441-8A81-44540E212150}"/>
                        </a:ext>
                      </a:extLst>
                    </p:cNvPr>
                    <p:cNvSpPr txBox="1"/>
                    <p:nvPr/>
                  </p:nvSpPr>
                  <p:spPr>
                    <a:xfrm>
                      <a:off x="7184339" y="2067381"/>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6</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52" name="Equation">
                      <a:extLst>
                        <a:ext uri="{FF2B5EF4-FFF2-40B4-BE49-F238E27FC236}">
                          <a16:creationId xmlns:a16="http://schemas.microsoft.com/office/drawing/2014/main" id="{F99A9893-943B-F441-8A81-44540E212150}"/>
                        </a:ext>
                      </a:extLst>
                    </p:cNvPr>
                    <p:cNvSpPr txBox="1">
                      <a:spLocks noRot="1" noChangeAspect="1" noMove="1" noResize="1" noEditPoints="1" noAdjustHandles="1" noChangeArrowheads="1" noChangeShapeType="1" noTextEdit="1"/>
                    </p:cNvSpPr>
                    <p:nvPr/>
                  </p:nvSpPr>
                  <p:spPr>
                    <a:xfrm>
                      <a:off x="7184339" y="2067381"/>
                      <a:ext cx="681041" cy="255126"/>
                    </a:xfrm>
                    <a:prstGeom prst="rect">
                      <a:avLst/>
                    </a:prstGeom>
                    <a:blipFill>
                      <a:blip r:embed="rId10"/>
                      <a:stretch>
                        <a:fillRect l="-7692" r="-12821" b="-40000"/>
                      </a:stretch>
                    </a:blipFill>
                    <a:ln w="12700">
                      <a:miter lim="400000"/>
                    </a:ln>
                  </p:spPr>
                  <p:txBody>
                    <a:bodyPr/>
                    <a:lstStyle/>
                    <a:p>
                      <a:r>
                        <a:rPr lang="en-CH">
                          <a:noFill/>
                        </a:rPr>
                        <a:t> </a:t>
                      </a:r>
                    </a:p>
                  </p:txBody>
                </p:sp>
              </mc:Fallback>
            </mc:AlternateContent>
            <p:sp>
              <p:nvSpPr>
                <p:cNvPr id="53" name="Rectangle">
                  <a:extLst>
                    <a:ext uri="{FF2B5EF4-FFF2-40B4-BE49-F238E27FC236}">
                      <a16:creationId xmlns:a16="http://schemas.microsoft.com/office/drawing/2014/main" id="{650F8176-E3CD-984F-93F2-3AA6FB2749D6}"/>
                    </a:ext>
                  </a:extLst>
                </p:cNvPr>
                <p:cNvSpPr/>
                <p:nvPr/>
              </p:nvSpPr>
              <p:spPr>
                <a:xfrm>
                  <a:off x="7113085" y="2503658"/>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54" name="Equation">
                      <a:extLst>
                        <a:ext uri="{FF2B5EF4-FFF2-40B4-BE49-F238E27FC236}">
                          <a16:creationId xmlns:a16="http://schemas.microsoft.com/office/drawing/2014/main" id="{94EAF155-E182-3249-BBBD-FB8A6872BFA5}"/>
                        </a:ext>
                      </a:extLst>
                    </p:cNvPr>
                    <p:cNvSpPr txBox="1"/>
                    <p:nvPr/>
                  </p:nvSpPr>
                  <p:spPr>
                    <a:xfrm>
                      <a:off x="7184339" y="2603587"/>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7</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54" name="Equation">
                      <a:extLst>
                        <a:ext uri="{FF2B5EF4-FFF2-40B4-BE49-F238E27FC236}">
                          <a16:creationId xmlns:a16="http://schemas.microsoft.com/office/drawing/2014/main" id="{94EAF155-E182-3249-BBBD-FB8A6872BFA5}"/>
                        </a:ext>
                      </a:extLst>
                    </p:cNvPr>
                    <p:cNvSpPr txBox="1">
                      <a:spLocks noRot="1" noChangeAspect="1" noMove="1" noResize="1" noEditPoints="1" noAdjustHandles="1" noChangeArrowheads="1" noChangeShapeType="1" noTextEdit="1"/>
                    </p:cNvSpPr>
                    <p:nvPr/>
                  </p:nvSpPr>
                  <p:spPr>
                    <a:xfrm>
                      <a:off x="7184339" y="2603587"/>
                      <a:ext cx="681041" cy="255126"/>
                    </a:xfrm>
                    <a:prstGeom prst="rect">
                      <a:avLst/>
                    </a:prstGeom>
                    <a:blipFill>
                      <a:blip r:embed="rId11"/>
                      <a:stretch>
                        <a:fillRect l="-7692" r="-12821" b="-33333"/>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55" name="Equation">
                      <a:extLst>
                        <a:ext uri="{FF2B5EF4-FFF2-40B4-BE49-F238E27FC236}">
                          <a16:creationId xmlns:a16="http://schemas.microsoft.com/office/drawing/2014/main" id="{1FA9594E-D176-2C4C-82F4-87572E5B854B}"/>
                        </a:ext>
                      </a:extLst>
                    </p:cNvPr>
                    <p:cNvSpPr txBox="1"/>
                    <p:nvPr/>
                  </p:nvSpPr>
                  <p:spPr>
                    <a:xfrm>
                      <a:off x="7184339" y="3172779"/>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8</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55" name="Equation">
                      <a:extLst>
                        <a:ext uri="{FF2B5EF4-FFF2-40B4-BE49-F238E27FC236}">
                          <a16:creationId xmlns:a16="http://schemas.microsoft.com/office/drawing/2014/main" id="{1FA9594E-D176-2C4C-82F4-87572E5B854B}"/>
                        </a:ext>
                      </a:extLst>
                    </p:cNvPr>
                    <p:cNvSpPr txBox="1">
                      <a:spLocks noRot="1" noChangeAspect="1" noMove="1" noResize="1" noEditPoints="1" noAdjustHandles="1" noChangeArrowheads="1" noChangeShapeType="1" noTextEdit="1"/>
                    </p:cNvSpPr>
                    <p:nvPr/>
                  </p:nvSpPr>
                  <p:spPr>
                    <a:xfrm>
                      <a:off x="7184339" y="3172779"/>
                      <a:ext cx="681041" cy="255126"/>
                    </a:xfrm>
                    <a:prstGeom prst="rect">
                      <a:avLst/>
                    </a:prstGeom>
                    <a:blipFill>
                      <a:blip r:embed="rId12"/>
                      <a:stretch>
                        <a:fillRect l="-7692" r="-12821" b="-25000"/>
                      </a:stretch>
                    </a:blipFill>
                    <a:ln w="12700">
                      <a:miter lim="400000"/>
                    </a:ln>
                  </p:spPr>
                  <p:txBody>
                    <a:bodyPr/>
                    <a:lstStyle/>
                    <a:p>
                      <a:r>
                        <a:rPr lang="en-CH">
                          <a:noFill/>
                        </a:rPr>
                        <a:t> </a:t>
                      </a:r>
                    </a:p>
                  </p:txBody>
                </p:sp>
              </mc:Fallback>
            </mc:AlternateContent>
          </p:grpSp>
          <p:grpSp>
            <p:nvGrpSpPr>
              <p:cNvPr id="128" name="Group 127">
                <a:extLst>
                  <a:ext uri="{FF2B5EF4-FFF2-40B4-BE49-F238E27FC236}">
                    <a16:creationId xmlns:a16="http://schemas.microsoft.com/office/drawing/2014/main" id="{C991046D-D14E-8947-A398-E96BF8F3734D}"/>
                  </a:ext>
                </a:extLst>
              </p:cNvPr>
              <p:cNvGrpSpPr>
                <a:grpSpLocks noChangeAspect="1"/>
              </p:cNvGrpSpPr>
              <p:nvPr/>
            </p:nvGrpSpPr>
            <p:grpSpPr>
              <a:xfrm>
                <a:off x="3201702" y="3017926"/>
                <a:ext cx="324000" cy="228053"/>
                <a:chOff x="3198699" y="2948326"/>
                <a:chExt cx="468000" cy="329409"/>
              </a:xfrm>
            </p:grpSpPr>
            <p:sp>
              <p:nvSpPr>
                <p:cNvPr id="125" name="Rectangle">
                  <a:extLst>
                    <a:ext uri="{FF2B5EF4-FFF2-40B4-BE49-F238E27FC236}">
                      <a16:creationId xmlns:a16="http://schemas.microsoft.com/office/drawing/2014/main" id="{54EB1391-4EFF-FA47-8820-AAC52F45B452}"/>
                    </a:ext>
                  </a:extLst>
                </p:cNvPr>
                <p:cNvSpPr>
                  <a:spLocks noChangeAspect="1"/>
                </p:cNvSpPr>
                <p:nvPr/>
              </p:nvSpPr>
              <p:spPr>
                <a:xfrm>
                  <a:off x="3198699" y="2948326"/>
                  <a:ext cx="468000" cy="329409"/>
                </a:xfrm>
                <a:prstGeom prst="rect">
                  <a:avLst/>
                </a:prstGeom>
                <a:solidFill>
                  <a:srgbClr val="4589FF"/>
                </a:solidFill>
                <a:ln w="1905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26" name="Connection Line">
                  <a:extLst>
                    <a:ext uri="{FF2B5EF4-FFF2-40B4-BE49-F238E27FC236}">
                      <a16:creationId xmlns:a16="http://schemas.microsoft.com/office/drawing/2014/main" id="{540C194C-0B0E-D04D-9154-194E3003DA5F}"/>
                    </a:ext>
                  </a:extLst>
                </p:cNvPr>
                <p:cNvSpPr/>
                <p:nvPr/>
              </p:nvSpPr>
              <p:spPr>
                <a:xfrm>
                  <a:off x="3260119" y="3066725"/>
                  <a:ext cx="346378"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1905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27" name="Line">
                  <a:extLst>
                    <a:ext uri="{FF2B5EF4-FFF2-40B4-BE49-F238E27FC236}">
                      <a16:creationId xmlns:a16="http://schemas.microsoft.com/office/drawing/2014/main" id="{13D09B6E-D813-064C-986E-9F95286D0D75}"/>
                    </a:ext>
                  </a:extLst>
                </p:cNvPr>
                <p:cNvSpPr/>
                <p:nvPr/>
              </p:nvSpPr>
              <p:spPr>
                <a:xfrm flipV="1">
                  <a:off x="3359651" y="2982750"/>
                  <a:ext cx="240274" cy="245464"/>
                </a:xfrm>
                <a:prstGeom prst="line">
                  <a:avLst/>
                </a:prstGeom>
                <a:noFill/>
                <a:ln w="1905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29" name="Group 128">
                <a:extLst>
                  <a:ext uri="{FF2B5EF4-FFF2-40B4-BE49-F238E27FC236}">
                    <a16:creationId xmlns:a16="http://schemas.microsoft.com/office/drawing/2014/main" id="{CD896F6F-DE11-524D-81DD-CB9A6F671922}"/>
                  </a:ext>
                </a:extLst>
              </p:cNvPr>
              <p:cNvGrpSpPr>
                <a:grpSpLocks noChangeAspect="1"/>
              </p:cNvGrpSpPr>
              <p:nvPr/>
            </p:nvGrpSpPr>
            <p:grpSpPr>
              <a:xfrm>
                <a:off x="3207258" y="3383242"/>
                <a:ext cx="324000" cy="228053"/>
                <a:chOff x="3198699" y="2948326"/>
                <a:chExt cx="468000" cy="329409"/>
              </a:xfrm>
            </p:grpSpPr>
            <p:sp>
              <p:nvSpPr>
                <p:cNvPr id="130" name="Rectangle">
                  <a:extLst>
                    <a:ext uri="{FF2B5EF4-FFF2-40B4-BE49-F238E27FC236}">
                      <a16:creationId xmlns:a16="http://schemas.microsoft.com/office/drawing/2014/main" id="{22945EC3-2D43-7340-9568-E3C47E575F56}"/>
                    </a:ext>
                  </a:extLst>
                </p:cNvPr>
                <p:cNvSpPr>
                  <a:spLocks noChangeAspect="1"/>
                </p:cNvSpPr>
                <p:nvPr/>
              </p:nvSpPr>
              <p:spPr>
                <a:xfrm>
                  <a:off x="3198699" y="2948326"/>
                  <a:ext cx="468000" cy="329409"/>
                </a:xfrm>
                <a:prstGeom prst="rect">
                  <a:avLst/>
                </a:prstGeom>
                <a:solidFill>
                  <a:srgbClr val="4589FF"/>
                </a:solidFill>
                <a:ln w="1905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1" name="Connection Line">
                  <a:extLst>
                    <a:ext uri="{FF2B5EF4-FFF2-40B4-BE49-F238E27FC236}">
                      <a16:creationId xmlns:a16="http://schemas.microsoft.com/office/drawing/2014/main" id="{F667AD84-9647-AA44-A123-AF5F1D09F7F4}"/>
                    </a:ext>
                  </a:extLst>
                </p:cNvPr>
                <p:cNvSpPr/>
                <p:nvPr/>
              </p:nvSpPr>
              <p:spPr>
                <a:xfrm>
                  <a:off x="3260119" y="3066725"/>
                  <a:ext cx="346378"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1905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2" name="Line">
                  <a:extLst>
                    <a:ext uri="{FF2B5EF4-FFF2-40B4-BE49-F238E27FC236}">
                      <a16:creationId xmlns:a16="http://schemas.microsoft.com/office/drawing/2014/main" id="{4F4B2EB8-BF0A-DF49-A436-23405AA9C7DB}"/>
                    </a:ext>
                  </a:extLst>
                </p:cNvPr>
                <p:cNvSpPr/>
                <p:nvPr/>
              </p:nvSpPr>
              <p:spPr>
                <a:xfrm flipV="1">
                  <a:off x="3359651" y="2982750"/>
                  <a:ext cx="240274" cy="245464"/>
                </a:xfrm>
                <a:prstGeom prst="line">
                  <a:avLst/>
                </a:prstGeom>
                <a:noFill/>
                <a:ln w="1905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33" name="Group 132">
                <a:extLst>
                  <a:ext uri="{FF2B5EF4-FFF2-40B4-BE49-F238E27FC236}">
                    <a16:creationId xmlns:a16="http://schemas.microsoft.com/office/drawing/2014/main" id="{20C9E029-4C45-A745-B8F7-DA70D61A6DE1}"/>
                  </a:ext>
                </a:extLst>
              </p:cNvPr>
              <p:cNvGrpSpPr>
                <a:grpSpLocks noChangeAspect="1"/>
              </p:cNvGrpSpPr>
              <p:nvPr/>
            </p:nvGrpSpPr>
            <p:grpSpPr>
              <a:xfrm>
                <a:off x="3212814" y="3748558"/>
                <a:ext cx="324000" cy="228053"/>
                <a:chOff x="3198699" y="2948326"/>
                <a:chExt cx="468000" cy="329409"/>
              </a:xfrm>
            </p:grpSpPr>
            <p:sp>
              <p:nvSpPr>
                <p:cNvPr id="134" name="Rectangle">
                  <a:extLst>
                    <a:ext uri="{FF2B5EF4-FFF2-40B4-BE49-F238E27FC236}">
                      <a16:creationId xmlns:a16="http://schemas.microsoft.com/office/drawing/2014/main" id="{9A8CEBA7-B182-6F48-AE23-583946080B68}"/>
                    </a:ext>
                  </a:extLst>
                </p:cNvPr>
                <p:cNvSpPr>
                  <a:spLocks noChangeAspect="1"/>
                </p:cNvSpPr>
                <p:nvPr/>
              </p:nvSpPr>
              <p:spPr>
                <a:xfrm>
                  <a:off x="3198699" y="2948326"/>
                  <a:ext cx="468000" cy="329409"/>
                </a:xfrm>
                <a:prstGeom prst="rect">
                  <a:avLst/>
                </a:prstGeom>
                <a:solidFill>
                  <a:srgbClr val="4589FF"/>
                </a:solidFill>
                <a:ln w="1905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5" name="Connection Line">
                  <a:extLst>
                    <a:ext uri="{FF2B5EF4-FFF2-40B4-BE49-F238E27FC236}">
                      <a16:creationId xmlns:a16="http://schemas.microsoft.com/office/drawing/2014/main" id="{F3F0F3DA-46C4-EA49-B040-1FD361B249FF}"/>
                    </a:ext>
                  </a:extLst>
                </p:cNvPr>
                <p:cNvSpPr/>
                <p:nvPr/>
              </p:nvSpPr>
              <p:spPr>
                <a:xfrm>
                  <a:off x="3260119" y="3066725"/>
                  <a:ext cx="346378"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1905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36" name="Line">
                  <a:extLst>
                    <a:ext uri="{FF2B5EF4-FFF2-40B4-BE49-F238E27FC236}">
                      <a16:creationId xmlns:a16="http://schemas.microsoft.com/office/drawing/2014/main" id="{0B311117-8B4B-9247-AC55-02DDC3C3E788}"/>
                    </a:ext>
                  </a:extLst>
                </p:cNvPr>
                <p:cNvSpPr/>
                <p:nvPr/>
              </p:nvSpPr>
              <p:spPr>
                <a:xfrm flipV="1">
                  <a:off x="3359651" y="2982750"/>
                  <a:ext cx="240274" cy="245464"/>
                </a:xfrm>
                <a:prstGeom prst="line">
                  <a:avLst/>
                </a:prstGeom>
                <a:noFill/>
                <a:ln w="1905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37" name="Group 136">
                <a:extLst>
                  <a:ext uri="{FF2B5EF4-FFF2-40B4-BE49-F238E27FC236}">
                    <a16:creationId xmlns:a16="http://schemas.microsoft.com/office/drawing/2014/main" id="{58010A29-19CD-5645-9CC7-122AC6395FB7}"/>
                  </a:ext>
                </a:extLst>
              </p:cNvPr>
              <p:cNvGrpSpPr>
                <a:grpSpLocks noChangeAspect="1"/>
              </p:cNvGrpSpPr>
              <p:nvPr/>
            </p:nvGrpSpPr>
            <p:grpSpPr>
              <a:xfrm>
                <a:off x="3218370" y="4113874"/>
                <a:ext cx="324000" cy="228053"/>
                <a:chOff x="3198699" y="2948326"/>
                <a:chExt cx="468000" cy="329409"/>
              </a:xfrm>
            </p:grpSpPr>
            <p:sp>
              <p:nvSpPr>
                <p:cNvPr id="138" name="Rectangle">
                  <a:extLst>
                    <a:ext uri="{FF2B5EF4-FFF2-40B4-BE49-F238E27FC236}">
                      <a16:creationId xmlns:a16="http://schemas.microsoft.com/office/drawing/2014/main" id="{5CC876D0-D5D2-C24A-929F-82FCCCB69A61}"/>
                    </a:ext>
                  </a:extLst>
                </p:cNvPr>
                <p:cNvSpPr>
                  <a:spLocks noChangeAspect="1"/>
                </p:cNvSpPr>
                <p:nvPr/>
              </p:nvSpPr>
              <p:spPr>
                <a:xfrm>
                  <a:off x="3198699" y="2948326"/>
                  <a:ext cx="468000" cy="329409"/>
                </a:xfrm>
                <a:prstGeom prst="rect">
                  <a:avLst/>
                </a:prstGeom>
                <a:solidFill>
                  <a:srgbClr val="4589FF"/>
                </a:solidFill>
                <a:ln w="1905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39" name="Connection Line">
                  <a:extLst>
                    <a:ext uri="{FF2B5EF4-FFF2-40B4-BE49-F238E27FC236}">
                      <a16:creationId xmlns:a16="http://schemas.microsoft.com/office/drawing/2014/main" id="{0EBF539B-1565-884B-967D-5261B0A58E18}"/>
                    </a:ext>
                  </a:extLst>
                </p:cNvPr>
                <p:cNvSpPr/>
                <p:nvPr/>
              </p:nvSpPr>
              <p:spPr>
                <a:xfrm>
                  <a:off x="3260119" y="3066725"/>
                  <a:ext cx="346378"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1905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40" name="Line">
                  <a:extLst>
                    <a:ext uri="{FF2B5EF4-FFF2-40B4-BE49-F238E27FC236}">
                      <a16:creationId xmlns:a16="http://schemas.microsoft.com/office/drawing/2014/main" id="{A2FF2C92-C397-F043-9E40-A4AD7AA23FD0}"/>
                    </a:ext>
                  </a:extLst>
                </p:cNvPr>
                <p:cNvSpPr/>
                <p:nvPr/>
              </p:nvSpPr>
              <p:spPr>
                <a:xfrm flipV="1">
                  <a:off x="3359651" y="2982750"/>
                  <a:ext cx="240274" cy="245464"/>
                </a:xfrm>
                <a:prstGeom prst="line">
                  <a:avLst/>
                </a:prstGeom>
                <a:noFill/>
                <a:ln w="1905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grpSp>
          <p:nvGrpSpPr>
            <p:cNvPr id="157" name="Group 156">
              <a:extLst>
                <a:ext uri="{FF2B5EF4-FFF2-40B4-BE49-F238E27FC236}">
                  <a16:creationId xmlns:a16="http://schemas.microsoft.com/office/drawing/2014/main" id="{90237AAF-EBB7-9943-88EA-14969B39A3A4}"/>
                </a:ext>
              </a:extLst>
            </p:cNvPr>
            <p:cNvGrpSpPr/>
            <p:nvPr/>
          </p:nvGrpSpPr>
          <p:grpSpPr>
            <a:xfrm>
              <a:off x="3316010" y="2608895"/>
              <a:ext cx="2521393" cy="1510647"/>
              <a:chOff x="3942373" y="2929895"/>
              <a:chExt cx="2521393" cy="1510647"/>
            </a:xfrm>
          </p:grpSpPr>
          <p:grpSp>
            <p:nvGrpSpPr>
              <p:cNvPr id="90" name="Group 89">
                <a:extLst>
                  <a:ext uri="{FF2B5EF4-FFF2-40B4-BE49-F238E27FC236}">
                    <a16:creationId xmlns:a16="http://schemas.microsoft.com/office/drawing/2014/main" id="{BCC02C93-E5DB-124E-A915-E653F96CEADE}"/>
                  </a:ext>
                </a:extLst>
              </p:cNvPr>
              <p:cNvGrpSpPr>
                <a:grpSpLocks noChangeAspect="1"/>
              </p:cNvGrpSpPr>
              <p:nvPr/>
            </p:nvGrpSpPr>
            <p:grpSpPr>
              <a:xfrm>
                <a:off x="3942373" y="2929895"/>
                <a:ext cx="2268000" cy="1510647"/>
                <a:chOff x="5004231" y="1429842"/>
                <a:chExt cx="3133353" cy="2087044"/>
              </a:xfrm>
            </p:grpSpPr>
            <p:sp>
              <p:nvSpPr>
                <p:cNvPr id="91" name="Line">
                  <a:extLst>
                    <a:ext uri="{FF2B5EF4-FFF2-40B4-BE49-F238E27FC236}">
                      <a16:creationId xmlns:a16="http://schemas.microsoft.com/office/drawing/2014/main" id="{81BBF0E9-F795-3F45-82FF-0721BE1312CE}"/>
                    </a:ext>
                  </a:extLst>
                </p:cNvPr>
                <p:cNvSpPr/>
                <p:nvPr/>
              </p:nvSpPr>
              <p:spPr>
                <a:xfrm>
                  <a:off x="5004231" y="3212077"/>
                  <a:ext cx="3098931" cy="4022"/>
                </a:xfrm>
                <a:prstGeom prst="line">
                  <a:avLst/>
                </a:prstGeom>
                <a:ln w="25400">
                  <a:solidFill>
                    <a:srgbClr val="000000"/>
                  </a:solidFill>
                  <a:miter lim="400000"/>
                </a:ln>
              </p:spPr>
              <p:txBody>
                <a:bodyPr lIns="50800" tIns="50800" rIns="50800" bIns="50800" anchor="ctr"/>
                <a:lstStyle/>
                <a:p>
                  <a:pPr algn="ctr" defTabSz="2438338">
                    <a:lnSpc>
                      <a:spcPct val="100000"/>
                    </a:lnSpc>
                    <a:defRPr sz="2400" i="1">
                      <a:solidFill>
                        <a:srgbClr val="5E5E5E"/>
                      </a:solidFill>
                      <a:latin typeface="Helvetica Neue"/>
                      <a:ea typeface="Helvetica Neue"/>
                      <a:cs typeface="Helvetica Neue"/>
                      <a:sym typeface="Helvetica Neue"/>
                    </a:defRPr>
                  </a:pPr>
                  <a:endParaRPr sz="1800" dirty="0"/>
                </a:p>
              </p:txBody>
            </p:sp>
            <p:sp>
              <p:nvSpPr>
                <p:cNvPr id="92" name="Rectangle">
                  <a:extLst>
                    <a:ext uri="{FF2B5EF4-FFF2-40B4-BE49-F238E27FC236}">
                      <a16:creationId xmlns:a16="http://schemas.microsoft.com/office/drawing/2014/main" id="{0553B0C4-32B5-9D4A-9589-B6B5000EBAA6}"/>
                    </a:ext>
                  </a:extLst>
                </p:cNvPr>
                <p:cNvSpPr/>
                <p:nvPr/>
              </p:nvSpPr>
              <p:spPr>
                <a:xfrm>
                  <a:off x="5262166" y="3043102"/>
                  <a:ext cx="1149903"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p:sp>
              <p:nvSpPr>
                <p:cNvPr id="93" name="Rectangle">
                  <a:extLst>
                    <a:ext uri="{FF2B5EF4-FFF2-40B4-BE49-F238E27FC236}">
                      <a16:creationId xmlns:a16="http://schemas.microsoft.com/office/drawing/2014/main" id="{0023631B-547B-0542-82A3-15E3ED936447}"/>
                    </a:ext>
                  </a:extLst>
                </p:cNvPr>
                <p:cNvSpPr/>
                <p:nvPr/>
              </p:nvSpPr>
              <p:spPr>
                <a:xfrm>
                  <a:off x="7113085" y="3047625"/>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p:sp>
              <p:nvSpPr>
                <p:cNvPr id="94" name="Line">
                  <a:extLst>
                    <a:ext uri="{FF2B5EF4-FFF2-40B4-BE49-F238E27FC236}">
                      <a16:creationId xmlns:a16="http://schemas.microsoft.com/office/drawing/2014/main" id="{6FF5B34F-7DA3-1245-888C-9EBA8EACB206}"/>
                    </a:ext>
                  </a:extLst>
                </p:cNvPr>
                <p:cNvSpPr/>
                <p:nvPr/>
              </p:nvSpPr>
              <p:spPr>
                <a:xfrm>
                  <a:off x="5038653" y="2711727"/>
                  <a:ext cx="3098931" cy="4022"/>
                </a:xfrm>
                <a:prstGeom prst="line">
                  <a:avLst/>
                </a:prstGeom>
                <a:ln w="25400">
                  <a:solidFill>
                    <a:srgbClr val="000000"/>
                  </a:solidFill>
                  <a:miter lim="400000"/>
                </a:ln>
              </p:spPr>
              <p:txBody>
                <a:bodyPr lIns="50800" tIns="50800" rIns="50800" bIns="50800" anchor="ctr"/>
                <a:lstStyle/>
                <a:p>
                  <a:pPr algn="ctr" defTabSz="2438338">
                    <a:lnSpc>
                      <a:spcPct val="100000"/>
                    </a:lnSpc>
                    <a:defRPr sz="2400" i="1">
                      <a:solidFill>
                        <a:srgbClr val="5E5E5E"/>
                      </a:solidFill>
                      <a:latin typeface="Helvetica Neue"/>
                      <a:ea typeface="Helvetica Neue"/>
                      <a:cs typeface="Helvetica Neue"/>
                      <a:sym typeface="Helvetica Neue"/>
                    </a:defRPr>
                  </a:pPr>
                  <a:endParaRPr sz="1800"/>
                </a:p>
              </p:txBody>
            </p:sp>
            <p:sp>
              <p:nvSpPr>
                <p:cNvPr id="95" name="Line">
                  <a:extLst>
                    <a:ext uri="{FF2B5EF4-FFF2-40B4-BE49-F238E27FC236}">
                      <a16:creationId xmlns:a16="http://schemas.microsoft.com/office/drawing/2014/main" id="{C98C086D-E1FB-3345-8225-BC5463E97D33}"/>
                    </a:ext>
                  </a:extLst>
                </p:cNvPr>
                <p:cNvSpPr/>
                <p:nvPr/>
              </p:nvSpPr>
              <p:spPr>
                <a:xfrm>
                  <a:off x="5038653" y="2204611"/>
                  <a:ext cx="3098931" cy="4022"/>
                </a:xfrm>
                <a:prstGeom prst="line">
                  <a:avLst/>
                </a:prstGeom>
                <a:ln w="25400">
                  <a:solidFill>
                    <a:srgbClr val="000000"/>
                  </a:solidFill>
                  <a:miter lim="400000"/>
                </a:ln>
              </p:spPr>
              <p:txBody>
                <a:bodyPr lIns="50800" tIns="50800" rIns="50800" bIns="50800" anchor="ctr"/>
                <a:lstStyle/>
                <a:p>
                  <a:pPr algn="ctr" defTabSz="2438338">
                    <a:lnSpc>
                      <a:spcPct val="100000"/>
                    </a:lnSpc>
                    <a:defRPr sz="2400" i="1">
                      <a:solidFill>
                        <a:srgbClr val="5E5E5E"/>
                      </a:solidFill>
                      <a:latin typeface="Helvetica Neue"/>
                      <a:ea typeface="Helvetica Neue"/>
                      <a:cs typeface="Helvetica Neue"/>
                      <a:sym typeface="Helvetica Neue"/>
                    </a:defRPr>
                  </a:pPr>
                  <a:endParaRPr sz="1800"/>
                </a:p>
              </p:txBody>
            </p:sp>
            <p:sp>
              <p:nvSpPr>
                <p:cNvPr id="96" name="Line">
                  <a:extLst>
                    <a:ext uri="{FF2B5EF4-FFF2-40B4-BE49-F238E27FC236}">
                      <a16:creationId xmlns:a16="http://schemas.microsoft.com/office/drawing/2014/main" id="{9D9F6650-C820-804D-B5D6-43611FEF03F6}"/>
                    </a:ext>
                  </a:extLst>
                </p:cNvPr>
                <p:cNvSpPr/>
                <p:nvPr/>
              </p:nvSpPr>
              <p:spPr>
                <a:xfrm>
                  <a:off x="5030818" y="1691435"/>
                  <a:ext cx="3098931" cy="4022"/>
                </a:xfrm>
                <a:prstGeom prst="line">
                  <a:avLst/>
                </a:prstGeom>
                <a:ln w="25400">
                  <a:solidFill>
                    <a:srgbClr val="000000"/>
                  </a:solidFill>
                  <a:miter lim="400000"/>
                </a:ln>
              </p:spPr>
              <p:txBody>
                <a:bodyPr lIns="50800" tIns="50800" rIns="50800" bIns="50800" anchor="ctr"/>
                <a:lstStyle/>
                <a:p>
                  <a:pPr algn="ctr" defTabSz="2438338">
                    <a:lnSpc>
                      <a:spcPct val="100000"/>
                    </a:lnSpc>
                    <a:defRPr sz="2400" i="1">
                      <a:solidFill>
                        <a:srgbClr val="5E5E5E"/>
                      </a:solidFill>
                      <a:latin typeface="Helvetica Neue"/>
                      <a:ea typeface="Helvetica Neue"/>
                      <a:cs typeface="Helvetica Neue"/>
                      <a:sym typeface="Helvetica Neue"/>
                    </a:defRPr>
                  </a:pPr>
                  <a:endParaRPr sz="1800"/>
                </a:p>
              </p:txBody>
            </p:sp>
            <p:sp>
              <p:nvSpPr>
                <p:cNvPr id="97" name="Rectangle">
                  <a:extLst>
                    <a:ext uri="{FF2B5EF4-FFF2-40B4-BE49-F238E27FC236}">
                      <a16:creationId xmlns:a16="http://schemas.microsoft.com/office/drawing/2014/main" id="{C124B162-61C2-3945-814C-A12552C0CE24}"/>
                    </a:ext>
                  </a:extLst>
                </p:cNvPr>
                <p:cNvSpPr/>
                <p:nvPr/>
              </p:nvSpPr>
              <p:spPr>
                <a:xfrm>
                  <a:off x="5262167" y="1437931"/>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98" name="Equation">
                      <a:extLst>
                        <a:ext uri="{FF2B5EF4-FFF2-40B4-BE49-F238E27FC236}">
                          <a16:creationId xmlns:a16="http://schemas.microsoft.com/office/drawing/2014/main" id="{09857483-4803-4C49-BD15-612B33D5D6BA}"/>
                        </a:ext>
                      </a:extLst>
                    </p:cNvPr>
                    <p:cNvSpPr txBox="1"/>
                    <p:nvPr/>
                  </p:nvSpPr>
                  <p:spPr>
                    <a:xfrm>
                      <a:off x="5333421" y="1537860"/>
                      <a:ext cx="676082"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1</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98" name="Equation">
                      <a:extLst>
                        <a:ext uri="{FF2B5EF4-FFF2-40B4-BE49-F238E27FC236}">
                          <a16:creationId xmlns:a16="http://schemas.microsoft.com/office/drawing/2014/main" id="{09857483-4803-4C49-BD15-612B33D5D6BA}"/>
                        </a:ext>
                      </a:extLst>
                    </p:cNvPr>
                    <p:cNvSpPr txBox="1">
                      <a:spLocks noRot="1" noChangeAspect="1" noMove="1" noResize="1" noEditPoints="1" noAdjustHandles="1" noChangeArrowheads="1" noChangeShapeType="1" noTextEdit="1"/>
                    </p:cNvSpPr>
                    <p:nvPr/>
                  </p:nvSpPr>
                  <p:spPr>
                    <a:xfrm>
                      <a:off x="5333421" y="1537860"/>
                      <a:ext cx="676082" cy="255126"/>
                    </a:xfrm>
                    <a:prstGeom prst="rect">
                      <a:avLst/>
                    </a:prstGeom>
                    <a:blipFill>
                      <a:blip r:embed="rId13"/>
                      <a:stretch>
                        <a:fillRect l="-5000" r="-10000" b="-31250"/>
                      </a:stretch>
                    </a:blipFill>
                    <a:ln w="12700">
                      <a:miter lim="400000"/>
                    </a:ln>
                  </p:spPr>
                  <p:txBody>
                    <a:bodyPr/>
                    <a:lstStyle/>
                    <a:p>
                      <a:r>
                        <a:rPr lang="en-CH">
                          <a:noFill/>
                        </a:rPr>
                        <a:t> </a:t>
                      </a:r>
                    </a:p>
                  </p:txBody>
                </p:sp>
              </mc:Fallback>
            </mc:AlternateContent>
            <p:sp>
              <p:nvSpPr>
                <p:cNvPr id="99" name="Rectangle">
                  <a:extLst>
                    <a:ext uri="{FF2B5EF4-FFF2-40B4-BE49-F238E27FC236}">
                      <a16:creationId xmlns:a16="http://schemas.microsoft.com/office/drawing/2014/main" id="{180A47F3-A562-3040-BF99-C55291636266}"/>
                    </a:ext>
                  </a:extLst>
                </p:cNvPr>
                <p:cNvSpPr/>
                <p:nvPr/>
              </p:nvSpPr>
              <p:spPr>
                <a:xfrm>
                  <a:off x="5262167" y="1975540"/>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100" name="Equation">
                      <a:extLst>
                        <a:ext uri="{FF2B5EF4-FFF2-40B4-BE49-F238E27FC236}">
                          <a16:creationId xmlns:a16="http://schemas.microsoft.com/office/drawing/2014/main" id="{B87C3605-D1F0-C64A-A243-65D5A5B7BBA2}"/>
                        </a:ext>
                      </a:extLst>
                    </p:cNvPr>
                    <p:cNvSpPr txBox="1"/>
                    <p:nvPr/>
                  </p:nvSpPr>
                  <p:spPr>
                    <a:xfrm>
                      <a:off x="5333421" y="2075470"/>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2</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100" name="Equation">
                      <a:extLst>
                        <a:ext uri="{FF2B5EF4-FFF2-40B4-BE49-F238E27FC236}">
                          <a16:creationId xmlns:a16="http://schemas.microsoft.com/office/drawing/2014/main" id="{B87C3605-D1F0-C64A-A243-65D5A5B7BBA2}"/>
                        </a:ext>
                      </a:extLst>
                    </p:cNvPr>
                    <p:cNvSpPr txBox="1">
                      <a:spLocks noRot="1" noChangeAspect="1" noMove="1" noResize="1" noEditPoints="1" noAdjustHandles="1" noChangeArrowheads="1" noChangeShapeType="1" noTextEdit="1"/>
                    </p:cNvSpPr>
                    <p:nvPr/>
                  </p:nvSpPr>
                  <p:spPr>
                    <a:xfrm>
                      <a:off x="5333421" y="2075470"/>
                      <a:ext cx="681041" cy="255126"/>
                    </a:xfrm>
                    <a:prstGeom prst="rect">
                      <a:avLst/>
                    </a:prstGeom>
                    <a:blipFill>
                      <a:blip r:embed="rId14"/>
                      <a:stretch>
                        <a:fillRect l="-5000" r="-10000" b="-40000"/>
                      </a:stretch>
                    </a:blipFill>
                    <a:ln w="12700">
                      <a:miter lim="400000"/>
                    </a:ln>
                  </p:spPr>
                  <p:txBody>
                    <a:bodyPr/>
                    <a:lstStyle/>
                    <a:p>
                      <a:r>
                        <a:rPr lang="en-CH">
                          <a:noFill/>
                        </a:rPr>
                        <a:t> </a:t>
                      </a:r>
                    </a:p>
                  </p:txBody>
                </p:sp>
              </mc:Fallback>
            </mc:AlternateContent>
            <p:sp>
              <p:nvSpPr>
                <p:cNvPr id="101" name="Rectangle">
                  <a:extLst>
                    <a:ext uri="{FF2B5EF4-FFF2-40B4-BE49-F238E27FC236}">
                      <a16:creationId xmlns:a16="http://schemas.microsoft.com/office/drawing/2014/main" id="{C9A6347A-551B-BB45-9973-A0F615EDB89F}"/>
                    </a:ext>
                  </a:extLst>
                </p:cNvPr>
                <p:cNvSpPr/>
                <p:nvPr/>
              </p:nvSpPr>
              <p:spPr>
                <a:xfrm>
                  <a:off x="5262167" y="2511747"/>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102" name="Equation">
                      <a:extLst>
                        <a:ext uri="{FF2B5EF4-FFF2-40B4-BE49-F238E27FC236}">
                          <a16:creationId xmlns:a16="http://schemas.microsoft.com/office/drawing/2014/main" id="{4A9D5CC6-869A-A440-9767-4B9F0B04EA3B}"/>
                        </a:ext>
                      </a:extLst>
                    </p:cNvPr>
                    <p:cNvSpPr txBox="1"/>
                    <p:nvPr/>
                  </p:nvSpPr>
                  <p:spPr>
                    <a:xfrm>
                      <a:off x="5333421" y="2611676"/>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3</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102" name="Equation">
                      <a:extLst>
                        <a:ext uri="{FF2B5EF4-FFF2-40B4-BE49-F238E27FC236}">
                          <a16:creationId xmlns:a16="http://schemas.microsoft.com/office/drawing/2014/main" id="{4A9D5CC6-869A-A440-9767-4B9F0B04EA3B}"/>
                        </a:ext>
                      </a:extLst>
                    </p:cNvPr>
                    <p:cNvSpPr txBox="1">
                      <a:spLocks noRot="1" noChangeAspect="1" noMove="1" noResize="1" noEditPoints="1" noAdjustHandles="1" noChangeArrowheads="1" noChangeShapeType="1" noTextEdit="1"/>
                    </p:cNvSpPr>
                    <p:nvPr/>
                  </p:nvSpPr>
                  <p:spPr>
                    <a:xfrm>
                      <a:off x="5333421" y="2611676"/>
                      <a:ext cx="681041" cy="255126"/>
                    </a:xfrm>
                    <a:prstGeom prst="rect">
                      <a:avLst/>
                    </a:prstGeom>
                    <a:blipFill>
                      <a:blip r:embed="rId15"/>
                      <a:stretch>
                        <a:fillRect l="-5000" r="-10000" b="-3125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3" name="Equation">
                      <a:extLst>
                        <a:ext uri="{FF2B5EF4-FFF2-40B4-BE49-F238E27FC236}">
                          <a16:creationId xmlns:a16="http://schemas.microsoft.com/office/drawing/2014/main" id="{5C7997C8-A167-1D45-B02E-101FDCEBACA7}"/>
                        </a:ext>
                      </a:extLst>
                    </p:cNvPr>
                    <p:cNvSpPr txBox="1"/>
                    <p:nvPr/>
                  </p:nvSpPr>
                  <p:spPr>
                    <a:xfrm>
                      <a:off x="5333421" y="3144428"/>
                      <a:ext cx="1031662"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4</m:t>
                                </m:r>
                              </m:sub>
                            </m:sSub>
                            <m:r>
                              <a:rPr lang="en-US" sz="1200" b="0" i="1" smtClean="0">
                                <a:solidFill>
                                  <a:srgbClr val="000000"/>
                                </a:solidFill>
                                <a:latin typeface="Cambria Math" panose="02040503050406030204" pitchFamily="18" charset="0"/>
                              </a:rPr>
                              <m:t>−</m:t>
                            </m:r>
                            <m:r>
                              <a:rPr lang="en-US" sz="1200" b="0" i="1" smtClean="0">
                                <a:solidFill>
                                  <a:srgbClr val="000000"/>
                                </a:solidFill>
                                <a:latin typeface="Cambria Math" panose="02040503050406030204" pitchFamily="18" charset="0"/>
                              </a:rPr>
                              <m:t>𝑠</m:t>
                            </m:r>
                            <m:r>
                              <a:rPr lang="en-ZA" sz="1200" i="1">
                                <a:solidFill>
                                  <a:srgbClr val="000000"/>
                                </a:solidFill>
                                <a:latin typeface="Cambria Math" panose="02040503050406030204" pitchFamily="18" charset="0"/>
                              </a:rPr>
                              <m:t>)</m:t>
                            </m:r>
                          </m:oMath>
                        </m:oMathPara>
                      </a14:m>
                      <a:endParaRPr sz="1200" dirty="0"/>
                    </a:p>
                  </p:txBody>
                </p:sp>
              </mc:Choice>
              <mc:Fallback xmlns="">
                <p:sp>
                  <p:nvSpPr>
                    <p:cNvPr id="103" name="Equation">
                      <a:extLst>
                        <a:ext uri="{FF2B5EF4-FFF2-40B4-BE49-F238E27FC236}">
                          <a16:creationId xmlns:a16="http://schemas.microsoft.com/office/drawing/2014/main" id="{5C7997C8-A167-1D45-B02E-101FDCEBACA7}"/>
                        </a:ext>
                      </a:extLst>
                    </p:cNvPr>
                    <p:cNvSpPr txBox="1">
                      <a:spLocks noRot="1" noChangeAspect="1" noMove="1" noResize="1" noEditPoints="1" noAdjustHandles="1" noChangeArrowheads="1" noChangeShapeType="1" noTextEdit="1"/>
                    </p:cNvSpPr>
                    <p:nvPr/>
                  </p:nvSpPr>
                  <p:spPr>
                    <a:xfrm>
                      <a:off x="5333421" y="3144428"/>
                      <a:ext cx="1031662" cy="255126"/>
                    </a:xfrm>
                    <a:prstGeom prst="rect">
                      <a:avLst/>
                    </a:prstGeom>
                    <a:blipFill>
                      <a:blip r:embed="rId16"/>
                      <a:stretch>
                        <a:fillRect l="-3333" r="-6667" b="-40000"/>
                      </a:stretch>
                    </a:blipFill>
                    <a:ln w="12700">
                      <a:miter lim="400000"/>
                    </a:ln>
                  </p:spPr>
                  <p:txBody>
                    <a:bodyPr/>
                    <a:lstStyle/>
                    <a:p>
                      <a:r>
                        <a:rPr lang="en-CH">
                          <a:noFill/>
                        </a:rPr>
                        <a:t> </a:t>
                      </a:r>
                    </a:p>
                  </p:txBody>
                </p:sp>
              </mc:Fallback>
            </mc:AlternateContent>
            <p:grpSp>
              <p:nvGrpSpPr>
                <p:cNvPr id="104" name="Group 103">
                  <a:extLst>
                    <a:ext uri="{FF2B5EF4-FFF2-40B4-BE49-F238E27FC236}">
                      <a16:creationId xmlns:a16="http://schemas.microsoft.com/office/drawing/2014/main" id="{176882E8-B16F-294F-97F2-F768CD83FB57}"/>
                    </a:ext>
                  </a:extLst>
                </p:cNvPr>
                <p:cNvGrpSpPr/>
                <p:nvPr/>
              </p:nvGrpSpPr>
              <p:grpSpPr>
                <a:xfrm>
                  <a:off x="6205390" y="1664473"/>
                  <a:ext cx="121581" cy="603205"/>
                  <a:chOff x="2607120" y="2900019"/>
                  <a:chExt cx="193917" cy="895951"/>
                </a:xfrm>
              </p:grpSpPr>
              <p:sp>
                <p:nvSpPr>
                  <p:cNvPr id="120" name="Oval 119">
                    <a:extLst>
                      <a:ext uri="{FF2B5EF4-FFF2-40B4-BE49-F238E27FC236}">
                        <a16:creationId xmlns:a16="http://schemas.microsoft.com/office/drawing/2014/main" id="{DEB8B552-1E81-C644-B752-60D281857671}"/>
                      </a:ext>
                    </a:extLst>
                  </p:cNvPr>
                  <p:cNvSpPr/>
                  <p:nvPr/>
                </p:nvSpPr>
                <p:spPr bwMode="auto">
                  <a:xfrm>
                    <a:off x="2607120" y="3603848"/>
                    <a:ext cx="193917" cy="192122"/>
                  </a:xfrm>
                  <a:prstGeom prst="ellipse">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cxnSp>
                <p:nvCxnSpPr>
                  <p:cNvPr id="121" name="Straight Connector 120">
                    <a:extLst>
                      <a:ext uri="{FF2B5EF4-FFF2-40B4-BE49-F238E27FC236}">
                        <a16:creationId xmlns:a16="http://schemas.microsoft.com/office/drawing/2014/main" id="{834D5FA7-BD91-7247-966D-40ED9A677D02}"/>
                      </a:ext>
                    </a:extLst>
                  </p:cNvPr>
                  <p:cNvCxnSpPr>
                    <a:cxnSpLocks/>
                    <a:endCxn id="120" idx="4"/>
                  </p:cNvCxnSpPr>
                  <p:nvPr/>
                </p:nvCxnSpPr>
                <p:spPr bwMode="auto">
                  <a:xfrm>
                    <a:off x="2704078" y="2928052"/>
                    <a:ext cx="1" cy="867918"/>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2" name="Oval 121">
                    <a:extLst>
                      <a:ext uri="{FF2B5EF4-FFF2-40B4-BE49-F238E27FC236}">
                        <a16:creationId xmlns:a16="http://schemas.microsoft.com/office/drawing/2014/main" id="{176BF650-4C00-DC48-86F2-42501E1F5428}"/>
                      </a:ext>
                    </a:extLst>
                  </p:cNvPr>
                  <p:cNvSpPr/>
                  <p:nvPr/>
                </p:nvSpPr>
                <p:spPr bwMode="auto">
                  <a:xfrm>
                    <a:off x="2649176" y="2900019"/>
                    <a:ext cx="109803" cy="10651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grpSp>
            <p:grpSp>
              <p:nvGrpSpPr>
                <p:cNvPr id="105" name="Group 104">
                  <a:extLst>
                    <a:ext uri="{FF2B5EF4-FFF2-40B4-BE49-F238E27FC236}">
                      <a16:creationId xmlns:a16="http://schemas.microsoft.com/office/drawing/2014/main" id="{5276F24C-CC2E-1044-8DF3-83D45214365A}"/>
                    </a:ext>
                  </a:extLst>
                </p:cNvPr>
                <p:cNvGrpSpPr/>
                <p:nvPr/>
              </p:nvGrpSpPr>
              <p:grpSpPr>
                <a:xfrm>
                  <a:off x="6492907" y="2174470"/>
                  <a:ext cx="121581" cy="603205"/>
                  <a:chOff x="2607120" y="2900019"/>
                  <a:chExt cx="193917" cy="895951"/>
                </a:xfrm>
              </p:grpSpPr>
              <p:sp>
                <p:nvSpPr>
                  <p:cNvPr id="117" name="Oval 116">
                    <a:extLst>
                      <a:ext uri="{FF2B5EF4-FFF2-40B4-BE49-F238E27FC236}">
                        <a16:creationId xmlns:a16="http://schemas.microsoft.com/office/drawing/2014/main" id="{5AE9A75A-118B-034A-A248-EEAB960B5B4E}"/>
                      </a:ext>
                    </a:extLst>
                  </p:cNvPr>
                  <p:cNvSpPr/>
                  <p:nvPr/>
                </p:nvSpPr>
                <p:spPr bwMode="auto">
                  <a:xfrm>
                    <a:off x="2607120" y="3603848"/>
                    <a:ext cx="193917" cy="192122"/>
                  </a:xfrm>
                  <a:prstGeom prst="ellipse">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cxnSp>
                <p:nvCxnSpPr>
                  <p:cNvPr id="118" name="Straight Connector 117">
                    <a:extLst>
                      <a:ext uri="{FF2B5EF4-FFF2-40B4-BE49-F238E27FC236}">
                        <a16:creationId xmlns:a16="http://schemas.microsoft.com/office/drawing/2014/main" id="{5BBCD912-2433-7F47-8AA9-78B15AA99C92}"/>
                      </a:ext>
                    </a:extLst>
                  </p:cNvPr>
                  <p:cNvCxnSpPr>
                    <a:cxnSpLocks/>
                    <a:endCxn id="117" idx="4"/>
                  </p:cNvCxnSpPr>
                  <p:nvPr/>
                </p:nvCxnSpPr>
                <p:spPr bwMode="auto">
                  <a:xfrm>
                    <a:off x="2704078" y="2928052"/>
                    <a:ext cx="1" cy="867918"/>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9" name="Oval 118">
                    <a:extLst>
                      <a:ext uri="{FF2B5EF4-FFF2-40B4-BE49-F238E27FC236}">
                        <a16:creationId xmlns:a16="http://schemas.microsoft.com/office/drawing/2014/main" id="{FD1DED36-8F80-CB46-841B-5C275B0FF229}"/>
                      </a:ext>
                    </a:extLst>
                  </p:cNvPr>
                  <p:cNvSpPr/>
                  <p:nvPr/>
                </p:nvSpPr>
                <p:spPr bwMode="auto">
                  <a:xfrm>
                    <a:off x="2649176" y="2900019"/>
                    <a:ext cx="109803" cy="10651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grpSp>
            <p:grpSp>
              <p:nvGrpSpPr>
                <p:cNvPr id="106" name="Group 105">
                  <a:extLst>
                    <a:ext uri="{FF2B5EF4-FFF2-40B4-BE49-F238E27FC236}">
                      <a16:creationId xmlns:a16="http://schemas.microsoft.com/office/drawing/2014/main" id="{F113A3F6-F5E4-374A-9D86-DBD8ED38464F}"/>
                    </a:ext>
                  </a:extLst>
                </p:cNvPr>
                <p:cNvGrpSpPr/>
                <p:nvPr/>
              </p:nvGrpSpPr>
              <p:grpSpPr>
                <a:xfrm>
                  <a:off x="6732187" y="2671933"/>
                  <a:ext cx="121581" cy="603205"/>
                  <a:chOff x="2607120" y="2900019"/>
                  <a:chExt cx="193917" cy="895951"/>
                </a:xfrm>
              </p:grpSpPr>
              <p:sp>
                <p:nvSpPr>
                  <p:cNvPr id="114" name="Oval 113">
                    <a:extLst>
                      <a:ext uri="{FF2B5EF4-FFF2-40B4-BE49-F238E27FC236}">
                        <a16:creationId xmlns:a16="http://schemas.microsoft.com/office/drawing/2014/main" id="{9CA8E2B7-399F-ED40-9791-BA40F0FADF40}"/>
                      </a:ext>
                    </a:extLst>
                  </p:cNvPr>
                  <p:cNvSpPr/>
                  <p:nvPr/>
                </p:nvSpPr>
                <p:spPr bwMode="auto">
                  <a:xfrm>
                    <a:off x="2607120" y="3603848"/>
                    <a:ext cx="193917" cy="192122"/>
                  </a:xfrm>
                  <a:prstGeom prst="ellipse">
                    <a:avLst/>
                  </a:prstGeom>
                  <a:no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cxnSp>
                <p:nvCxnSpPr>
                  <p:cNvPr id="115" name="Straight Connector 114">
                    <a:extLst>
                      <a:ext uri="{FF2B5EF4-FFF2-40B4-BE49-F238E27FC236}">
                        <a16:creationId xmlns:a16="http://schemas.microsoft.com/office/drawing/2014/main" id="{5CB42FF3-D976-734B-8ABA-D6C477D94BE0}"/>
                      </a:ext>
                    </a:extLst>
                  </p:cNvPr>
                  <p:cNvCxnSpPr>
                    <a:cxnSpLocks/>
                    <a:endCxn id="114" idx="4"/>
                  </p:cNvCxnSpPr>
                  <p:nvPr/>
                </p:nvCxnSpPr>
                <p:spPr bwMode="auto">
                  <a:xfrm>
                    <a:off x="2704078" y="2928052"/>
                    <a:ext cx="1" cy="867918"/>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6" name="Oval 115">
                    <a:extLst>
                      <a:ext uri="{FF2B5EF4-FFF2-40B4-BE49-F238E27FC236}">
                        <a16:creationId xmlns:a16="http://schemas.microsoft.com/office/drawing/2014/main" id="{924D0655-4A4E-A64E-A41F-DBDDEAF5E74F}"/>
                      </a:ext>
                    </a:extLst>
                  </p:cNvPr>
                  <p:cNvSpPr/>
                  <p:nvPr/>
                </p:nvSpPr>
                <p:spPr bwMode="auto">
                  <a:xfrm>
                    <a:off x="2649176" y="2900019"/>
                    <a:ext cx="109803" cy="106514"/>
                  </a:xfrm>
                  <a:prstGeom prst="ellipse">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100" b="0" i="0" u="none" strike="noStrike" cap="none" normalizeH="0" baseline="0" dirty="0">
                      <a:ln>
                        <a:noFill/>
                      </a:ln>
                      <a:solidFill>
                        <a:schemeClr val="bg1"/>
                      </a:solidFill>
                      <a:effectLst/>
                      <a:latin typeface="IBM Plex Sans" panose="020B0503050203000203" pitchFamily="34" charset="0"/>
                    </a:endParaRPr>
                  </a:p>
                </p:txBody>
              </p:sp>
            </p:grpSp>
            <p:sp>
              <p:nvSpPr>
                <p:cNvPr id="107" name="Rectangle">
                  <a:extLst>
                    <a:ext uri="{FF2B5EF4-FFF2-40B4-BE49-F238E27FC236}">
                      <a16:creationId xmlns:a16="http://schemas.microsoft.com/office/drawing/2014/main" id="{C095398F-4ED6-324B-89E3-801B74307F7B}"/>
                    </a:ext>
                  </a:extLst>
                </p:cNvPr>
                <p:cNvSpPr/>
                <p:nvPr/>
              </p:nvSpPr>
              <p:spPr>
                <a:xfrm>
                  <a:off x="7113085" y="1429842"/>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108" name="Equation">
                      <a:extLst>
                        <a:ext uri="{FF2B5EF4-FFF2-40B4-BE49-F238E27FC236}">
                          <a16:creationId xmlns:a16="http://schemas.microsoft.com/office/drawing/2014/main" id="{3B3A74DD-0F2C-B546-8535-4557F5996CBB}"/>
                        </a:ext>
                      </a:extLst>
                    </p:cNvPr>
                    <p:cNvSpPr txBox="1"/>
                    <p:nvPr/>
                  </p:nvSpPr>
                  <p:spPr>
                    <a:xfrm>
                      <a:off x="7184339" y="1529771"/>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5</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108" name="Equation">
                      <a:extLst>
                        <a:ext uri="{FF2B5EF4-FFF2-40B4-BE49-F238E27FC236}">
                          <a16:creationId xmlns:a16="http://schemas.microsoft.com/office/drawing/2014/main" id="{3B3A74DD-0F2C-B546-8535-4557F5996CBB}"/>
                        </a:ext>
                      </a:extLst>
                    </p:cNvPr>
                    <p:cNvSpPr txBox="1">
                      <a:spLocks noRot="1" noChangeAspect="1" noMove="1" noResize="1" noEditPoints="1" noAdjustHandles="1" noChangeArrowheads="1" noChangeShapeType="1" noTextEdit="1"/>
                    </p:cNvSpPr>
                    <p:nvPr/>
                  </p:nvSpPr>
                  <p:spPr>
                    <a:xfrm>
                      <a:off x="7184339" y="1529771"/>
                      <a:ext cx="681041" cy="255126"/>
                    </a:xfrm>
                    <a:prstGeom prst="rect">
                      <a:avLst/>
                    </a:prstGeom>
                    <a:blipFill>
                      <a:blip r:embed="rId17"/>
                      <a:stretch>
                        <a:fillRect l="-7500" r="-10000" b="-33333"/>
                      </a:stretch>
                    </a:blipFill>
                    <a:ln w="12700">
                      <a:miter lim="400000"/>
                    </a:ln>
                  </p:spPr>
                  <p:txBody>
                    <a:bodyPr/>
                    <a:lstStyle/>
                    <a:p>
                      <a:r>
                        <a:rPr lang="en-CH">
                          <a:noFill/>
                        </a:rPr>
                        <a:t> </a:t>
                      </a:r>
                    </a:p>
                  </p:txBody>
                </p:sp>
              </mc:Fallback>
            </mc:AlternateContent>
            <p:sp>
              <p:nvSpPr>
                <p:cNvPr id="109" name="Rectangle">
                  <a:extLst>
                    <a:ext uri="{FF2B5EF4-FFF2-40B4-BE49-F238E27FC236}">
                      <a16:creationId xmlns:a16="http://schemas.microsoft.com/office/drawing/2014/main" id="{1AF9C8AA-0157-5C4A-BF58-694DDDCB06E3}"/>
                    </a:ext>
                  </a:extLst>
                </p:cNvPr>
                <p:cNvSpPr/>
                <p:nvPr/>
              </p:nvSpPr>
              <p:spPr>
                <a:xfrm>
                  <a:off x="7113085" y="1967451"/>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110" name="Equation">
                      <a:extLst>
                        <a:ext uri="{FF2B5EF4-FFF2-40B4-BE49-F238E27FC236}">
                          <a16:creationId xmlns:a16="http://schemas.microsoft.com/office/drawing/2014/main" id="{20CBA46B-06D3-0E4F-9175-88C959E7E3EB}"/>
                        </a:ext>
                      </a:extLst>
                    </p:cNvPr>
                    <p:cNvSpPr txBox="1"/>
                    <p:nvPr/>
                  </p:nvSpPr>
                  <p:spPr>
                    <a:xfrm>
                      <a:off x="7184339" y="2067381"/>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6</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110" name="Equation">
                      <a:extLst>
                        <a:ext uri="{FF2B5EF4-FFF2-40B4-BE49-F238E27FC236}">
                          <a16:creationId xmlns:a16="http://schemas.microsoft.com/office/drawing/2014/main" id="{20CBA46B-06D3-0E4F-9175-88C959E7E3EB}"/>
                        </a:ext>
                      </a:extLst>
                    </p:cNvPr>
                    <p:cNvSpPr txBox="1">
                      <a:spLocks noRot="1" noChangeAspect="1" noMove="1" noResize="1" noEditPoints="1" noAdjustHandles="1" noChangeArrowheads="1" noChangeShapeType="1" noTextEdit="1"/>
                    </p:cNvSpPr>
                    <p:nvPr/>
                  </p:nvSpPr>
                  <p:spPr>
                    <a:xfrm>
                      <a:off x="7184339" y="2067381"/>
                      <a:ext cx="681041" cy="255126"/>
                    </a:xfrm>
                    <a:prstGeom prst="rect">
                      <a:avLst/>
                    </a:prstGeom>
                    <a:blipFill>
                      <a:blip r:embed="rId18"/>
                      <a:stretch>
                        <a:fillRect l="-7500" r="-10000" b="-31250"/>
                      </a:stretch>
                    </a:blipFill>
                    <a:ln w="12700">
                      <a:miter lim="400000"/>
                    </a:ln>
                  </p:spPr>
                  <p:txBody>
                    <a:bodyPr/>
                    <a:lstStyle/>
                    <a:p>
                      <a:r>
                        <a:rPr lang="en-CH">
                          <a:noFill/>
                        </a:rPr>
                        <a:t> </a:t>
                      </a:r>
                    </a:p>
                  </p:txBody>
                </p:sp>
              </mc:Fallback>
            </mc:AlternateContent>
            <p:sp>
              <p:nvSpPr>
                <p:cNvPr id="111" name="Rectangle">
                  <a:extLst>
                    <a:ext uri="{FF2B5EF4-FFF2-40B4-BE49-F238E27FC236}">
                      <a16:creationId xmlns:a16="http://schemas.microsoft.com/office/drawing/2014/main" id="{3EEF4D8C-269B-A346-92E4-E6801D9F40C6}"/>
                    </a:ext>
                  </a:extLst>
                </p:cNvPr>
                <p:cNvSpPr/>
                <p:nvPr/>
              </p:nvSpPr>
              <p:spPr>
                <a:xfrm>
                  <a:off x="7113085" y="2503658"/>
                  <a:ext cx="766564" cy="469261"/>
                </a:xfrm>
                <a:prstGeom prst="rect">
                  <a:avLst/>
                </a:prstGeom>
                <a:solidFill>
                  <a:schemeClr val="accent3">
                    <a:lumMod val="20000"/>
                    <a:lumOff val="80000"/>
                  </a:schemeClr>
                </a:solidFill>
                <a:ln w="19050">
                  <a:solidFill>
                    <a:srgbClr val="000000"/>
                  </a:solidFill>
                  <a:miter lim="400000"/>
                </a:ln>
              </p:spPr>
              <p:txBody>
                <a:bodyPr lIns="50800" tIns="50800" rIns="50800" bIns="50800" anchor="ctr"/>
                <a:lstStyle/>
                <a:p>
                  <a:pPr defTabSz="825500">
                    <a:lnSpc>
                      <a:spcPct val="100000"/>
                    </a:lnSpc>
                    <a:defRPr sz="3200" i="1">
                      <a:solidFill>
                        <a:srgbClr val="FFFFFF"/>
                      </a:solidFill>
                      <a:latin typeface="Helvetica Neue"/>
                      <a:ea typeface="Helvetica Neue"/>
                      <a:cs typeface="Helvetica Neue"/>
                      <a:sym typeface="Helvetica Neue"/>
                    </a:defRPr>
                  </a:pPr>
                  <a:endParaRPr sz="2400"/>
                </a:p>
              </p:txBody>
            </p:sp>
            <mc:AlternateContent xmlns:mc="http://schemas.openxmlformats.org/markup-compatibility/2006" xmlns:a14="http://schemas.microsoft.com/office/drawing/2010/main">
              <mc:Choice Requires="a14">
                <p:sp>
                  <p:nvSpPr>
                    <p:cNvPr id="112" name="Equation">
                      <a:extLst>
                        <a:ext uri="{FF2B5EF4-FFF2-40B4-BE49-F238E27FC236}">
                          <a16:creationId xmlns:a16="http://schemas.microsoft.com/office/drawing/2014/main" id="{5C675639-1B06-EE4B-B14F-0B3FFC8CBEBF}"/>
                        </a:ext>
                      </a:extLst>
                    </p:cNvPr>
                    <p:cNvSpPr txBox="1"/>
                    <p:nvPr/>
                  </p:nvSpPr>
                  <p:spPr>
                    <a:xfrm>
                      <a:off x="7184339" y="2603587"/>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7</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112" name="Equation">
                      <a:extLst>
                        <a:ext uri="{FF2B5EF4-FFF2-40B4-BE49-F238E27FC236}">
                          <a16:creationId xmlns:a16="http://schemas.microsoft.com/office/drawing/2014/main" id="{5C675639-1B06-EE4B-B14F-0B3FFC8CBEBF}"/>
                        </a:ext>
                      </a:extLst>
                    </p:cNvPr>
                    <p:cNvSpPr txBox="1">
                      <a:spLocks noRot="1" noChangeAspect="1" noMove="1" noResize="1" noEditPoints="1" noAdjustHandles="1" noChangeArrowheads="1" noChangeShapeType="1" noTextEdit="1"/>
                    </p:cNvSpPr>
                    <p:nvPr/>
                  </p:nvSpPr>
                  <p:spPr>
                    <a:xfrm>
                      <a:off x="7184339" y="2603587"/>
                      <a:ext cx="681041" cy="255126"/>
                    </a:xfrm>
                    <a:prstGeom prst="rect">
                      <a:avLst/>
                    </a:prstGeom>
                    <a:blipFill>
                      <a:blip r:embed="rId19"/>
                      <a:stretch>
                        <a:fillRect l="-7500" r="-10000" b="-25000"/>
                      </a:stretch>
                    </a:blipFill>
                    <a:ln w="12700">
                      <a:miter lim="400000"/>
                    </a:ln>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13" name="Equation">
                      <a:extLst>
                        <a:ext uri="{FF2B5EF4-FFF2-40B4-BE49-F238E27FC236}">
                          <a16:creationId xmlns:a16="http://schemas.microsoft.com/office/drawing/2014/main" id="{20DB27C7-B152-7444-9508-25407D101128}"/>
                        </a:ext>
                      </a:extLst>
                    </p:cNvPr>
                    <p:cNvSpPr txBox="1"/>
                    <p:nvPr/>
                  </p:nvSpPr>
                  <p:spPr>
                    <a:xfrm>
                      <a:off x="7184339" y="3172779"/>
                      <a:ext cx="681041" cy="255126"/>
                    </a:xfrm>
                    <a:prstGeom prst="rect">
                      <a:avLst/>
                    </a:prstGeom>
                    <a:ln w="12700">
                      <a:miter lim="400000"/>
                    </a:ln>
                  </p:spPr>
                  <p:txBody>
                    <a:bodyPr wrap="none" lIns="0" tIns="0" rIns="0" bIns="0">
                      <a:spAutoFit/>
                    </a:bodyPr>
                    <a:lstStyle/>
                    <a:p>
                      <a:pPr latinLnBrk="1">
                        <a:lnSpc>
                          <a:spcPct val="100000"/>
                        </a:lnSpc>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𝑌</m:t>
                                </m:r>
                              </m:sub>
                            </m:sSub>
                            <m:r>
                              <a:rPr lang="en-ZA" sz="120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𝜃</m:t>
                                </m:r>
                              </m:e>
                              <m:sub>
                                <m:r>
                                  <a:rPr lang="en-US" sz="1200" b="0" i="1" smtClean="0">
                                    <a:solidFill>
                                      <a:srgbClr val="000000"/>
                                    </a:solidFill>
                                    <a:latin typeface="Cambria Math" panose="02040503050406030204" pitchFamily="18" charset="0"/>
                                  </a:rPr>
                                  <m:t>8</m:t>
                                </m:r>
                              </m:sub>
                            </m:sSub>
                            <m:r>
                              <a:rPr lang="en-ZA" sz="1200" i="1">
                                <a:solidFill>
                                  <a:srgbClr val="000000"/>
                                </a:solidFill>
                                <a:latin typeface="Cambria Math" panose="02040503050406030204" pitchFamily="18" charset="0"/>
                              </a:rPr>
                              <m:t>)</m:t>
                            </m:r>
                          </m:oMath>
                        </m:oMathPara>
                      </a14:m>
                      <a:endParaRPr sz="1200" dirty="0"/>
                    </a:p>
                  </p:txBody>
                </p:sp>
              </mc:Choice>
              <mc:Fallback xmlns="">
                <p:sp>
                  <p:nvSpPr>
                    <p:cNvPr id="113" name="Equation">
                      <a:extLst>
                        <a:ext uri="{FF2B5EF4-FFF2-40B4-BE49-F238E27FC236}">
                          <a16:creationId xmlns:a16="http://schemas.microsoft.com/office/drawing/2014/main" id="{20DB27C7-B152-7444-9508-25407D101128}"/>
                        </a:ext>
                      </a:extLst>
                    </p:cNvPr>
                    <p:cNvSpPr txBox="1">
                      <a:spLocks noRot="1" noChangeAspect="1" noMove="1" noResize="1" noEditPoints="1" noAdjustHandles="1" noChangeArrowheads="1" noChangeShapeType="1" noTextEdit="1"/>
                    </p:cNvSpPr>
                    <p:nvPr/>
                  </p:nvSpPr>
                  <p:spPr>
                    <a:xfrm>
                      <a:off x="7184339" y="3172779"/>
                      <a:ext cx="681041" cy="255126"/>
                    </a:xfrm>
                    <a:prstGeom prst="rect">
                      <a:avLst/>
                    </a:prstGeom>
                    <a:blipFill>
                      <a:blip r:embed="rId20"/>
                      <a:stretch>
                        <a:fillRect l="-7500" r="-10000" b="-31250"/>
                      </a:stretch>
                    </a:blipFill>
                    <a:ln w="12700">
                      <a:miter lim="400000"/>
                    </a:ln>
                  </p:spPr>
                  <p:txBody>
                    <a:bodyPr/>
                    <a:lstStyle/>
                    <a:p>
                      <a:r>
                        <a:rPr lang="en-CH">
                          <a:noFill/>
                        </a:rPr>
                        <a:t> </a:t>
                      </a:r>
                    </a:p>
                  </p:txBody>
                </p:sp>
              </mc:Fallback>
            </mc:AlternateContent>
          </p:grpSp>
          <p:grpSp>
            <p:nvGrpSpPr>
              <p:cNvPr id="141" name="Group 140">
                <a:extLst>
                  <a:ext uri="{FF2B5EF4-FFF2-40B4-BE49-F238E27FC236}">
                    <a16:creationId xmlns:a16="http://schemas.microsoft.com/office/drawing/2014/main" id="{35923487-8F15-2842-BD4A-94ED51E2D206}"/>
                  </a:ext>
                </a:extLst>
              </p:cNvPr>
              <p:cNvGrpSpPr>
                <a:grpSpLocks noChangeAspect="1"/>
              </p:cNvGrpSpPr>
              <p:nvPr/>
            </p:nvGrpSpPr>
            <p:grpSpPr>
              <a:xfrm>
                <a:off x="6123098" y="3002388"/>
                <a:ext cx="324000" cy="228053"/>
                <a:chOff x="3198699" y="2948326"/>
                <a:chExt cx="468000" cy="329409"/>
              </a:xfrm>
            </p:grpSpPr>
            <p:sp>
              <p:nvSpPr>
                <p:cNvPr id="142" name="Rectangle">
                  <a:extLst>
                    <a:ext uri="{FF2B5EF4-FFF2-40B4-BE49-F238E27FC236}">
                      <a16:creationId xmlns:a16="http://schemas.microsoft.com/office/drawing/2014/main" id="{13E84760-114D-6244-9CBB-2F61A3B28722}"/>
                    </a:ext>
                  </a:extLst>
                </p:cNvPr>
                <p:cNvSpPr>
                  <a:spLocks noChangeAspect="1"/>
                </p:cNvSpPr>
                <p:nvPr/>
              </p:nvSpPr>
              <p:spPr>
                <a:xfrm>
                  <a:off x="3198699" y="2948326"/>
                  <a:ext cx="468000" cy="329409"/>
                </a:xfrm>
                <a:prstGeom prst="rect">
                  <a:avLst/>
                </a:prstGeom>
                <a:solidFill>
                  <a:srgbClr val="4589FF"/>
                </a:solidFill>
                <a:ln w="1905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43" name="Connection Line">
                  <a:extLst>
                    <a:ext uri="{FF2B5EF4-FFF2-40B4-BE49-F238E27FC236}">
                      <a16:creationId xmlns:a16="http://schemas.microsoft.com/office/drawing/2014/main" id="{6FCFFB21-1BC9-1E4A-AD42-9E085168EAD6}"/>
                    </a:ext>
                  </a:extLst>
                </p:cNvPr>
                <p:cNvSpPr/>
                <p:nvPr/>
              </p:nvSpPr>
              <p:spPr>
                <a:xfrm>
                  <a:off x="3260119" y="3066725"/>
                  <a:ext cx="346378"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1905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44" name="Line">
                  <a:extLst>
                    <a:ext uri="{FF2B5EF4-FFF2-40B4-BE49-F238E27FC236}">
                      <a16:creationId xmlns:a16="http://schemas.microsoft.com/office/drawing/2014/main" id="{ED5934B9-BA1D-7F4B-B3BE-14F477750ABE}"/>
                    </a:ext>
                  </a:extLst>
                </p:cNvPr>
                <p:cNvSpPr/>
                <p:nvPr/>
              </p:nvSpPr>
              <p:spPr>
                <a:xfrm flipV="1">
                  <a:off x="3359651" y="2982750"/>
                  <a:ext cx="240274" cy="245464"/>
                </a:xfrm>
                <a:prstGeom prst="line">
                  <a:avLst/>
                </a:prstGeom>
                <a:noFill/>
                <a:ln w="1905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45" name="Group 144">
                <a:extLst>
                  <a:ext uri="{FF2B5EF4-FFF2-40B4-BE49-F238E27FC236}">
                    <a16:creationId xmlns:a16="http://schemas.microsoft.com/office/drawing/2014/main" id="{89E7D1B5-5C4F-0B43-AEC9-BB133853EC8C}"/>
                  </a:ext>
                </a:extLst>
              </p:cNvPr>
              <p:cNvGrpSpPr>
                <a:grpSpLocks noChangeAspect="1"/>
              </p:cNvGrpSpPr>
              <p:nvPr/>
            </p:nvGrpSpPr>
            <p:grpSpPr>
              <a:xfrm>
                <a:off x="6128654" y="3367704"/>
                <a:ext cx="324000" cy="228053"/>
                <a:chOff x="3198699" y="2948326"/>
                <a:chExt cx="468000" cy="329409"/>
              </a:xfrm>
            </p:grpSpPr>
            <p:sp>
              <p:nvSpPr>
                <p:cNvPr id="146" name="Rectangle">
                  <a:extLst>
                    <a:ext uri="{FF2B5EF4-FFF2-40B4-BE49-F238E27FC236}">
                      <a16:creationId xmlns:a16="http://schemas.microsoft.com/office/drawing/2014/main" id="{4192A8D5-051F-4D46-A5AD-12F11CF0A467}"/>
                    </a:ext>
                  </a:extLst>
                </p:cNvPr>
                <p:cNvSpPr>
                  <a:spLocks noChangeAspect="1"/>
                </p:cNvSpPr>
                <p:nvPr/>
              </p:nvSpPr>
              <p:spPr>
                <a:xfrm>
                  <a:off x="3198699" y="2948326"/>
                  <a:ext cx="468000" cy="329409"/>
                </a:xfrm>
                <a:prstGeom prst="rect">
                  <a:avLst/>
                </a:prstGeom>
                <a:solidFill>
                  <a:srgbClr val="4589FF"/>
                </a:solidFill>
                <a:ln w="1905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47" name="Connection Line">
                  <a:extLst>
                    <a:ext uri="{FF2B5EF4-FFF2-40B4-BE49-F238E27FC236}">
                      <a16:creationId xmlns:a16="http://schemas.microsoft.com/office/drawing/2014/main" id="{CF5CA163-1639-B645-9E27-42FFE06BA817}"/>
                    </a:ext>
                  </a:extLst>
                </p:cNvPr>
                <p:cNvSpPr/>
                <p:nvPr/>
              </p:nvSpPr>
              <p:spPr>
                <a:xfrm>
                  <a:off x="3260119" y="3066725"/>
                  <a:ext cx="346378"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1905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48" name="Line">
                  <a:extLst>
                    <a:ext uri="{FF2B5EF4-FFF2-40B4-BE49-F238E27FC236}">
                      <a16:creationId xmlns:a16="http://schemas.microsoft.com/office/drawing/2014/main" id="{CF773CF5-02E6-8E46-B284-7C0075DB0898}"/>
                    </a:ext>
                  </a:extLst>
                </p:cNvPr>
                <p:cNvSpPr/>
                <p:nvPr/>
              </p:nvSpPr>
              <p:spPr>
                <a:xfrm flipV="1">
                  <a:off x="3359651" y="2982750"/>
                  <a:ext cx="240274" cy="245464"/>
                </a:xfrm>
                <a:prstGeom prst="line">
                  <a:avLst/>
                </a:prstGeom>
                <a:noFill/>
                <a:ln w="1905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49" name="Group 148">
                <a:extLst>
                  <a:ext uri="{FF2B5EF4-FFF2-40B4-BE49-F238E27FC236}">
                    <a16:creationId xmlns:a16="http://schemas.microsoft.com/office/drawing/2014/main" id="{308CC6D2-CF3A-A24F-BFD2-ACD43BAA9AEB}"/>
                  </a:ext>
                </a:extLst>
              </p:cNvPr>
              <p:cNvGrpSpPr>
                <a:grpSpLocks noChangeAspect="1"/>
              </p:cNvGrpSpPr>
              <p:nvPr/>
            </p:nvGrpSpPr>
            <p:grpSpPr>
              <a:xfrm>
                <a:off x="6134210" y="3733020"/>
                <a:ext cx="324000" cy="228053"/>
                <a:chOff x="3198699" y="2948326"/>
                <a:chExt cx="468000" cy="329409"/>
              </a:xfrm>
            </p:grpSpPr>
            <p:sp>
              <p:nvSpPr>
                <p:cNvPr id="150" name="Rectangle">
                  <a:extLst>
                    <a:ext uri="{FF2B5EF4-FFF2-40B4-BE49-F238E27FC236}">
                      <a16:creationId xmlns:a16="http://schemas.microsoft.com/office/drawing/2014/main" id="{219B9B1D-E038-CD4A-9D44-17883CDDF979}"/>
                    </a:ext>
                  </a:extLst>
                </p:cNvPr>
                <p:cNvSpPr>
                  <a:spLocks noChangeAspect="1"/>
                </p:cNvSpPr>
                <p:nvPr/>
              </p:nvSpPr>
              <p:spPr>
                <a:xfrm>
                  <a:off x="3198699" y="2948326"/>
                  <a:ext cx="468000" cy="329409"/>
                </a:xfrm>
                <a:prstGeom prst="rect">
                  <a:avLst/>
                </a:prstGeom>
                <a:solidFill>
                  <a:srgbClr val="4589FF"/>
                </a:solidFill>
                <a:ln w="1905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51" name="Connection Line">
                  <a:extLst>
                    <a:ext uri="{FF2B5EF4-FFF2-40B4-BE49-F238E27FC236}">
                      <a16:creationId xmlns:a16="http://schemas.microsoft.com/office/drawing/2014/main" id="{C2A5A81C-AC00-194F-909E-C0F4859E48C7}"/>
                    </a:ext>
                  </a:extLst>
                </p:cNvPr>
                <p:cNvSpPr/>
                <p:nvPr/>
              </p:nvSpPr>
              <p:spPr>
                <a:xfrm>
                  <a:off x="3260119" y="3066725"/>
                  <a:ext cx="346378"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1905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52" name="Line">
                  <a:extLst>
                    <a:ext uri="{FF2B5EF4-FFF2-40B4-BE49-F238E27FC236}">
                      <a16:creationId xmlns:a16="http://schemas.microsoft.com/office/drawing/2014/main" id="{F878149B-DB88-3C4B-B4D9-7D2010D64443}"/>
                    </a:ext>
                  </a:extLst>
                </p:cNvPr>
                <p:cNvSpPr/>
                <p:nvPr/>
              </p:nvSpPr>
              <p:spPr>
                <a:xfrm flipV="1">
                  <a:off x="3359651" y="2982750"/>
                  <a:ext cx="240274" cy="245464"/>
                </a:xfrm>
                <a:prstGeom prst="line">
                  <a:avLst/>
                </a:prstGeom>
                <a:noFill/>
                <a:ln w="1905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53" name="Group 152">
                <a:extLst>
                  <a:ext uri="{FF2B5EF4-FFF2-40B4-BE49-F238E27FC236}">
                    <a16:creationId xmlns:a16="http://schemas.microsoft.com/office/drawing/2014/main" id="{80B139FB-C6EA-DA48-ADBF-4FBE62DFBC1B}"/>
                  </a:ext>
                </a:extLst>
              </p:cNvPr>
              <p:cNvGrpSpPr>
                <a:grpSpLocks noChangeAspect="1"/>
              </p:cNvGrpSpPr>
              <p:nvPr/>
            </p:nvGrpSpPr>
            <p:grpSpPr>
              <a:xfrm>
                <a:off x="6139766" y="4098336"/>
                <a:ext cx="324000" cy="228053"/>
                <a:chOff x="3198699" y="2948326"/>
                <a:chExt cx="468000" cy="329409"/>
              </a:xfrm>
            </p:grpSpPr>
            <p:sp>
              <p:nvSpPr>
                <p:cNvPr id="154" name="Rectangle">
                  <a:extLst>
                    <a:ext uri="{FF2B5EF4-FFF2-40B4-BE49-F238E27FC236}">
                      <a16:creationId xmlns:a16="http://schemas.microsoft.com/office/drawing/2014/main" id="{CDAA1D0B-5972-EB41-A887-19B04718BB7B}"/>
                    </a:ext>
                  </a:extLst>
                </p:cNvPr>
                <p:cNvSpPr>
                  <a:spLocks noChangeAspect="1"/>
                </p:cNvSpPr>
                <p:nvPr/>
              </p:nvSpPr>
              <p:spPr>
                <a:xfrm>
                  <a:off x="3198699" y="2948326"/>
                  <a:ext cx="468000" cy="329409"/>
                </a:xfrm>
                <a:prstGeom prst="rect">
                  <a:avLst/>
                </a:prstGeom>
                <a:solidFill>
                  <a:srgbClr val="4589FF"/>
                </a:solidFill>
                <a:ln w="19050" cap="flat">
                  <a:solidFill>
                    <a:srgbClr val="000000"/>
                  </a:solidFill>
                  <a:prstDash val="solid"/>
                  <a:miter lim="400000"/>
                </a:ln>
                <a:effectLst/>
              </p:spPr>
              <p:txBody>
                <a:bodyPr wrap="square" lIns="50800" tIns="50800" rIns="50800" bIns="50800" numCol="1" anchor="ctr">
                  <a:noAutofit/>
                </a:bodyPr>
                <a:lstStyle/>
                <a:p>
                  <a:pPr marL="0" marR="0" lvl="0" indent="0" algn="ctr" defTabSz="825500" eaLnBrk="1" fontAlgn="auto" latinLnBrk="0" hangingPunct="1">
                    <a:lnSpc>
                      <a:spcPct val="100000"/>
                    </a:lnSpc>
                    <a:spcBef>
                      <a:spcPts val="0"/>
                    </a:spcBef>
                    <a:spcAft>
                      <a:spcPts val="0"/>
                    </a:spcAft>
                    <a:buClrTx/>
                    <a:buSzTx/>
                    <a:buFontTx/>
                    <a:buNone/>
                    <a:tabLst/>
                    <a:defRPr sz="3200" i="1">
                      <a:solidFill>
                        <a:srgbClr val="4589FF">
                          <a:hueOff val="-5189021"/>
                          <a:satOff val="-99934"/>
                          <a:lumOff val="27840"/>
                        </a:srgbClr>
                      </a:solidFill>
                      <a:latin typeface="Helvetica Neue"/>
                      <a:ea typeface="Helvetica Neue"/>
                      <a:cs typeface="Helvetica Neue"/>
                      <a:sym typeface="Helvetica Neue"/>
                    </a:defRPr>
                  </a:pPr>
                  <a:endParaRPr kumimoji="0" sz="3200" b="0" i="1" u="none" strike="noStrike" kern="0" cap="none" spc="0" normalizeH="0" baseline="0" noProof="0">
                    <a:ln>
                      <a:noFill/>
                    </a:ln>
                    <a:solidFill>
                      <a:srgbClr val="4589FF">
                        <a:hueOff val="-5189021"/>
                        <a:satOff val="-99934"/>
                        <a:lumOff val="27840"/>
                      </a:srgbClr>
                    </a:solidFill>
                    <a:effectLst/>
                    <a:uLnTx/>
                    <a:uFillTx/>
                    <a:latin typeface="Helvetica Neue"/>
                    <a:ea typeface="Helvetica Neue"/>
                    <a:cs typeface="Helvetica Neue"/>
                    <a:sym typeface="Helvetica Neue"/>
                  </a:endParaRPr>
                </a:p>
              </p:txBody>
            </p:sp>
            <p:sp>
              <p:nvSpPr>
                <p:cNvPr id="155" name="Connection Line">
                  <a:extLst>
                    <a:ext uri="{FF2B5EF4-FFF2-40B4-BE49-F238E27FC236}">
                      <a16:creationId xmlns:a16="http://schemas.microsoft.com/office/drawing/2014/main" id="{12887D53-A6D1-BC4D-9D1D-75E0B27FD94F}"/>
                    </a:ext>
                  </a:extLst>
                </p:cNvPr>
                <p:cNvSpPr/>
                <p:nvPr/>
              </p:nvSpPr>
              <p:spPr>
                <a:xfrm>
                  <a:off x="3260119" y="3066725"/>
                  <a:ext cx="346378" cy="142733"/>
                </a:xfrm>
                <a:custGeom>
                  <a:avLst/>
                  <a:gdLst/>
                  <a:ahLst/>
                  <a:cxnLst>
                    <a:cxn ang="0">
                      <a:pos x="wd2" y="hd2"/>
                    </a:cxn>
                    <a:cxn ang="5400000">
                      <a:pos x="wd2" y="hd2"/>
                    </a:cxn>
                    <a:cxn ang="10800000">
                      <a:pos x="wd2" y="hd2"/>
                    </a:cxn>
                    <a:cxn ang="16200000">
                      <a:pos x="wd2" y="hd2"/>
                    </a:cxn>
                  </a:cxnLst>
                  <a:rect l="0" t="0" r="r" b="b"/>
                  <a:pathLst>
                    <a:path w="21600" h="16203" extrusionOk="0">
                      <a:moveTo>
                        <a:pt x="0" y="16203"/>
                      </a:moveTo>
                      <a:cubicBezTo>
                        <a:pt x="7182" y="-5115"/>
                        <a:pt x="14382" y="-5397"/>
                        <a:pt x="21600" y="15356"/>
                      </a:cubicBezTo>
                    </a:path>
                  </a:pathLst>
                </a:custGeom>
                <a:noFill/>
                <a:ln w="19050" cap="flat">
                  <a:solidFill>
                    <a:srgbClr val="000000"/>
                  </a:solidFill>
                  <a:prstDash val="solid"/>
                  <a:miter lim="4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endParaRPr>
                </a:p>
              </p:txBody>
            </p:sp>
            <p:sp>
              <p:nvSpPr>
                <p:cNvPr id="156" name="Line">
                  <a:extLst>
                    <a:ext uri="{FF2B5EF4-FFF2-40B4-BE49-F238E27FC236}">
                      <a16:creationId xmlns:a16="http://schemas.microsoft.com/office/drawing/2014/main" id="{A0C6DD62-2158-1543-A27A-A1CF3627EBA1}"/>
                    </a:ext>
                  </a:extLst>
                </p:cNvPr>
                <p:cNvSpPr/>
                <p:nvPr/>
              </p:nvSpPr>
              <p:spPr>
                <a:xfrm flipV="1">
                  <a:off x="3359651" y="2982750"/>
                  <a:ext cx="240274" cy="245464"/>
                </a:xfrm>
                <a:prstGeom prst="line">
                  <a:avLst/>
                </a:prstGeom>
                <a:noFill/>
                <a:ln w="19050" cap="flat">
                  <a:solidFill>
                    <a:srgbClr val="000000"/>
                  </a:solidFill>
                  <a:prstDash val="solid"/>
                  <a:miter lim="400000"/>
                  <a:tailEnd type="stealth" w="med" len="med"/>
                </a:ln>
                <a:effectLst/>
              </p:spPr>
              <p:txBody>
                <a:bodyPr wrap="square" lIns="50800" tIns="50800" rIns="50800" bIns="50800" numCol="1" anchor="ctr">
                  <a:noAutofit/>
                </a:bodyPr>
                <a:lstStyle/>
                <a:p>
                  <a:pPr marL="0" marR="0" lvl="0" indent="0" algn="ctr" defTabSz="2438338" eaLnBrk="1" fontAlgn="auto" latinLnBrk="0" hangingPunct="1">
                    <a:lnSpc>
                      <a:spcPct val="100000"/>
                    </a:lnSpc>
                    <a:spcBef>
                      <a:spcPts val="0"/>
                    </a:spcBef>
                    <a:spcAft>
                      <a:spcPts val="0"/>
                    </a:spcAft>
                    <a:buClrTx/>
                    <a:buSzTx/>
                    <a:buFontTx/>
                    <a:buNone/>
                    <a:tabLst/>
                    <a:defRPr sz="2400" i="1">
                      <a:solidFill>
                        <a:srgbClr val="5E5E5E"/>
                      </a:solidFill>
                      <a:latin typeface="Helvetica Neue"/>
                      <a:ea typeface="Helvetica Neue"/>
                      <a:cs typeface="Helvetica Neue"/>
                      <a:sym typeface="Helvetica Neue"/>
                    </a:defRPr>
                  </a:pPr>
                  <a:endParaRPr kumimoji="0" sz="2400" b="0" i="1"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sp>
          <p:nvSpPr>
            <p:cNvPr id="159" name="Left-right Arrow 158">
              <a:extLst>
                <a:ext uri="{FF2B5EF4-FFF2-40B4-BE49-F238E27FC236}">
                  <a16:creationId xmlns:a16="http://schemas.microsoft.com/office/drawing/2014/main" id="{3906ABC6-ED17-4943-8971-167421C975D4}"/>
                </a:ext>
              </a:extLst>
            </p:cNvPr>
            <p:cNvSpPr/>
            <p:nvPr/>
          </p:nvSpPr>
          <p:spPr bwMode="auto">
            <a:xfrm>
              <a:off x="256386" y="4385865"/>
              <a:ext cx="344421" cy="161806"/>
            </a:xfrm>
            <a:prstGeom prst="leftRightArrow">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grpSp>
        <p:nvGrpSpPr>
          <p:cNvPr id="7" name="Group 6">
            <a:extLst>
              <a:ext uri="{FF2B5EF4-FFF2-40B4-BE49-F238E27FC236}">
                <a16:creationId xmlns:a16="http://schemas.microsoft.com/office/drawing/2014/main" id="{0D0A6A20-0BAA-2E45-92E2-9C4D3E73A837}"/>
              </a:ext>
            </a:extLst>
          </p:cNvPr>
          <p:cNvGrpSpPr/>
          <p:nvPr/>
        </p:nvGrpSpPr>
        <p:grpSpPr>
          <a:xfrm>
            <a:off x="6024666" y="2184864"/>
            <a:ext cx="2950551" cy="2564807"/>
            <a:chOff x="6024666" y="2184864"/>
            <a:chExt cx="2950551" cy="2564807"/>
          </a:xfrm>
        </p:grpSpPr>
        <p:grpSp>
          <p:nvGrpSpPr>
            <p:cNvPr id="6" name="Group 5">
              <a:extLst>
                <a:ext uri="{FF2B5EF4-FFF2-40B4-BE49-F238E27FC236}">
                  <a16:creationId xmlns:a16="http://schemas.microsoft.com/office/drawing/2014/main" id="{A4567B27-EDD9-3C46-84F1-D044CEF62221}"/>
                </a:ext>
              </a:extLst>
            </p:cNvPr>
            <p:cNvGrpSpPr/>
            <p:nvPr/>
          </p:nvGrpSpPr>
          <p:grpSpPr>
            <a:xfrm>
              <a:off x="6024666" y="2184864"/>
              <a:ext cx="2950551" cy="2564807"/>
              <a:chOff x="6024666" y="2184864"/>
              <a:chExt cx="2950551" cy="2564807"/>
            </a:xfrm>
          </p:grpSpPr>
          <p:sp>
            <p:nvSpPr>
              <p:cNvPr id="164" name="Rounded Rectangle 163">
                <a:extLst>
                  <a:ext uri="{FF2B5EF4-FFF2-40B4-BE49-F238E27FC236}">
                    <a16:creationId xmlns:a16="http://schemas.microsoft.com/office/drawing/2014/main" id="{E3468E6F-09F9-E04E-BD3E-D31150337D70}"/>
                  </a:ext>
                </a:extLst>
              </p:cNvPr>
              <p:cNvSpPr/>
              <p:nvPr/>
            </p:nvSpPr>
            <p:spPr bwMode="auto">
              <a:xfrm>
                <a:off x="6024666" y="2184864"/>
                <a:ext cx="2950551" cy="2564807"/>
              </a:xfrm>
              <a:prstGeom prst="roundRect">
                <a:avLst>
                  <a:gd name="adj" fmla="val 5697"/>
                </a:avLst>
              </a:prstGeom>
              <a:solidFill>
                <a:srgbClr val="DCDCD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pic>
            <p:nvPicPr>
              <p:cNvPr id="162" name="Picture 161">
                <a:extLst>
                  <a:ext uri="{FF2B5EF4-FFF2-40B4-BE49-F238E27FC236}">
                    <a16:creationId xmlns:a16="http://schemas.microsoft.com/office/drawing/2014/main" id="{C514950D-7A11-D249-9A34-2E49346D4A4A}"/>
                  </a:ext>
                </a:extLst>
              </p:cNvPr>
              <p:cNvPicPr>
                <a:picLocks noChangeAspect="1"/>
              </p:cNvPicPr>
              <p:nvPr/>
            </p:nvPicPr>
            <p:blipFill>
              <a:blip r:embed="rId21"/>
              <a:stretch>
                <a:fillRect/>
              </a:stretch>
            </p:blipFill>
            <p:spPr>
              <a:xfrm>
                <a:off x="6288414" y="2773559"/>
                <a:ext cx="2398516" cy="434731"/>
              </a:xfrm>
              <a:prstGeom prst="rect">
                <a:avLst/>
              </a:prstGeom>
            </p:spPr>
          </p:pic>
        </p:grpSp>
        <p:sp>
          <p:nvSpPr>
            <p:cNvPr id="160" name="TextBox 159">
              <a:extLst>
                <a:ext uri="{FF2B5EF4-FFF2-40B4-BE49-F238E27FC236}">
                  <a16:creationId xmlns:a16="http://schemas.microsoft.com/office/drawing/2014/main" id="{40E84077-BB0E-0E4F-BDB2-04D6B053443C}"/>
                </a:ext>
              </a:extLst>
            </p:cNvPr>
            <p:cNvSpPr txBox="1"/>
            <p:nvPr/>
          </p:nvSpPr>
          <p:spPr>
            <a:xfrm>
              <a:off x="6172777" y="2284044"/>
              <a:ext cx="1391407"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Finite difference</a:t>
              </a:r>
            </a:p>
          </p:txBody>
        </p:sp>
      </p:grpSp>
      <p:sp>
        <p:nvSpPr>
          <p:cNvPr id="8" name="TextBox 7">
            <a:extLst>
              <a:ext uri="{FF2B5EF4-FFF2-40B4-BE49-F238E27FC236}">
                <a16:creationId xmlns:a16="http://schemas.microsoft.com/office/drawing/2014/main" id="{CA38E613-0BF5-9947-B30C-89DE2E674F32}"/>
              </a:ext>
            </a:extLst>
          </p:cNvPr>
          <p:cNvSpPr txBox="1"/>
          <p:nvPr/>
        </p:nvSpPr>
        <p:spPr>
          <a:xfrm>
            <a:off x="6153973" y="4787260"/>
            <a:ext cx="2667397" cy="191399"/>
          </a:xfrm>
          <a:prstGeom prst="rect">
            <a:avLst/>
          </a:prstGeom>
          <a:noFill/>
        </p:spPr>
        <p:txBody>
          <a:bodyPr wrap="none" lIns="0" tIns="0" rIns="0" bIns="0" rtlCol="0">
            <a:spAutoFit/>
          </a:bodyPr>
          <a:lstStyle/>
          <a:p>
            <a:pPr>
              <a:lnSpc>
                <a:spcPct val="110000"/>
              </a:lnSpc>
              <a:spcBef>
                <a:spcPts val="1100"/>
              </a:spcBef>
            </a:pPr>
            <a:r>
              <a:rPr lang="en-CH" sz="1200" dirty="0">
                <a:solidFill>
                  <a:srgbClr val="6F6F6F"/>
                </a:solidFill>
                <a:latin typeface="IBM Plex Sans" panose="020B0503050203000203" pitchFamily="34" charset="0"/>
                <a:ea typeface="IBM Plex Sans" charset="0"/>
                <a:cs typeface="IBM Plex Sans" charset="0"/>
              </a:rPr>
              <a:t>Schuld et al. </a:t>
            </a:r>
            <a:r>
              <a:rPr lang="en-GB" sz="1200" i="1" dirty="0">
                <a:solidFill>
                  <a:srgbClr val="6F6F6F"/>
                </a:solidFill>
                <a:latin typeface="IBM Plex Sans" panose="020B0503050203000203" pitchFamily="34" charset="0"/>
              </a:rPr>
              <a:t>arXiv:1811.11184 </a:t>
            </a:r>
            <a:r>
              <a:rPr lang="en-GB" sz="1200" dirty="0">
                <a:solidFill>
                  <a:srgbClr val="6F6F6F"/>
                </a:solidFill>
                <a:latin typeface="IBM Plex Sans" panose="020B0503050203000203" pitchFamily="34" charset="0"/>
              </a:rPr>
              <a:t>(2018)</a:t>
            </a:r>
            <a:endParaRPr lang="en-CH" sz="1200" dirty="0" err="1">
              <a:solidFill>
                <a:srgbClr val="6F6F6F"/>
              </a:solidFill>
              <a:latin typeface="IBM Plex Sans" panose="020B0503050203000203" pitchFamily="34" charset="0"/>
              <a:ea typeface="IBM Plex Sans" charset="0"/>
              <a:cs typeface="IBM Plex Sans" charset="0"/>
            </a:endParaRPr>
          </a:p>
        </p:txBody>
      </p:sp>
      <p:pic>
        <p:nvPicPr>
          <p:cNvPr id="161" name="Picture 160">
            <a:extLst>
              <a:ext uri="{FF2B5EF4-FFF2-40B4-BE49-F238E27FC236}">
                <a16:creationId xmlns:a16="http://schemas.microsoft.com/office/drawing/2014/main" id="{9D4389BF-5992-B949-A6A5-A8274E8A3999}"/>
              </a:ext>
            </a:extLst>
          </p:cNvPr>
          <p:cNvPicPr>
            <a:picLocks noChangeAspect="1"/>
          </p:cNvPicPr>
          <p:nvPr/>
        </p:nvPicPr>
        <p:blipFill>
          <a:blip r:embed="rId22"/>
          <a:stretch>
            <a:fillRect/>
          </a:stretch>
        </p:blipFill>
        <p:spPr>
          <a:xfrm>
            <a:off x="6255771" y="3794512"/>
            <a:ext cx="2488340" cy="421753"/>
          </a:xfrm>
          <a:prstGeom prst="rect">
            <a:avLst/>
          </a:prstGeom>
        </p:spPr>
      </p:pic>
      <p:sp>
        <p:nvSpPr>
          <p:cNvPr id="165" name="TextBox 164">
            <a:extLst>
              <a:ext uri="{FF2B5EF4-FFF2-40B4-BE49-F238E27FC236}">
                <a16:creationId xmlns:a16="http://schemas.microsoft.com/office/drawing/2014/main" id="{39EFF926-E7AA-0448-B3F4-9EA194A4AA4D}"/>
              </a:ext>
            </a:extLst>
          </p:cNvPr>
          <p:cNvSpPr txBox="1"/>
          <p:nvPr/>
        </p:nvSpPr>
        <p:spPr>
          <a:xfrm>
            <a:off x="6178033" y="3431539"/>
            <a:ext cx="464871" cy="223331"/>
          </a:xfrm>
          <a:prstGeom prst="rect">
            <a:avLst/>
          </a:prstGeom>
          <a:noFill/>
        </p:spPr>
        <p:txBody>
          <a:bodyPr wrap="none" lIns="0" tIns="0" rIns="0" bIns="0" rtlCol="0">
            <a:spAutoFit/>
          </a:bodyPr>
          <a:lstStyle/>
          <a:p>
            <a:pPr algn="l">
              <a:lnSpc>
                <a:spcPct val="110000"/>
              </a:lnSpc>
              <a:spcBef>
                <a:spcPts val="1100"/>
              </a:spcBef>
            </a:pPr>
            <a:r>
              <a:rPr lang="en-CH" sz="1400" b="1" dirty="0">
                <a:solidFill>
                  <a:schemeClr val="bg1"/>
                </a:solidFill>
                <a:latin typeface="IBM Plex Sans" charset="0"/>
                <a:ea typeface="IBM Plex Sans" charset="0"/>
                <a:cs typeface="IBM Plex Sans" charset="0"/>
              </a:rPr>
              <a:t>SPSA</a:t>
            </a:r>
          </a:p>
        </p:txBody>
      </p:sp>
    </p:spTree>
    <p:extLst>
      <p:ext uri="{BB962C8B-B14F-4D97-AF65-F5344CB8AC3E}">
        <p14:creationId xmlns:p14="http://schemas.microsoft.com/office/powerpoint/2010/main" val="339406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999D-D655-45E4-9403-7A5FCEB568CC}"/>
              </a:ext>
            </a:extLst>
          </p:cNvPr>
          <p:cNvSpPr>
            <a:spLocks noGrp="1"/>
          </p:cNvSpPr>
          <p:nvPr>
            <p:ph type="title"/>
          </p:nvPr>
        </p:nvSpPr>
        <p:spPr/>
        <p:txBody>
          <a:bodyPr/>
          <a:lstStyle/>
          <a:p>
            <a:r>
              <a:rPr lang="en-US" dirty="0"/>
              <a:t>Optimization: </a:t>
            </a:r>
            <a:r>
              <a:rPr lang="en-US" dirty="0" err="1"/>
              <a:t>Qiskit</a:t>
            </a:r>
            <a:r>
              <a:rPr lang="en-US" dirty="0"/>
              <a:t> Gradient Framework</a:t>
            </a:r>
            <a:endParaRPr lang="en-IE" dirty="0"/>
          </a:p>
        </p:txBody>
      </p:sp>
      <p:sp>
        <p:nvSpPr>
          <p:cNvPr id="4" name="Footer Placeholder 3">
            <a:extLst>
              <a:ext uri="{FF2B5EF4-FFF2-40B4-BE49-F238E27FC236}">
                <a16:creationId xmlns:a16="http://schemas.microsoft.com/office/drawing/2014/main" id="{16A1A17A-35B0-4343-81EB-E3353DA9B37C}"/>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ED7925DE-271F-461B-8CB0-6482717E7CDB}"/>
              </a:ext>
            </a:extLst>
          </p:cNvPr>
          <p:cNvSpPr>
            <a:spLocks noGrp="1"/>
          </p:cNvSpPr>
          <p:nvPr>
            <p:ph type="sldNum" sz="quarter" idx="11"/>
          </p:nvPr>
        </p:nvSpPr>
        <p:spPr/>
        <p:txBody>
          <a:bodyPr/>
          <a:lstStyle/>
          <a:p>
            <a:fld id="{59395FB3-9C97-154F-86B2-7E381B951268}" type="slidenum">
              <a:rPr lang="en-US" smtClean="0"/>
              <a:pPr/>
              <a:t>61</a:t>
            </a:fld>
            <a:endParaRPr lang="en-US" dirty="0"/>
          </a:p>
        </p:txBody>
      </p:sp>
      <p:pic>
        <p:nvPicPr>
          <p:cNvPr id="1026" name="Picture 2">
            <a:extLst>
              <a:ext uri="{FF2B5EF4-FFF2-40B4-BE49-F238E27FC236}">
                <a16:creationId xmlns:a16="http://schemas.microsoft.com/office/drawing/2014/main" id="{CBDC95DA-4880-41C7-ACC2-1D0D13D60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415" y="1229395"/>
            <a:ext cx="5352186" cy="21888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ocumentclass{article}&#10;\usepackage{amsmath}&#10;\pagestyle{empty}&#10;\begin{document}&#10;&#10;&#10;$\langle\psi\left(\theta\right)|\hat{O}\left(\omega\right)|\psi\left(\theta\right)\rangle$&#10;&#10;\end{document}" title="IguanaTex Bitmap Display">
            <a:extLst>
              <a:ext uri="{FF2B5EF4-FFF2-40B4-BE49-F238E27FC236}">
                <a16:creationId xmlns:a16="http://schemas.microsoft.com/office/drawing/2014/main" id="{3B0863F8-D909-40B7-BFA0-15D86FD37A2C}"/>
              </a:ext>
            </a:extLst>
          </p:cNvPr>
          <p:cNvPicPr>
            <a:picLocks noChangeAspect="1"/>
          </p:cNvPicPr>
          <p:nvPr>
            <p:custDataLst>
              <p:tags r:id="rId1"/>
            </p:custDataLst>
          </p:nvPr>
        </p:nvPicPr>
        <p:blipFill>
          <a:blip r:embed="rId4"/>
          <a:stretch>
            <a:fillRect/>
          </a:stretch>
        </p:blipFill>
        <p:spPr>
          <a:xfrm>
            <a:off x="2195882" y="3804146"/>
            <a:ext cx="1639619" cy="242590"/>
          </a:xfrm>
          <a:prstGeom prst="rect">
            <a:avLst/>
          </a:prstGeom>
        </p:spPr>
      </p:pic>
      <p:sp>
        <p:nvSpPr>
          <p:cNvPr id="9" name="TextBox 8">
            <a:extLst>
              <a:ext uri="{FF2B5EF4-FFF2-40B4-BE49-F238E27FC236}">
                <a16:creationId xmlns:a16="http://schemas.microsoft.com/office/drawing/2014/main" id="{6BEEEB74-9AA2-4548-ABD5-AB07488F6248}"/>
              </a:ext>
            </a:extLst>
          </p:cNvPr>
          <p:cNvSpPr txBox="1"/>
          <p:nvPr/>
        </p:nvSpPr>
        <p:spPr>
          <a:xfrm>
            <a:off x="1901605" y="3563935"/>
            <a:ext cx="2228174"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Gradients (and Hessians) of</a:t>
            </a:r>
          </a:p>
        </p:txBody>
      </p:sp>
      <p:sp>
        <p:nvSpPr>
          <p:cNvPr id="12" name="TextBox 11">
            <a:extLst>
              <a:ext uri="{FF2B5EF4-FFF2-40B4-BE49-F238E27FC236}">
                <a16:creationId xmlns:a16="http://schemas.microsoft.com/office/drawing/2014/main" id="{D83E3CD0-9697-184A-8D5C-EC3FDA70462B}"/>
              </a:ext>
            </a:extLst>
          </p:cNvPr>
          <p:cNvSpPr txBox="1"/>
          <p:nvPr/>
        </p:nvSpPr>
        <p:spPr>
          <a:xfrm>
            <a:off x="4632286" y="3622873"/>
            <a:ext cx="2297104"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Quantum Fisher Information</a:t>
            </a:r>
          </a:p>
        </p:txBody>
      </p:sp>
      <p:sp>
        <p:nvSpPr>
          <p:cNvPr id="13" name="TextBox 12">
            <a:extLst>
              <a:ext uri="{FF2B5EF4-FFF2-40B4-BE49-F238E27FC236}">
                <a16:creationId xmlns:a16="http://schemas.microsoft.com/office/drawing/2014/main" id="{66328B64-5760-4342-B67B-C467E274B45F}"/>
              </a:ext>
            </a:extLst>
          </p:cNvPr>
          <p:cNvSpPr txBox="1"/>
          <p:nvPr/>
        </p:nvSpPr>
        <p:spPr>
          <a:xfrm>
            <a:off x="5148869" y="3888807"/>
            <a:ext cx="1396216"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Natural gradients</a:t>
            </a:r>
          </a:p>
        </p:txBody>
      </p:sp>
      <p:sp>
        <p:nvSpPr>
          <p:cNvPr id="14" name="Left-right Arrow 13">
            <a:extLst>
              <a:ext uri="{FF2B5EF4-FFF2-40B4-BE49-F238E27FC236}">
                <a16:creationId xmlns:a16="http://schemas.microsoft.com/office/drawing/2014/main" id="{A2010A3D-5C8E-2B47-8581-2B11534E254B}"/>
              </a:ext>
            </a:extLst>
          </p:cNvPr>
          <p:cNvSpPr/>
          <p:nvPr/>
        </p:nvSpPr>
        <p:spPr bwMode="auto">
          <a:xfrm>
            <a:off x="4714569" y="3928856"/>
            <a:ext cx="344421" cy="161806"/>
          </a:xfrm>
          <a:prstGeom prst="leftRightArrow">
            <a:avLst/>
          </a:prstGeom>
          <a:solidFill>
            <a:srgbClr val="0062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569789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B90E9-3297-4592-99D2-C2465A50C0DD}"/>
              </a:ext>
            </a:extLst>
          </p:cNvPr>
          <p:cNvSpPr txBox="1"/>
          <p:nvPr/>
        </p:nvSpPr>
        <p:spPr>
          <a:xfrm>
            <a:off x="0" y="2284620"/>
            <a:ext cx="9144000" cy="574260"/>
          </a:xfrm>
          <a:prstGeom prst="rect">
            <a:avLst/>
          </a:prstGeom>
          <a:noFill/>
        </p:spPr>
        <p:txBody>
          <a:bodyPr wrap="square" lIns="0" tIns="0" rIns="0" bIns="0" rtlCol="0">
            <a:spAutoFit/>
          </a:bodyPr>
          <a:lstStyle/>
          <a:p>
            <a:pPr algn="ctr">
              <a:lnSpc>
                <a:spcPct val="110000"/>
              </a:lnSpc>
              <a:spcBef>
                <a:spcPts val="1100"/>
              </a:spcBef>
            </a:pPr>
            <a:r>
              <a:rPr lang="en-US" sz="3600" dirty="0">
                <a:solidFill>
                  <a:schemeClr val="bg1"/>
                </a:solidFill>
                <a:latin typeface="IBM Plex Sans" charset="0"/>
                <a:ea typeface="IBM Plex Sans" charset="0"/>
                <a:cs typeface="IBM Plex Sans" charset="0"/>
              </a:rPr>
              <a:t>Quantum Kernel</a:t>
            </a:r>
            <a:endParaRPr lang="en-IE" sz="3600" dirty="0" err="1">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43998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93102-60E8-4AD3-9B84-893B54DC8011}"/>
              </a:ext>
            </a:extLst>
          </p:cNvPr>
          <p:cNvSpPr>
            <a:spLocks noGrp="1"/>
          </p:cNvSpPr>
          <p:nvPr>
            <p:ph type="title"/>
          </p:nvPr>
        </p:nvSpPr>
        <p:spPr/>
        <p:txBody>
          <a:bodyPr/>
          <a:lstStyle/>
          <a:p>
            <a:r>
              <a:rPr lang="en-US" dirty="0"/>
              <a:t>Problem Setting</a:t>
            </a:r>
            <a:endParaRPr lang="en-IE" dirty="0"/>
          </a:p>
        </p:txBody>
      </p:sp>
      <p:sp>
        <p:nvSpPr>
          <p:cNvPr id="4" name="Footer Placeholder 3">
            <a:extLst>
              <a:ext uri="{FF2B5EF4-FFF2-40B4-BE49-F238E27FC236}">
                <a16:creationId xmlns:a16="http://schemas.microsoft.com/office/drawing/2014/main" id="{145197A2-D2B2-4A94-84BD-CE72777023EF}"/>
              </a:ext>
            </a:extLst>
          </p:cNvPr>
          <p:cNvSpPr>
            <a:spLocks noGrp="1"/>
          </p:cNvSpPr>
          <p:nvPr>
            <p:ph type="ftr" sz="quarter" idx="10"/>
          </p:nvPr>
        </p:nvSpPr>
        <p:spPr/>
        <p:txBody>
          <a:bodyPr/>
          <a:lstStyle/>
          <a:p>
            <a:r>
              <a:rPr lang="en-US" dirty="0"/>
              <a:t>IBM Quantum / © 2021 IBM Corporation</a:t>
            </a:r>
          </a:p>
        </p:txBody>
      </p:sp>
      <p:sp>
        <p:nvSpPr>
          <p:cNvPr id="5" name="Slide Number Placeholder 4">
            <a:extLst>
              <a:ext uri="{FF2B5EF4-FFF2-40B4-BE49-F238E27FC236}">
                <a16:creationId xmlns:a16="http://schemas.microsoft.com/office/drawing/2014/main" id="{A3700687-F5B6-4055-8A23-57EB374E1C4E}"/>
              </a:ext>
            </a:extLst>
          </p:cNvPr>
          <p:cNvSpPr>
            <a:spLocks noGrp="1"/>
          </p:cNvSpPr>
          <p:nvPr>
            <p:ph type="sldNum" sz="quarter" idx="11"/>
          </p:nvPr>
        </p:nvSpPr>
        <p:spPr/>
        <p:txBody>
          <a:bodyPr/>
          <a:lstStyle/>
          <a:p>
            <a:fld id="{59395FB3-9C97-154F-86B2-7E381B951268}" type="slidenum">
              <a:rPr lang="en-US" smtClean="0"/>
              <a:pPr/>
              <a:t>63</a:t>
            </a:fld>
            <a:endParaRPr lang="en-US" dirty="0"/>
          </a:p>
        </p:txBody>
      </p:sp>
      <p:sp>
        <p:nvSpPr>
          <p:cNvPr id="61" name="Oval 60">
            <a:extLst>
              <a:ext uri="{FF2B5EF4-FFF2-40B4-BE49-F238E27FC236}">
                <a16:creationId xmlns:a16="http://schemas.microsoft.com/office/drawing/2014/main" id="{2D3E54EE-8B71-44EC-9FDC-28773B16E6F4}"/>
              </a:ext>
            </a:extLst>
          </p:cNvPr>
          <p:cNvSpPr/>
          <p:nvPr/>
        </p:nvSpPr>
        <p:spPr bwMode="auto">
          <a:xfrm>
            <a:off x="5731112" y="1389953"/>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2" name="Oval 61">
            <a:extLst>
              <a:ext uri="{FF2B5EF4-FFF2-40B4-BE49-F238E27FC236}">
                <a16:creationId xmlns:a16="http://schemas.microsoft.com/office/drawing/2014/main" id="{DBB2214F-3256-4A9B-A93F-D7398857B872}"/>
              </a:ext>
            </a:extLst>
          </p:cNvPr>
          <p:cNvSpPr/>
          <p:nvPr/>
        </p:nvSpPr>
        <p:spPr bwMode="auto">
          <a:xfrm>
            <a:off x="5405400" y="1849394"/>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3" name="Oval 62">
            <a:extLst>
              <a:ext uri="{FF2B5EF4-FFF2-40B4-BE49-F238E27FC236}">
                <a16:creationId xmlns:a16="http://schemas.microsoft.com/office/drawing/2014/main" id="{82F80EFC-2231-42D9-8A54-666FFF436655}"/>
              </a:ext>
            </a:extLst>
          </p:cNvPr>
          <p:cNvSpPr/>
          <p:nvPr/>
        </p:nvSpPr>
        <p:spPr bwMode="auto">
          <a:xfrm>
            <a:off x="6391835" y="1281953"/>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4" name="Oval 63">
            <a:extLst>
              <a:ext uri="{FF2B5EF4-FFF2-40B4-BE49-F238E27FC236}">
                <a16:creationId xmlns:a16="http://schemas.microsoft.com/office/drawing/2014/main" id="{03C8C2E8-DAFC-4A6B-9817-6D0E0E63DE70}"/>
              </a:ext>
            </a:extLst>
          </p:cNvPr>
          <p:cNvSpPr/>
          <p:nvPr/>
        </p:nvSpPr>
        <p:spPr bwMode="auto">
          <a:xfrm>
            <a:off x="6078071" y="1692089"/>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5" name="Oval 64">
            <a:extLst>
              <a:ext uri="{FF2B5EF4-FFF2-40B4-BE49-F238E27FC236}">
                <a16:creationId xmlns:a16="http://schemas.microsoft.com/office/drawing/2014/main" id="{A433FA72-F09B-48F4-89F2-B9AE0E9A8088}"/>
              </a:ext>
            </a:extLst>
          </p:cNvPr>
          <p:cNvSpPr/>
          <p:nvPr/>
        </p:nvSpPr>
        <p:spPr bwMode="auto">
          <a:xfrm>
            <a:off x="6499835" y="1856330"/>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6" name="Oval 65">
            <a:extLst>
              <a:ext uri="{FF2B5EF4-FFF2-40B4-BE49-F238E27FC236}">
                <a16:creationId xmlns:a16="http://schemas.microsoft.com/office/drawing/2014/main" id="{1CF89CCD-5EE6-4F94-8BFE-52E7012332C8}"/>
              </a:ext>
            </a:extLst>
          </p:cNvPr>
          <p:cNvSpPr/>
          <p:nvPr/>
        </p:nvSpPr>
        <p:spPr bwMode="auto">
          <a:xfrm>
            <a:off x="7393853" y="1840747"/>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7" name="Oval 66">
            <a:extLst>
              <a:ext uri="{FF2B5EF4-FFF2-40B4-BE49-F238E27FC236}">
                <a16:creationId xmlns:a16="http://schemas.microsoft.com/office/drawing/2014/main" id="{9A31CB97-A143-48B7-9154-E4085168B17A}"/>
              </a:ext>
            </a:extLst>
          </p:cNvPr>
          <p:cNvSpPr/>
          <p:nvPr/>
        </p:nvSpPr>
        <p:spPr bwMode="auto">
          <a:xfrm>
            <a:off x="5729084" y="2364652"/>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8" name="Oval 67">
            <a:extLst>
              <a:ext uri="{FF2B5EF4-FFF2-40B4-BE49-F238E27FC236}">
                <a16:creationId xmlns:a16="http://schemas.microsoft.com/office/drawing/2014/main" id="{1F6F909E-3CB1-4F17-9FC8-BC7FFC604A07}"/>
              </a:ext>
            </a:extLst>
          </p:cNvPr>
          <p:cNvSpPr/>
          <p:nvPr/>
        </p:nvSpPr>
        <p:spPr bwMode="auto">
          <a:xfrm>
            <a:off x="6490447" y="3753548"/>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9" name="Oval 68">
            <a:extLst>
              <a:ext uri="{FF2B5EF4-FFF2-40B4-BE49-F238E27FC236}">
                <a16:creationId xmlns:a16="http://schemas.microsoft.com/office/drawing/2014/main" id="{2F8735E6-889B-4B68-831C-4C8663D7C609}"/>
              </a:ext>
            </a:extLst>
          </p:cNvPr>
          <p:cNvSpPr/>
          <p:nvPr/>
        </p:nvSpPr>
        <p:spPr bwMode="auto">
          <a:xfrm>
            <a:off x="5293766" y="2472652"/>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0" name="Oval 69">
            <a:extLst>
              <a:ext uri="{FF2B5EF4-FFF2-40B4-BE49-F238E27FC236}">
                <a16:creationId xmlns:a16="http://schemas.microsoft.com/office/drawing/2014/main" id="{D0D1E624-A10A-4BA4-9BC6-8D714D7E7E73}"/>
              </a:ext>
            </a:extLst>
          </p:cNvPr>
          <p:cNvSpPr/>
          <p:nvPr/>
        </p:nvSpPr>
        <p:spPr bwMode="auto">
          <a:xfrm>
            <a:off x="6978327" y="1145667"/>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1" name="Oval 70">
            <a:extLst>
              <a:ext uri="{FF2B5EF4-FFF2-40B4-BE49-F238E27FC236}">
                <a16:creationId xmlns:a16="http://schemas.microsoft.com/office/drawing/2014/main" id="{E9463815-D24A-4086-AEFB-C2764608BEAF}"/>
              </a:ext>
            </a:extLst>
          </p:cNvPr>
          <p:cNvSpPr/>
          <p:nvPr/>
        </p:nvSpPr>
        <p:spPr bwMode="auto">
          <a:xfrm>
            <a:off x="7339853" y="3807548"/>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2" name="Oval 71">
            <a:extLst>
              <a:ext uri="{FF2B5EF4-FFF2-40B4-BE49-F238E27FC236}">
                <a16:creationId xmlns:a16="http://schemas.microsoft.com/office/drawing/2014/main" id="{E6257229-FA8E-4742-B852-844D07EA5692}"/>
              </a:ext>
            </a:extLst>
          </p:cNvPr>
          <p:cNvSpPr/>
          <p:nvPr/>
        </p:nvSpPr>
        <p:spPr bwMode="auto">
          <a:xfrm>
            <a:off x="5974553" y="4102748"/>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3" name="Oval 72">
            <a:extLst>
              <a:ext uri="{FF2B5EF4-FFF2-40B4-BE49-F238E27FC236}">
                <a16:creationId xmlns:a16="http://schemas.microsoft.com/office/drawing/2014/main" id="{D2960377-88EE-4461-B3EA-ABFE905999F4}"/>
              </a:ext>
            </a:extLst>
          </p:cNvPr>
          <p:cNvSpPr/>
          <p:nvPr/>
        </p:nvSpPr>
        <p:spPr bwMode="auto">
          <a:xfrm>
            <a:off x="5837084" y="4463577"/>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4" name="Oval 73">
            <a:extLst>
              <a:ext uri="{FF2B5EF4-FFF2-40B4-BE49-F238E27FC236}">
                <a16:creationId xmlns:a16="http://schemas.microsoft.com/office/drawing/2014/main" id="{C1D686B8-F380-4722-B969-AD0049BA5B89}"/>
              </a:ext>
            </a:extLst>
          </p:cNvPr>
          <p:cNvSpPr/>
          <p:nvPr/>
        </p:nvSpPr>
        <p:spPr bwMode="auto">
          <a:xfrm>
            <a:off x="6445835" y="4219925"/>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5" name="Oval 74">
            <a:extLst>
              <a:ext uri="{FF2B5EF4-FFF2-40B4-BE49-F238E27FC236}">
                <a16:creationId xmlns:a16="http://schemas.microsoft.com/office/drawing/2014/main" id="{5FA35D3E-5F56-41E6-86B9-77D36E248A09}"/>
              </a:ext>
            </a:extLst>
          </p:cNvPr>
          <p:cNvSpPr/>
          <p:nvPr/>
        </p:nvSpPr>
        <p:spPr bwMode="auto">
          <a:xfrm>
            <a:off x="7282430" y="4273925"/>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6" name="Oval 75">
            <a:extLst>
              <a:ext uri="{FF2B5EF4-FFF2-40B4-BE49-F238E27FC236}">
                <a16:creationId xmlns:a16="http://schemas.microsoft.com/office/drawing/2014/main" id="{5A2D559B-DEC3-4607-94A3-2B09CA4B770A}"/>
              </a:ext>
            </a:extLst>
          </p:cNvPr>
          <p:cNvSpPr/>
          <p:nvPr/>
        </p:nvSpPr>
        <p:spPr bwMode="auto">
          <a:xfrm>
            <a:off x="7689476" y="3132742"/>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7" name="Oval 76">
            <a:extLst>
              <a:ext uri="{FF2B5EF4-FFF2-40B4-BE49-F238E27FC236}">
                <a16:creationId xmlns:a16="http://schemas.microsoft.com/office/drawing/2014/main" id="{335FB22B-CD21-4A70-92B4-D85C2F2BB76D}"/>
              </a:ext>
            </a:extLst>
          </p:cNvPr>
          <p:cNvSpPr/>
          <p:nvPr/>
        </p:nvSpPr>
        <p:spPr bwMode="auto">
          <a:xfrm>
            <a:off x="6988200" y="3928995"/>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8" name="Oval 77">
            <a:extLst>
              <a:ext uri="{FF2B5EF4-FFF2-40B4-BE49-F238E27FC236}">
                <a16:creationId xmlns:a16="http://schemas.microsoft.com/office/drawing/2014/main" id="{C88F70F3-31B9-434F-BD49-508BF8190E13}"/>
              </a:ext>
            </a:extLst>
          </p:cNvPr>
          <p:cNvSpPr/>
          <p:nvPr/>
        </p:nvSpPr>
        <p:spPr bwMode="auto">
          <a:xfrm>
            <a:off x="8258735" y="2869692"/>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79" name="Oval 78">
            <a:extLst>
              <a:ext uri="{FF2B5EF4-FFF2-40B4-BE49-F238E27FC236}">
                <a16:creationId xmlns:a16="http://schemas.microsoft.com/office/drawing/2014/main" id="{7DC9423F-E625-4F2B-AC88-D6208493777D}"/>
              </a:ext>
            </a:extLst>
          </p:cNvPr>
          <p:cNvSpPr/>
          <p:nvPr/>
        </p:nvSpPr>
        <p:spPr bwMode="auto">
          <a:xfrm>
            <a:off x="6445835" y="2310652"/>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80" name="Oval 79">
            <a:extLst>
              <a:ext uri="{FF2B5EF4-FFF2-40B4-BE49-F238E27FC236}">
                <a16:creationId xmlns:a16="http://schemas.microsoft.com/office/drawing/2014/main" id="{88D46978-6638-4F45-BB1E-5E54220BF990}"/>
              </a:ext>
            </a:extLst>
          </p:cNvPr>
          <p:cNvSpPr/>
          <p:nvPr/>
        </p:nvSpPr>
        <p:spPr bwMode="auto">
          <a:xfrm>
            <a:off x="6880412" y="3186742"/>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81" name="TextBox 80">
            <a:extLst>
              <a:ext uri="{FF2B5EF4-FFF2-40B4-BE49-F238E27FC236}">
                <a16:creationId xmlns:a16="http://schemas.microsoft.com/office/drawing/2014/main" id="{82143473-F308-4B7E-9D28-55FCB813C957}"/>
              </a:ext>
            </a:extLst>
          </p:cNvPr>
          <p:cNvSpPr txBox="1"/>
          <p:nvPr/>
        </p:nvSpPr>
        <p:spPr>
          <a:xfrm>
            <a:off x="7971864" y="4106426"/>
            <a:ext cx="595730" cy="167482"/>
          </a:xfrm>
          <a:prstGeom prst="rect">
            <a:avLst/>
          </a:prstGeom>
          <a:noFill/>
        </p:spPr>
        <p:txBody>
          <a:bodyPr wrap="square" lIns="0" tIns="0" rIns="0" bIns="0" rtlCol="0">
            <a:spAutoFit/>
          </a:bodyPr>
          <a:lstStyle/>
          <a:p>
            <a:pPr>
              <a:lnSpc>
                <a:spcPct val="110000"/>
              </a:lnSpc>
              <a:spcBef>
                <a:spcPts val="825"/>
              </a:spcBef>
            </a:pPr>
            <a:r>
              <a:rPr lang="en-US" sz="1050" b="1" dirty="0">
                <a:solidFill>
                  <a:srgbClr val="EE538B"/>
                </a:solidFill>
                <a:latin typeface="IBM Plex Sans" charset="0"/>
                <a:ea typeface="IBM Plex Sans" charset="0"/>
                <a:cs typeface="IBM Plex Sans" charset="0"/>
              </a:rPr>
              <a:t>Class +1</a:t>
            </a:r>
          </a:p>
        </p:txBody>
      </p:sp>
      <p:sp>
        <p:nvSpPr>
          <p:cNvPr id="82" name="TextBox 81">
            <a:extLst>
              <a:ext uri="{FF2B5EF4-FFF2-40B4-BE49-F238E27FC236}">
                <a16:creationId xmlns:a16="http://schemas.microsoft.com/office/drawing/2014/main" id="{8854D517-4787-43BB-8696-EDF0E28CE98F}"/>
              </a:ext>
            </a:extLst>
          </p:cNvPr>
          <p:cNvSpPr txBox="1"/>
          <p:nvPr/>
        </p:nvSpPr>
        <p:spPr>
          <a:xfrm>
            <a:off x="7971864" y="1080776"/>
            <a:ext cx="595730" cy="167482"/>
          </a:xfrm>
          <a:prstGeom prst="rect">
            <a:avLst/>
          </a:prstGeom>
          <a:noFill/>
        </p:spPr>
        <p:txBody>
          <a:bodyPr wrap="square" lIns="0" tIns="0" rIns="0" bIns="0" rtlCol="0">
            <a:spAutoFit/>
          </a:bodyPr>
          <a:lstStyle/>
          <a:p>
            <a:pPr>
              <a:lnSpc>
                <a:spcPct val="110000"/>
              </a:lnSpc>
              <a:spcBef>
                <a:spcPts val="825"/>
              </a:spcBef>
            </a:pPr>
            <a:r>
              <a:rPr lang="en-US" sz="1050" b="1" dirty="0">
                <a:solidFill>
                  <a:srgbClr val="4589FF"/>
                </a:solidFill>
                <a:latin typeface="IBM Plex Sans" charset="0"/>
                <a:ea typeface="IBM Plex Sans" charset="0"/>
                <a:cs typeface="IBM Plex Sans" charset="0"/>
              </a:rPr>
              <a:t>Class -1</a:t>
            </a:r>
          </a:p>
        </p:txBody>
      </p:sp>
      <p:sp>
        <p:nvSpPr>
          <p:cNvPr id="83" name="Oval 82">
            <a:extLst>
              <a:ext uri="{FF2B5EF4-FFF2-40B4-BE49-F238E27FC236}">
                <a16:creationId xmlns:a16="http://schemas.microsoft.com/office/drawing/2014/main" id="{5832E548-6192-48EC-BA20-D1B3201C54DE}"/>
              </a:ext>
            </a:extLst>
          </p:cNvPr>
          <p:cNvSpPr/>
          <p:nvPr/>
        </p:nvSpPr>
        <p:spPr bwMode="auto">
          <a:xfrm>
            <a:off x="8045823" y="3489849"/>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84" name="Oval 83">
            <a:extLst>
              <a:ext uri="{FF2B5EF4-FFF2-40B4-BE49-F238E27FC236}">
                <a16:creationId xmlns:a16="http://schemas.microsoft.com/office/drawing/2014/main" id="{76E66D98-DBC9-4CE5-BBB1-36021ECEE433}"/>
              </a:ext>
            </a:extLst>
          </p:cNvPr>
          <p:cNvSpPr/>
          <p:nvPr/>
        </p:nvSpPr>
        <p:spPr bwMode="auto">
          <a:xfrm>
            <a:off x="7502064" y="1349168"/>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pic>
        <p:nvPicPr>
          <p:cNvPr id="85" name="Picture 84" descr="\documentclass{article}&#10;\usepackage{amsmath}&#10;\pagestyle{empty}&#10;\begin{document}&#10;$T$&#10;&#10;&#10;&#10;\end{document}" title="IguanaTex Bitmap Display">
            <a:extLst>
              <a:ext uri="{FF2B5EF4-FFF2-40B4-BE49-F238E27FC236}">
                <a16:creationId xmlns:a16="http://schemas.microsoft.com/office/drawing/2014/main" id="{CE599648-5A2E-4E3D-B665-EF9A5EF6332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441155" y="1159443"/>
            <a:ext cx="130286" cy="128000"/>
          </a:xfrm>
          <a:prstGeom prst="rect">
            <a:avLst/>
          </a:prstGeom>
        </p:spPr>
      </p:pic>
      <p:grpSp>
        <p:nvGrpSpPr>
          <p:cNvPr id="6" name="Group 5">
            <a:extLst>
              <a:ext uri="{FF2B5EF4-FFF2-40B4-BE49-F238E27FC236}">
                <a16:creationId xmlns:a16="http://schemas.microsoft.com/office/drawing/2014/main" id="{60465E6E-E5A3-1A43-AF7B-7B6B08271FCE}"/>
              </a:ext>
            </a:extLst>
          </p:cNvPr>
          <p:cNvGrpSpPr/>
          <p:nvPr/>
        </p:nvGrpSpPr>
        <p:grpSpPr>
          <a:xfrm>
            <a:off x="151040" y="3183125"/>
            <a:ext cx="4682218" cy="989951"/>
            <a:chOff x="151040" y="3183125"/>
            <a:chExt cx="4682218" cy="989951"/>
          </a:xfrm>
        </p:grpSpPr>
        <p:sp>
          <p:nvSpPr>
            <p:cNvPr id="36" name="TextBox 35">
              <a:extLst>
                <a:ext uri="{FF2B5EF4-FFF2-40B4-BE49-F238E27FC236}">
                  <a16:creationId xmlns:a16="http://schemas.microsoft.com/office/drawing/2014/main" id="{F44DEC80-B813-EE49-B7E9-BCEABAECD417}"/>
                </a:ext>
              </a:extLst>
            </p:cNvPr>
            <p:cNvSpPr txBox="1"/>
            <p:nvPr/>
          </p:nvSpPr>
          <p:spPr>
            <a:xfrm>
              <a:off x="151040" y="3183125"/>
              <a:ext cx="4682218" cy="989951"/>
            </a:xfrm>
            <a:prstGeom prst="rect">
              <a:avLst/>
            </a:prstGeom>
            <a:noFill/>
          </p:spPr>
          <p:txBody>
            <a:bodyPr wrap="square">
              <a:spAutoFit/>
            </a:body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Goal: 	find a class map</a:t>
              </a: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	that agrees well with the unknown 	map     determining all true labels </a:t>
              </a:r>
            </a:p>
          </p:txBody>
        </p:sp>
        <p:pic>
          <p:nvPicPr>
            <p:cNvPr id="92" name="Picture 91" descr="\documentclass{article}&#10;\usepackage{amsmath}&#10;\pagestyle{empty}&#10;\begin{document}&#10;&#10;$\Tilde{c}: T \cup S \rightarrow\{+1,-1\}$&#10;&#10;&#10;\end{document}" title="IguanaTex Bitmap Display">
              <a:extLst>
                <a:ext uri="{FF2B5EF4-FFF2-40B4-BE49-F238E27FC236}">
                  <a16:creationId xmlns:a16="http://schemas.microsoft.com/office/drawing/2014/main" id="{B830FEC1-20B3-4692-B913-61F340F867D7}"/>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2514447" y="3273809"/>
              <a:ext cx="1748572" cy="190857"/>
            </a:xfrm>
            <a:prstGeom prst="rect">
              <a:avLst/>
            </a:prstGeom>
          </p:spPr>
        </p:pic>
        <p:pic>
          <p:nvPicPr>
            <p:cNvPr id="93" name="Picture 92" descr="\documentclass{article}&#10;\usepackage{amsmath}&#10;\pagestyle{empty}&#10;\begin{document}&#10;$c$&#10;\end{document}" title="IguanaTex Bitmap Display">
              <a:extLst>
                <a:ext uri="{FF2B5EF4-FFF2-40B4-BE49-F238E27FC236}">
                  <a16:creationId xmlns:a16="http://schemas.microsoft.com/office/drawing/2014/main" id="{D0DC795D-78BE-4AAD-B4B8-B1AB4F6D9075}"/>
                </a:ext>
              </a:extLst>
            </p:cNvPr>
            <p:cNvPicPr>
              <a:picLocks noChangeAspect="1"/>
            </p:cNvPicPr>
            <p:nvPr>
              <p:custDataLst>
                <p:tags r:id="rId5"/>
              </p:custDataLst>
            </p:nvPr>
          </p:nvPicPr>
          <p:blipFill>
            <a:blip r:embed="rId9">
              <a:extLst>
                <a:ext uri="{28A0092B-C50C-407E-A947-70E740481C1C}">
                  <a14:useLocalDpi xmlns:a14="http://schemas.microsoft.com/office/drawing/2010/main" val="0"/>
                </a:ext>
              </a:extLst>
            </a:blip>
            <a:stretch>
              <a:fillRect/>
            </a:stretch>
          </p:blipFill>
          <p:spPr>
            <a:xfrm>
              <a:off x="1562950" y="3986929"/>
              <a:ext cx="75428" cy="85714"/>
            </a:xfrm>
            <a:prstGeom prst="rect">
              <a:avLst/>
            </a:prstGeom>
          </p:spPr>
        </p:pic>
      </p:grpSp>
      <p:grpSp>
        <p:nvGrpSpPr>
          <p:cNvPr id="7" name="Group 6">
            <a:extLst>
              <a:ext uri="{FF2B5EF4-FFF2-40B4-BE49-F238E27FC236}">
                <a16:creationId xmlns:a16="http://schemas.microsoft.com/office/drawing/2014/main" id="{E331F097-3182-E446-8305-BD6B69824A54}"/>
              </a:ext>
            </a:extLst>
          </p:cNvPr>
          <p:cNvGrpSpPr/>
          <p:nvPr/>
        </p:nvGrpSpPr>
        <p:grpSpPr>
          <a:xfrm>
            <a:off x="219456" y="1243584"/>
            <a:ext cx="4123944" cy="1734108"/>
            <a:chOff x="219456" y="1243584"/>
            <a:chExt cx="4123944" cy="1734108"/>
          </a:xfrm>
        </p:grpSpPr>
        <p:sp>
          <p:nvSpPr>
            <p:cNvPr id="91" name="Text Placeholder 4">
              <a:extLst>
                <a:ext uri="{FF2B5EF4-FFF2-40B4-BE49-F238E27FC236}">
                  <a16:creationId xmlns:a16="http://schemas.microsoft.com/office/drawing/2014/main" id="{DEC7E29B-E8F6-4A7A-9FF1-43125BD17CB0}"/>
                </a:ext>
              </a:extLst>
            </p:cNvPr>
            <p:cNvSpPr txBox="1">
              <a:spLocks/>
            </p:cNvSpPr>
            <p:nvPr/>
          </p:nvSpPr>
          <p:spPr>
            <a:xfrm>
              <a:off x="219456" y="1243584"/>
              <a:ext cx="4123944" cy="1734108"/>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Supervised binary classification of</a:t>
              </a: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Given: 	train set</a:t>
              </a: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	test set</a:t>
              </a: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	class map</a:t>
              </a:r>
            </a:p>
          </p:txBody>
        </p:sp>
        <p:pic>
          <p:nvPicPr>
            <p:cNvPr id="94" name="Picture 93" descr="\documentclass{article}&#10;\usepackage{amsmath}&#10;\usepackage{amssymb}&#10;&#10;\pagestyle{empty}&#10;\begin{document}&#10;\noindent&#10;$T = \{\mathbf{x}_1, ..., \mathbf{x}_M\}$\\[9pt]&#10;$S = \{\mathbf{x}_1', ..., \mathbf{x}_m'\}$\\[9pt]&#10;$c_{\mid T}: T \rightarrow \{+1, -1\}$&#10;&#10;%$T = \{\mathbf{x}_1, ..., \mathbf{x}_M\}, \, \mathbf{x}_i \in \mathbb{R}^s$\\[9pt]&#10;%$S = \{\mathbf{x}_1', ..., \mathbf{x}_m'\}, \mathbf{x}_i \in \mathbb{R}^s$\\[9pt]&#10;%$\mathbf{x}_i \in \mathbb{R}^s$\\[9pt]&#10;%$\mathbf{x}_i \in \mathbb{R}^s$, $y_i \in \{-1, +1\}$&#10;&#10;&#10;&#10;\end{document}" title="IguanaTex Bitmap Display">
              <a:extLst>
                <a:ext uri="{FF2B5EF4-FFF2-40B4-BE49-F238E27FC236}">
                  <a16:creationId xmlns:a16="http://schemas.microsoft.com/office/drawing/2014/main" id="{EC63D13C-760F-4B4E-B842-D91C34655A94}"/>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2015097" y="1684066"/>
              <a:ext cx="1579429" cy="1006856"/>
            </a:xfrm>
            <a:prstGeom prst="rect">
              <a:avLst/>
            </a:prstGeom>
          </p:spPr>
        </p:pic>
        <p:pic>
          <p:nvPicPr>
            <p:cNvPr id="95" name="Picture 94" descr="\documentclass{article}&#10;\usepackage{amsmath}&#10;\usepackage{amssymb}&#10;\pagestyle{empty}&#10;\begin{document}&#10;$\mathbf{x}_i \in \mathbb{R}^s$&#10;&#10;&#10;&#10;\end{document}" title="IguanaTex Bitmap Display">
              <a:extLst>
                <a:ext uri="{FF2B5EF4-FFF2-40B4-BE49-F238E27FC236}">
                  <a16:creationId xmlns:a16="http://schemas.microsoft.com/office/drawing/2014/main" id="{855E000C-A878-4530-8F1D-12131DFA4A11}"/>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568226" y="1697154"/>
              <a:ext cx="606857" cy="160000"/>
            </a:xfrm>
            <a:prstGeom prst="rect">
              <a:avLst/>
            </a:prstGeom>
          </p:spPr>
        </p:pic>
      </p:grpSp>
    </p:spTree>
    <p:extLst>
      <p:ext uri="{BB962C8B-B14F-4D97-AF65-F5344CB8AC3E}">
        <p14:creationId xmlns:p14="http://schemas.microsoft.com/office/powerpoint/2010/main" val="228818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43514-60F2-499B-A89A-D2090C80994A}"/>
              </a:ext>
            </a:extLst>
          </p:cNvPr>
          <p:cNvSpPr>
            <a:spLocks noGrp="1"/>
          </p:cNvSpPr>
          <p:nvPr>
            <p:ph type="title"/>
          </p:nvPr>
        </p:nvSpPr>
        <p:spPr/>
        <p:txBody>
          <a:bodyPr/>
          <a:lstStyle/>
          <a:p>
            <a:r>
              <a:rPr lang="en-US" dirty="0"/>
              <a:t>Support Vector Machine (SVM)</a:t>
            </a:r>
            <a:endParaRPr lang="en-IE" dirty="0"/>
          </a:p>
        </p:txBody>
      </p:sp>
      <p:sp>
        <p:nvSpPr>
          <p:cNvPr id="4" name="Footer Placeholder 3">
            <a:extLst>
              <a:ext uri="{FF2B5EF4-FFF2-40B4-BE49-F238E27FC236}">
                <a16:creationId xmlns:a16="http://schemas.microsoft.com/office/drawing/2014/main" id="{196022D4-90F2-47AF-9E53-42173817173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0E092484-F97F-4DA0-9A58-B6F38CD252E9}"/>
              </a:ext>
            </a:extLst>
          </p:cNvPr>
          <p:cNvSpPr>
            <a:spLocks noGrp="1"/>
          </p:cNvSpPr>
          <p:nvPr>
            <p:ph type="sldNum" sz="quarter" idx="11"/>
          </p:nvPr>
        </p:nvSpPr>
        <p:spPr/>
        <p:txBody>
          <a:bodyPr/>
          <a:lstStyle/>
          <a:p>
            <a:fld id="{59395FB3-9C97-154F-86B2-7E381B951268}" type="slidenum">
              <a:rPr lang="en-US" smtClean="0"/>
              <a:pPr/>
              <a:t>64</a:t>
            </a:fld>
            <a:endParaRPr lang="en-US" dirty="0"/>
          </a:p>
        </p:txBody>
      </p:sp>
      <p:cxnSp>
        <p:nvCxnSpPr>
          <p:cNvPr id="41" name="Straight Arrow Connector 40">
            <a:extLst>
              <a:ext uri="{FF2B5EF4-FFF2-40B4-BE49-F238E27FC236}">
                <a16:creationId xmlns:a16="http://schemas.microsoft.com/office/drawing/2014/main" id="{EFC05E5C-BECA-4F23-B7EA-D0E4B79951C9}"/>
              </a:ext>
            </a:extLst>
          </p:cNvPr>
          <p:cNvCxnSpPr>
            <a:cxnSpLocks/>
          </p:cNvCxnSpPr>
          <p:nvPr/>
        </p:nvCxnSpPr>
        <p:spPr bwMode="auto">
          <a:xfrm flipH="1" flipV="1">
            <a:off x="6978328" y="2248741"/>
            <a:ext cx="163976" cy="328739"/>
          </a:xfrm>
          <a:prstGeom prst="straightConnector1">
            <a:avLst/>
          </a:prstGeom>
          <a:noFill/>
          <a:ln w="19050" cap="flat" cmpd="sng" algn="ctr">
            <a:solidFill>
              <a:srgbClr val="C6C6C6"/>
            </a:solidFill>
            <a:prstDash val="solid"/>
            <a:headEnd type="none" w="med" len="med"/>
            <a:tailEnd type="triangle"/>
          </a:ln>
          <a:effectLst/>
        </p:spPr>
      </p:cxnSp>
      <p:cxnSp>
        <p:nvCxnSpPr>
          <p:cNvPr id="43" name="Straight Connector 42">
            <a:extLst>
              <a:ext uri="{FF2B5EF4-FFF2-40B4-BE49-F238E27FC236}">
                <a16:creationId xmlns:a16="http://schemas.microsoft.com/office/drawing/2014/main" id="{64B28960-66F0-471B-8BF8-5B42C400F6B8}"/>
              </a:ext>
            </a:extLst>
          </p:cNvPr>
          <p:cNvCxnSpPr>
            <a:cxnSpLocks/>
          </p:cNvCxnSpPr>
          <p:nvPr/>
        </p:nvCxnSpPr>
        <p:spPr bwMode="auto">
          <a:xfrm flipV="1">
            <a:off x="5006788" y="2471559"/>
            <a:ext cx="3491753" cy="1703188"/>
          </a:xfrm>
          <a:prstGeom prst="line">
            <a:avLst/>
          </a:prstGeom>
          <a:noFill/>
          <a:ln w="19050" cap="flat" cmpd="sng" algn="ctr">
            <a:solidFill>
              <a:srgbClr val="161616"/>
            </a:solidFill>
            <a:prstDash val="sysDot"/>
            <a:headEnd type="none" w="med" len="med"/>
            <a:tailEnd type="none" w="med" len="med"/>
          </a:ln>
          <a:effectLst/>
        </p:spPr>
      </p:cxnSp>
      <p:cxnSp>
        <p:nvCxnSpPr>
          <p:cNvPr id="44" name="Straight Connector 43">
            <a:extLst>
              <a:ext uri="{FF2B5EF4-FFF2-40B4-BE49-F238E27FC236}">
                <a16:creationId xmlns:a16="http://schemas.microsoft.com/office/drawing/2014/main" id="{00A97C59-D595-4770-B248-311EFCA2020D}"/>
              </a:ext>
            </a:extLst>
          </p:cNvPr>
          <p:cNvCxnSpPr>
            <a:cxnSpLocks/>
          </p:cNvCxnSpPr>
          <p:nvPr/>
        </p:nvCxnSpPr>
        <p:spPr bwMode="auto">
          <a:xfrm flipV="1">
            <a:off x="5006788" y="1391419"/>
            <a:ext cx="3491753" cy="1703188"/>
          </a:xfrm>
          <a:prstGeom prst="line">
            <a:avLst/>
          </a:prstGeom>
          <a:noFill/>
          <a:ln w="19050" cap="flat" cmpd="sng" algn="ctr">
            <a:solidFill>
              <a:srgbClr val="161616"/>
            </a:solidFill>
            <a:prstDash val="sysDot"/>
            <a:headEnd type="none" w="med" len="med"/>
            <a:tailEnd type="none" w="med" len="med"/>
          </a:ln>
          <a:effectLst/>
        </p:spPr>
      </p:cxnSp>
      <p:sp>
        <p:nvSpPr>
          <p:cNvPr id="45" name="Oval 44">
            <a:extLst>
              <a:ext uri="{FF2B5EF4-FFF2-40B4-BE49-F238E27FC236}">
                <a16:creationId xmlns:a16="http://schemas.microsoft.com/office/drawing/2014/main" id="{DFCD1CF6-65AB-4015-9374-33AA525F2BB4}"/>
              </a:ext>
            </a:extLst>
          </p:cNvPr>
          <p:cNvSpPr/>
          <p:nvPr/>
        </p:nvSpPr>
        <p:spPr bwMode="auto">
          <a:xfrm>
            <a:off x="5731112" y="1389953"/>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46" name="Oval 45">
            <a:extLst>
              <a:ext uri="{FF2B5EF4-FFF2-40B4-BE49-F238E27FC236}">
                <a16:creationId xmlns:a16="http://schemas.microsoft.com/office/drawing/2014/main" id="{F5049C18-4851-476B-AB87-260475C6262C}"/>
              </a:ext>
            </a:extLst>
          </p:cNvPr>
          <p:cNvSpPr/>
          <p:nvPr/>
        </p:nvSpPr>
        <p:spPr bwMode="auto">
          <a:xfrm>
            <a:off x="5405400" y="1849394"/>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47" name="Oval 46">
            <a:extLst>
              <a:ext uri="{FF2B5EF4-FFF2-40B4-BE49-F238E27FC236}">
                <a16:creationId xmlns:a16="http://schemas.microsoft.com/office/drawing/2014/main" id="{726ABFD5-F08B-43F2-8740-AE7C54106CBF}"/>
              </a:ext>
            </a:extLst>
          </p:cNvPr>
          <p:cNvSpPr/>
          <p:nvPr/>
        </p:nvSpPr>
        <p:spPr bwMode="auto">
          <a:xfrm>
            <a:off x="6391835" y="1281953"/>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48" name="Oval 47">
            <a:extLst>
              <a:ext uri="{FF2B5EF4-FFF2-40B4-BE49-F238E27FC236}">
                <a16:creationId xmlns:a16="http://schemas.microsoft.com/office/drawing/2014/main" id="{11694757-D2B7-4AEC-A2F5-D5E055524E9D}"/>
              </a:ext>
            </a:extLst>
          </p:cNvPr>
          <p:cNvSpPr/>
          <p:nvPr/>
        </p:nvSpPr>
        <p:spPr bwMode="auto">
          <a:xfrm>
            <a:off x="6078071" y="1692089"/>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49" name="Oval 48">
            <a:extLst>
              <a:ext uri="{FF2B5EF4-FFF2-40B4-BE49-F238E27FC236}">
                <a16:creationId xmlns:a16="http://schemas.microsoft.com/office/drawing/2014/main" id="{25811B55-EF55-4E74-97EE-785C03055917}"/>
              </a:ext>
            </a:extLst>
          </p:cNvPr>
          <p:cNvSpPr/>
          <p:nvPr/>
        </p:nvSpPr>
        <p:spPr bwMode="auto">
          <a:xfrm>
            <a:off x="6499835" y="1856330"/>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0" name="Oval 49">
            <a:extLst>
              <a:ext uri="{FF2B5EF4-FFF2-40B4-BE49-F238E27FC236}">
                <a16:creationId xmlns:a16="http://schemas.microsoft.com/office/drawing/2014/main" id="{C9169BF9-3854-4F37-8512-A186EDAB6501}"/>
              </a:ext>
            </a:extLst>
          </p:cNvPr>
          <p:cNvSpPr/>
          <p:nvPr/>
        </p:nvSpPr>
        <p:spPr bwMode="auto">
          <a:xfrm>
            <a:off x="7393853" y="1840747"/>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1" name="Oval 50">
            <a:extLst>
              <a:ext uri="{FF2B5EF4-FFF2-40B4-BE49-F238E27FC236}">
                <a16:creationId xmlns:a16="http://schemas.microsoft.com/office/drawing/2014/main" id="{DD4A3580-B753-4EB4-A7FF-97032A1B9548}"/>
              </a:ext>
            </a:extLst>
          </p:cNvPr>
          <p:cNvSpPr/>
          <p:nvPr/>
        </p:nvSpPr>
        <p:spPr bwMode="auto">
          <a:xfrm>
            <a:off x="5729084" y="2364652"/>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2" name="Oval 51">
            <a:extLst>
              <a:ext uri="{FF2B5EF4-FFF2-40B4-BE49-F238E27FC236}">
                <a16:creationId xmlns:a16="http://schemas.microsoft.com/office/drawing/2014/main" id="{D7AE3B4E-7207-4D3A-9058-FEEF94487527}"/>
              </a:ext>
            </a:extLst>
          </p:cNvPr>
          <p:cNvSpPr/>
          <p:nvPr/>
        </p:nvSpPr>
        <p:spPr bwMode="auto">
          <a:xfrm>
            <a:off x="6490447" y="3753548"/>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3" name="Oval 52">
            <a:extLst>
              <a:ext uri="{FF2B5EF4-FFF2-40B4-BE49-F238E27FC236}">
                <a16:creationId xmlns:a16="http://schemas.microsoft.com/office/drawing/2014/main" id="{357DB8CC-2228-4541-990F-D08F6E09F30D}"/>
              </a:ext>
            </a:extLst>
          </p:cNvPr>
          <p:cNvSpPr/>
          <p:nvPr/>
        </p:nvSpPr>
        <p:spPr bwMode="auto">
          <a:xfrm>
            <a:off x="5293766" y="2472652"/>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4" name="Oval 53">
            <a:extLst>
              <a:ext uri="{FF2B5EF4-FFF2-40B4-BE49-F238E27FC236}">
                <a16:creationId xmlns:a16="http://schemas.microsoft.com/office/drawing/2014/main" id="{0213B2F3-F288-4551-9184-BD87EAE4CCA6}"/>
              </a:ext>
            </a:extLst>
          </p:cNvPr>
          <p:cNvSpPr/>
          <p:nvPr/>
        </p:nvSpPr>
        <p:spPr bwMode="auto">
          <a:xfrm>
            <a:off x="6978327" y="1145667"/>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5" name="Oval 54">
            <a:extLst>
              <a:ext uri="{FF2B5EF4-FFF2-40B4-BE49-F238E27FC236}">
                <a16:creationId xmlns:a16="http://schemas.microsoft.com/office/drawing/2014/main" id="{FDD056A0-69E4-48FD-B48C-FC1D1B42E206}"/>
              </a:ext>
            </a:extLst>
          </p:cNvPr>
          <p:cNvSpPr/>
          <p:nvPr/>
        </p:nvSpPr>
        <p:spPr bwMode="auto">
          <a:xfrm>
            <a:off x="7339853" y="3807548"/>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6" name="Oval 55">
            <a:extLst>
              <a:ext uri="{FF2B5EF4-FFF2-40B4-BE49-F238E27FC236}">
                <a16:creationId xmlns:a16="http://schemas.microsoft.com/office/drawing/2014/main" id="{9B8FF0A5-1223-4098-A787-098B2EF63797}"/>
              </a:ext>
            </a:extLst>
          </p:cNvPr>
          <p:cNvSpPr/>
          <p:nvPr/>
        </p:nvSpPr>
        <p:spPr bwMode="auto">
          <a:xfrm>
            <a:off x="5974553" y="4102748"/>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7" name="Oval 56">
            <a:extLst>
              <a:ext uri="{FF2B5EF4-FFF2-40B4-BE49-F238E27FC236}">
                <a16:creationId xmlns:a16="http://schemas.microsoft.com/office/drawing/2014/main" id="{A8726ED7-CF3C-4827-9F8E-A8B8FC044EC7}"/>
              </a:ext>
            </a:extLst>
          </p:cNvPr>
          <p:cNvSpPr/>
          <p:nvPr/>
        </p:nvSpPr>
        <p:spPr bwMode="auto">
          <a:xfrm>
            <a:off x="5837084" y="4463577"/>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8" name="Oval 57">
            <a:extLst>
              <a:ext uri="{FF2B5EF4-FFF2-40B4-BE49-F238E27FC236}">
                <a16:creationId xmlns:a16="http://schemas.microsoft.com/office/drawing/2014/main" id="{9DB64701-24E2-4A1D-A579-729F52A84ADF}"/>
              </a:ext>
            </a:extLst>
          </p:cNvPr>
          <p:cNvSpPr/>
          <p:nvPr/>
        </p:nvSpPr>
        <p:spPr bwMode="auto">
          <a:xfrm>
            <a:off x="6445835" y="4219925"/>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59" name="Oval 58">
            <a:extLst>
              <a:ext uri="{FF2B5EF4-FFF2-40B4-BE49-F238E27FC236}">
                <a16:creationId xmlns:a16="http://schemas.microsoft.com/office/drawing/2014/main" id="{454EECE1-DF95-4E16-9D8C-3CE09F0035FA}"/>
              </a:ext>
            </a:extLst>
          </p:cNvPr>
          <p:cNvSpPr/>
          <p:nvPr/>
        </p:nvSpPr>
        <p:spPr bwMode="auto">
          <a:xfrm>
            <a:off x="7282430" y="4273925"/>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0" name="Oval 59">
            <a:extLst>
              <a:ext uri="{FF2B5EF4-FFF2-40B4-BE49-F238E27FC236}">
                <a16:creationId xmlns:a16="http://schemas.microsoft.com/office/drawing/2014/main" id="{B7ACC461-9EA0-471F-8069-84310E98D7CC}"/>
              </a:ext>
            </a:extLst>
          </p:cNvPr>
          <p:cNvSpPr/>
          <p:nvPr/>
        </p:nvSpPr>
        <p:spPr bwMode="auto">
          <a:xfrm>
            <a:off x="7689476" y="3132742"/>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1" name="Oval 60">
            <a:extLst>
              <a:ext uri="{FF2B5EF4-FFF2-40B4-BE49-F238E27FC236}">
                <a16:creationId xmlns:a16="http://schemas.microsoft.com/office/drawing/2014/main" id="{1347FAE1-FF87-4EA3-89B0-421D1D9BECFE}"/>
              </a:ext>
            </a:extLst>
          </p:cNvPr>
          <p:cNvSpPr/>
          <p:nvPr/>
        </p:nvSpPr>
        <p:spPr bwMode="auto">
          <a:xfrm>
            <a:off x="6988200" y="3928995"/>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2" name="Oval 61">
            <a:extLst>
              <a:ext uri="{FF2B5EF4-FFF2-40B4-BE49-F238E27FC236}">
                <a16:creationId xmlns:a16="http://schemas.microsoft.com/office/drawing/2014/main" id="{3DBA5AEF-52B7-40AF-AF5F-C584DE8481EB}"/>
              </a:ext>
            </a:extLst>
          </p:cNvPr>
          <p:cNvSpPr/>
          <p:nvPr/>
        </p:nvSpPr>
        <p:spPr bwMode="auto">
          <a:xfrm>
            <a:off x="8258735" y="2869692"/>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cxnSp>
        <p:nvCxnSpPr>
          <p:cNvPr id="63" name="Straight Connector 62">
            <a:extLst>
              <a:ext uri="{FF2B5EF4-FFF2-40B4-BE49-F238E27FC236}">
                <a16:creationId xmlns:a16="http://schemas.microsoft.com/office/drawing/2014/main" id="{2AED23A5-EE2A-4B77-A392-8C323DF90A79}"/>
              </a:ext>
            </a:extLst>
          </p:cNvPr>
          <p:cNvCxnSpPr>
            <a:cxnSpLocks/>
          </p:cNvCxnSpPr>
          <p:nvPr/>
        </p:nvCxnSpPr>
        <p:spPr bwMode="auto">
          <a:xfrm flipV="1">
            <a:off x="5006788" y="1926072"/>
            <a:ext cx="3491753" cy="1703188"/>
          </a:xfrm>
          <a:prstGeom prst="line">
            <a:avLst/>
          </a:prstGeom>
          <a:noFill/>
          <a:ln w="19050" cap="flat" cmpd="sng" algn="ctr">
            <a:solidFill>
              <a:srgbClr val="161616"/>
            </a:solidFill>
            <a:prstDash val="solid"/>
            <a:headEnd type="none" w="med" len="med"/>
            <a:tailEnd type="none" w="med" len="med"/>
          </a:ln>
          <a:effectLst/>
        </p:spPr>
      </p:cxnSp>
      <p:sp>
        <p:nvSpPr>
          <p:cNvPr id="64" name="Oval 63">
            <a:extLst>
              <a:ext uri="{FF2B5EF4-FFF2-40B4-BE49-F238E27FC236}">
                <a16:creationId xmlns:a16="http://schemas.microsoft.com/office/drawing/2014/main" id="{401B4F5E-5DA6-4C45-9986-562F5B036A61}"/>
              </a:ext>
            </a:extLst>
          </p:cNvPr>
          <p:cNvSpPr/>
          <p:nvPr/>
        </p:nvSpPr>
        <p:spPr bwMode="auto">
          <a:xfrm>
            <a:off x="6445835" y="2310652"/>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5" name="Oval 64">
            <a:extLst>
              <a:ext uri="{FF2B5EF4-FFF2-40B4-BE49-F238E27FC236}">
                <a16:creationId xmlns:a16="http://schemas.microsoft.com/office/drawing/2014/main" id="{980EF219-C83C-43CE-A19F-D4CBC120CD62}"/>
              </a:ext>
            </a:extLst>
          </p:cNvPr>
          <p:cNvSpPr/>
          <p:nvPr/>
        </p:nvSpPr>
        <p:spPr bwMode="auto">
          <a:xfrm>
            <a:off x="6880412" y="3186742"/>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6" name="TextBox 65">
            <a:extLst>
              <a:ext uri="{FF2B5EF4-FFF2-40B4-BE49-F238E27FC236}">
                <a16:creationId xmlns:a16="http://schemas.microsoft.com/office/drawing/2014/main" id="{4F85FADA-CD63-4BA7-8698-8A81BF8C48F4}"/>
              </a:ext>
            </a:extLst>
          </p:cNvPr>
          <p:cNvSpPr txBox="1"/>
          <p:nvPr/>
        </p:nvSpPr>
        <p:spPr>
          <a:xfrm>
            <a:off x="7971864" y="4106426"/>
            <a:ext cx="595730" cy="167482"/>
          </a:xfrm>
          <a:prstGeom prst="rect">
            <a:avLst/>
          </a:prstGeom>
          <a:noFill/>
        </p:spPr>
        <p:txBody>
          <a:bodyPr wrap="square" lIns="0" tIns="0" rIns="0" bIns="0" rtlCol="0">
            <a:spAutoFit/>
          </a:bodyPr>
          <a:lstStyle/>
          <a:p>
            <a:pPr>
              <a:lnSpc>
                <a:spcPct val="110000"/>
              </a:lnSpc>
              <a:spcBef>
                <a:spcPts val="825"/>
              </a:spcBef>
            </a:pPr>
            <a:r>
              <a:rPr lang="en-US" sz="1050" b="1" dirty="0">
                <a:solidFill>
                  <a:srgbClr val="EE538B"/>
                </a:solidFill>
                <a:latin typeface="IBM Plex Sans" charset="0"/>
                <a:ea typeface="IBM Plex Sans" charset="0"/>
                <a:cs typeface="IBM Plex Sans" charset="0"/>
              </a:rPr>
              <a:t>Class +1</a:t>
            </a:r>
          </a:p>
        </p:txBody>
      </p:sp>
      <p:sp>
        <p:nvSpPr>
          <p:cNvPr id="67" name="TextBox 66">
            <a:extLst>
              <a:ext uri="{FF2B5EF4-FFF2-40B4-BE49-F238E27FC236}">
                <a16:creationId xmlns:a16="http://schemas.microsoft.com/office/drawing/2014/main" id="{9F15D47F-D13D-4DB7-A0EF-ABA87674E29A}"/>
              </a:ext>
            </a:extLst>
          </p:cNvPr>
          <p:cNvSpPr txBox="1"/>
          <p:nvPr/>
        </p:nvSpPr>
        <p:spPr>
          <a:xfrm>
            <a:off x="7971864" y="1080776"/>
            <a:ext cx="595730" cy="167482"/>
          </a:xfrm>
          <a:prstGeom prst="rect">
            <a:avLst/>
          </a:prstGeom>
          <a:noFill/>
        </p:spPr>
        <p:txBody>
          <a:bodyPr wrap="square" lIns="0" tIns="0" rIns="0" bIns="0" rtlCol="0">
            <a:spAutoFit/>
          </a:bodyPr>
          <a:lstStyle/>
          <a:p>
            <a:pPr>
              <a:lnSpc>
                <a:spcPct val="110000"/>
              </a:lnSpc>
              <a:spcBef>
                <a:spcPts val="825"/>
              </a:spcBef>
            </a:pPr>
            <a:r>
              <a:rPr lang="en-US" sz="1050" b="1" dirty="0">
                <a:solidFill>
                  <a:srgbClr val="4589FF"/>
                </a:solidFill>
                <a:latin typeface="IBM Plex Sans" charset="0"/>
                <a:ea typeface="IBM Plex Sans" charset="0"/>
                <a:cs typeface="IBM Plex Sans" charset="0"/>
              </a:rPr>
              <a:t>Class -1</a:t>
            </a:r>
          </a:p>
        </p:txBody>
      </p:sp>
      <p:sp>
        <p:nvSpPr>
          <p:cNvPr id="68" name="Oval 67">
            <a:extLst>
              <a:ext uri="{FF2B5EF4-FFF2-40B4-BE49-F238E27FC236}">
                <a16:creationId xmlns:a16="http://schemas.microsoft.com/office/drawing/2014/main" id="{E5F0E8C3-5EC7-4007-BD81-713C7A2240AC}"/>
              </a:ext>
            </a:extLst>
          </p:cNvPr>
          <p:cNvSpPr/>
          <p:nvPr/>
        </p:nvSpPr>
        <p:spPr bwMode="auto">
          <a:xfrm>
            <a:off x="8045823" y="3489849"/>
            <a:ext cx="108000" cy="108000"/>
          </a:xfrm>
          <a:prstGeom prst="ellipse">
            <a:avLst/>
          </a:prstGeom>
          <a:solidFill>
            <a:srgbClr val="EE538B"/>
          </a:solidFill>
          <a:ln w="19050" cap="flat" cmpd="sng" algn="ctr">
            <a:solidFill>
              <a:srgbClr val="EE538B"/>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69" name="Oval 68">
            <a:extLst>
              <a:ext uri="{FF2B5EF4-FFF2-40B4-BE49-F238E27FC236}">
                <a16:creationId xmlns:a16="http://schemas.microsoft.com/office/drawing/2014/main" id="{ED02BDE1-A28B-48C2-94AE-20A1CCADB8D7}"/>
              </a:ext>
            </a:extLst>
          </p:cNvPr>
          <p:cNvSpPr/>
          <p:nvPr/>
        </p:nvSpPr>
        <p:spPr bwMode="auto">
          <a:xfrm>
            <a:off x="7502064" y="1349168"/>
            <a:ext cx="108000" cy="108000"/>
          </a:xfrm>
          <a:prstGeom prst="ellipse">
            <a:avLst/>
          </a:prstGeom>
          <a:solidFill>
            <a:srgbClr val="4589FF"/>
          </a:solidFill>
          <a:ln w="19050" cap="flat" cmpd="sng" algn="ctr">
            <a:solidFill>
              <a:srgbClr val="4589FF"/>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pic>
        <p:nvPicPr>
          <p:cNvPr id="70" name="Picture 69" descr="\documentclass{article}&#10;\usepackage{amsmath}&#10;&#10;\newcommand{\norm}[1]{\left\lVert#1\right\rVert}&#10;&#10;\pagestyle{empty}&#10;\begin{document}&#10;&#10;\begin{align*}&#10;\frac{2}{\norm{\mathbf{w}}}&#10;\end{align*}&#10;&#10;&#10;\end{document}" title="IguanaTex Bitmap Display">
            <a:extLst>
              <a:ext uri="{FF2B5EF4-FFF2-40B4-BE49-F238E27FC236}">
                <a16:creationId xmlns:a16="http://schemas.microsoft.com/office/drawing/2014/main" id="{D2E98518-A379-41AE-A3C6-4769F0B3CA82}"/>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8513187" y="1986196"/>
            <a:ext cx="350857" cy="433142"/>
          </a:xfrm>
          <a:prstGeom prst="rect">
            <a:avLst/>
          </a:prstGeom>
        </p:spPr>
      </p:pic>
      <p:grpSp>
        <p:nvGrpSpPr>
          <p:cNvPr id="6" name="Group 5">
            <a:extLst>
              <a:ext uri="{FF2B5EF4-FFF2-40B4-BE49-F238E27FC236}">
                <a16:creationId xmlns:a16="http://schemas.microsoft.com/office/drawing/2014/main" id="{66DF6488-B21C-8340-90A6-301E5300641E}"/>
              </a:ext>
            </a:extLst>
          </p:cNvPr>
          <p:cNvGrpSpPr/>
          <p:nvPr/>
        </p:nvGrpSpPr>
        <p:grpSpPr>
          <a:xfrm>
            <a:off x="219456" y="1243584"/>
            <a:ext cx="4123944" cy="1626108"/>
            <a:chOff x="219456" y="1243584"/>
            <a:chExt cx="4123944" cy="1626108"/>
          </a:xfrm>
        </p:grpSpPr>
        <p:sp>
          <p:nvSpPr>
            <p:cNvPr id="42" name="Text Placeholder 4">
              <a:extLst>
                <a:ext uri="{FF2B5EF4-FFF2-40B4-BE49-F238E27FC236}">
                  <a16:creationId xmlns:a16="http://schemas.microsoft.com/office/drawing/2014/main" id="{0247D95A-8EE5-4A48-9EB3-54E8A1C8FEFE}"/>
                </a:ext>
              </a:extLst>
            </p:cNvPr>
            <p:cNvSpPr txBox="1">
              <a:spLocks/>
            </p:cNvSpPr>
            <p:nvPr/>
          </p:nvSpPr>
          <p:spPr>
            <a:xfrm>
              <a:off x="219456" y="1243584"/>
              <a:ext cx="4123944" cy="1626108"/>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Linear decision function</a:t>
              </a: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Only works for linearly separable data!</a:t>
              </a: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p:txBody>
        </p:sp>
        <p:pic>
          <p:nvPicPr>
            <p:cNvPr id="71" name="Picture 70" descr="\documentclass{article}&#10;\usepackage{amsmath}&#10;\pagestyle{empty}&#10;\begin{document}&#10;&#10;\begin{align*}&#10;\Tilde{c}_{\text{SVM}}(\mathbf{x}) = \text{sign}\left( \mathbf{w}^\top \mathbf{x} + b \right)&#10;\end{align*}&#10;&#10;\end{document}" title="IguanaTex Bitmap Display">
              <a:extLst>
                <a:ext uri="{FF2B5EF4-FFF2-40B4-BE49-F238E27FC236}">
                  <a16:creationId xmlns:a16="http://schemas.microsoft.com/office/drawing/2014/main" id="{7590E9F0-A3F1-40A4-95D1-E90AD19CA7DC}"/>
                </a:ext>
              </a:extLst>
            </p:cNvPr>
            <p:cNvPicPr>
              <a:picLocks noChangeAspect="1"/>
            </p:cNvPicPr>
            <p:nvPr>
              <p:custDataLst>
                <p:tags r:id="rId6"/>
              </p:custDataLst>
            </p:nvPr>
          </p:nvPicPr>
          <p:blipFill>
            <a:blip r:embed="rId9">
              <a:extLst>
                <a:ext uri="{28A0092B-C50C-407E-A947-70E740481C1C}">
                  <a14:useLocalDpi xmlns:a14="http://schemas.microsoft.com/office/drawing/2010/main" val="0"/>
                </a:ext>
              </a:extLst>
            </a:blip>
            <a:stretch>
              <a:fillRect/>
            </a:stretch>
          </p:blipFill>
          <p:spPr>
            <a:xfrm>
              <a:off x="664723" y="1797895"/>
              <a:ext cx="2153141" cy="237714"/>
            </a:xfrm>
            <a:prstGeom prst="rect">
              <a:avLst/>
            </a:prstGeom>
          </p:spPr>
        </p:pic>
      </p:grpSp>
      <p:cxnSp>
        <p:nvCxnSpPr>
          <p:cNvPr id="72" name="Straight Arrow Connector 71">
            <a:extLst>
              <a:ext uri="{FF2B5EF4-FFF2-40B4-BE49-F238E27FC236}">
                <a16:creationId xmlns:a16="http://schemas.microsoft.com/office/drawing/2014/main" id="{ACD3DBFC-6AFB-4BE8-9766-3974D3603E74}"/>
              </a:ext>
            </a:extLst>
          </p:cNvPr>
          <p:cNvCxnSpPr>
            <a:cxnSpLocks/>
          </p:cNvCxnSpPr>
          <p:nvPr/>
        </p:nvCxnSpPr>
        <p:spPr bwMode="auto">
          <a:xfrm>
            <a:off x="7992882" y="1624667"/>
            <a:ext cx="458557" cy="865474"/>
          </a:xfrm>
          <a:prstGeom prst="straightConnector1">
            <a:avLst/>
          </a:prstGeom>
          <a:noFill/>
          <a:ln w="19050" cap="flat" cmpd="sng" algn="ctr">
            <a:solidFill>
              <a:srgbClr val="C6C6C6"/>
            </a:solidFill>
            <a:prstDash val="solid"/>
            <a:headEnd type="triangle"/>
            <a:tailEnd type="triangle"/>
          </a:ln>
          <a:effectLst/>
        </p:spPr>
      </p:cxnSp>
      <p:pic>
        <p:nvPicPr>
          <p:cNvPr id="73" name="Picture 72" descr="\documentclass{article}&#10;\usepackage{amsmath}&#10;\pagestyle{empty}&#10;\begin{document}&#10;&#10;\begin{align*}&#10;\Tilde{c}_{\text{SVM}}(\mathbf{x}) = 0&#10;\end{align*}&#10;&#10;\end{document}" title="IguanaTex Bitmap Display">
            <a:extLst>
              <a:ext uri="{FF2B5EF4-FFF2-40B4-BE49-F238E27FC236}">
                <a16:creationId xmlns:a16="http://schemas.microsoft.com/office/drawing/2014/main" id="{8A57233F-5AE5-449C-8EB4-2FFE4EA25B10}"/>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20117826">
            <a:off x="5028781" y="3128214"/>
            <a:ext cx="1020571" cy="190857"/>
          </a:xfrm>
          <a:prstGeom prst="rect">
            <a:avLst/>
          </a:prstGeom>
        </p:spPr>
      </p:pic>
      <p:pic>
        <p:nvPicPr>
          <p:cNvPr id="74" name="Picture 73" descr="\documentclass{article}&#10;\usepackage{amsmath}&#10;&#10;\newcommand{\norm}[1]{\left\lVert#1\right\rVert}&#10;&#10;\pagestyle{empty}&#10;\begin{document}&#10;&#10;$\mathbf{w}$&#10;&#10;&#10;\end{document}" title="IguanaTex Bitmap Display">
            <a:extLst>
              <a:ext uri="{FF2B5EF4-FFF2-40B4-BE49-F238E27FC236}">
                <a16:creationId xmlns:a16="http://schemas.microsoft.com/office/drawing/2014/main" id="{D5FA27D2-F836-47DB-B167-49017161B419}"/>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7133859" y="2309122"/>
            <a:ext cx="148571" cy="85715"/>
          </a:xfrm>
          <a:prstGeom prst="rect">
            <a:avLst/>
          </a:prstGeom>
        </p:spPr>
      </p:pic>
      <p:pic>
        <p:nvPicPr>
          <p:cNvPr id="79" name="Picture 78" descr="\documentclass{article}&#10;\usepackage{amsmath}&#10;\pagestyle{empty}&#10;\begin{document}&#10;$T$&#10;&#10;&#10;&#10;\end{document}" title="IguanaTex Bitmap Display">
            <a:extLst>
              <a:ext uri="{FF2B5EF4-FFF2-40B4-BE49-F238E27FC236}">
                <a16:creationId xmlns:a16="http://schemas.microsoft.com/office/drawing/2014/main" id="{91A54CAD-A3B5-B749-ABB2-BC5A65B246FB}"/>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5441155" y="1159443"/>
            <a:ext cx="130286" cy="128000"/>
          </a:xfrm>
          <a:prstGeom prst="rect">
            <a:avLst/>
          </a:prstGeom>
        </p:spPr>
      </p:pic>
      <p:grpSp>
        <p:nvGrpSpPr>
          <p:cNvPr id="12" name="Group 11">
            <a:extLst>
              <a:ext uri="{FF2B5EF4-FFF2-40B4-BE49-F238E27FC236}">
                <a16:creationId xmlns:a16="http://schemas.microsoft.com/office/drawing/2014/main" id="{37B743BD-238E-9848-ABA3-FB94B579A549}"/>
              </a:ext>
            </a:extLst>
          </p:cNvPr>
          <p:cNvGrpSpPr/>
          <p:nvPr/>
        </p:nvGrpSpPr>
        <p:grpSpPr>
          <a:xfrm>
            <a:off x="137444" y="2975796"/>
            <a:ext cx="4682218" cy="1325868"/>
            <a:chOff x="137444" y="2975796"/>
            <a:chExt cx="4682218" cy="1325868"/>
          </a:xfrm>
        </p:grpSpPr>
        <p:grpSp>
          <p:nvGrpSpPr>
            <p:cNvPr id="7" name="Group 6">
              <a:extLst>
                <a:ext uri="{FF2B5EF4-FFF2-40B4-BE49-F238E27FC236}">
                  <a16:creationId xmlns:a16="http://schemas.microsoft.com/office/drawing/2014/main" id="{CFFD564D-8BAA-664A-B878-D774381B4FBF}"/>
                </a:ext>
              </a:extLst>
            </p:cNvPr>
            <p:cNvGrpSpPr/>
            <p:nvPr/>
          </p:nvGrpSpPr>
          <p:grpSpPr>
            <a:xfrm>
              <a:off x="137444" y="2975796"/>
              <a:ext cx="4682218" cy="1325868"/>
              <a:chOff x="137444" y="2975796"/>
              <a:chExt cx="4682218" cy="1325868"/>
            </a:xfrm>
          </p:grpSpPr>
          <p:pic>
            <p:nvPicPr>
              <p:cNvPr id="76" name="Picture 75" descr="\documentclass{article}&#10;\usepackage{optidef}&#10;\usepackage{amssymb}&#10;\usepackage{amsmath}&#10;\begin{document}&#10;&#10;\newcommand{\norm}[1]{\left\lVert#1\right\rVert}&#10;&#10;\begin{mini*}|s|&#10;  {\mathbf{w} \in \mathbb{R}^s, b \in \mathbb{R}}{\norm{\mathbf{w}}^2}{}{}&#10;  \addConstraint{y_i (\mathbf{w}^\top \mathbf{x}_i - b) \leq 1}&#10;\end{mini*}&#10;\end{document}&#10;" title="IguanaTex Bitmap Display">
                <a:extLst>
                  <a:ext uri="{FF2B5EF4-FFF2-40B4-BE49-F238E27FC236}">
                    <a16:creationId xmlns:a16="http://schemas.microsoft.com/office/drawing/2014/main" id="{F639A5F9-1C0C-47DA-809F-344D50E580ED}"/>
                  </a:ext>
                </a:extLst>
              </p:cNvPr>
              <p:cNvPicPr>
                <a:picLocks noChangeAspect="1"/>
              </p:cNvPicPr>
              <p:nvPr>
                <p:custDataLst>
                  <p:tags r:id="rId5"/>
                </p:custDataLst>
              </p:nvPr>
            </p:nvPicPr>
            <p:blipFill rotWithShape="1">
              <a:blip r:embed="rId13">
                <a:extLst>
                  <a:ext uri="{28A0092B-C50C-407E-A947-70E740481C1C}">
                    <a14:useLocalDpi xmlns:a14="http://schemas.microsoft.com/office/drawing/2010/main" val="0"/>
                  </a:ext>
                </a:extLst>
              </a:blip>
              <a:srcRect b="92326"/>
              <a:stretch/>
            </p:blipFill>
            <p:spPr>
              <a:xfrm>
                <a:off x="641228" y="3489849"/>
                <a:ext cx="2747429" cy="811815"/>
              </a:xfrm>
              <a:prstGeom prst="rect">
                <a:avLst/>
              </a:prstGeom>
            </p:spPr>
          </p:pic>
          <p:sp>
            <p:nvSpPr>
              <p:cNvPr id="78" name="TextBox 77">
                <a:extLst>
                  <a:ext uri="{FF2B5EF4-FFF2-40B4-BE49-F238E27FC236}">
                    <a16:creationId xmlns:a16="http://schemas.microsoft.com/office/drawing/2014/main" id="{CE7107A7-C58B-3342-875C-2436A48421F8}"/>
                  </a:ext>
                </a:extLst>
              </p:cNvPr>
              <p:cNvSpPr txBox="1"/>
              <p:nvPr/>
            </p:nvSpPr>
            <p:spPr>
              <a:xfrm>
                <a:off x="137444" y="2975796"/>
                <a:ext cx="4682218" cy="590354"/>
              </a:xfrm>
              <a:prstGeom prst="rect">
                <a:avLst/>
              </a:prstGeom>
              <a:noFill/>
            </p:spPr>
            <p:txBody>
              <a:bodyPr wrap="square">
                <a:spAutoFit/>
              </a:body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Maximize the margin</a:t>
                </a: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 (convex optimization) </a:t>
                </a:r>
                <a:b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b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p:txBody>
          </p:sp>
        </p:grpSp>
        <p:grpSp>
          <p:nvGrpSpPr>
            <p:cNvPr id="11" name="Group 10">
              <a:extLst>
                <a:ext uri="{FF2B5EF4-FFF2-40B4-BE49-F238E27FC236}">
                  <a16:creationId xmlns:a16="http://schemas.microsoft.com/office/drawing/2014/main" id="{147308EB-CA6B-A64F-9D17-CD18E54D94B2}"/>
                </a:ext>
              </a:extLst>
            </p:cNvPr>
            <p:cNvGrpSpPr/>
            <p:nvPr/>
          </p:nvGrpSpPr>
          <p:grpSpPr>
            <a:xfrm>
              <a:off x="3076222" y="3982995"/>
              <a:ext cx="186267" cy="227753"/>
              <a:chOff x="3076222" y="3982995"/>
              <a:chExt cx="186267" cy="227753"/>
            </a:xfrm>
          </p:grpSpPr>
          <p:sp>
            <p:nvSpPr>
              <p:cNvPr id="10" name="Rectangle 9">
                <a:extLst>
                  <a:ext uri="{FF2B5EF4-FFF2-40B4-BE49-F238E27FC236}">
                    <a16:creationId xmlns:a16="http://schemas.microsoft.com/office/drawing/2014/main" id="{739D0868-4A2F-8945-BD66-A697FD0842DA}"/>
                  </a:ext>
                </a:extLst>
              </p:cNvPr>
              <p:cNvSpPr/>
              <p:nvPr/>
            </p:nvSpPr>
            <p:spPr bwMode="auto">
              <a:xfrm>
                <a:off x="3076222" y="3982995"/>
                <a:ext cx="186267" cy="227753"/>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pic>
            <p:nvPicPr>
              <p:cNvPr id="9" name="Picture 8">
                <a:extLst>
                  <a:ext uri="{FF2B5EF4-FFF2-40B4-BE49-F238E27FC236}">
                    <a16:creationId xmlns:a16="http://schemas.microsoft.com/office/drawing/2014/main" id="{98423D3C-0B40-854D-AB57-2D6D6114B58A}"/>
                  </a:ext>
                </a:extLst>
              </p:cNvPr>
              <p:cNvPicPr>
                <a:picLocks noChangeAspect="1"/>
              </p:cNvPicPr>
              <p:nvPr/>
            </p:nvPicPr>
            <p:blipFill>
              <a:blip r:embed="rId14"/>
              <a:stretch>
                <a:fillRect/>
              </a:stretch>
            </p:blipFill>
            <p:spPr>
              <a:xfrm>
                <a:off x="3117477" y="4032898"/>
                <a:ext cx="114300" cy="139700"/>
              </a:xfrm>
              <a:prstGeom prst="rect">
                <a:avLst/>
              </a:prstGeom>
            </p:spPr>
          </p:pic>
        </p:grpSp>
      </p:grpSp>
    </p:spTree>
    <p:extLst>
      <p:ext uri="{BB962C8B-B14F-4D97-AF65-F5344CB8AC3E}">
        <p14:creationId xmlns:p14="http://schemas.microsoft.com/office/powerpoint/2010/main" val="3600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ocumentclass{article}&#10;\usepackage{amsmath}&#10;\usepackage{amssymb}&#10;\pagestyle{empty}&#10;\begin{document}&#10;\noindent&#10;$\phi: \mathbb{R}^s \rightarrow \mathcal{V}, \quad \mathcal{V}$\\[5pt]&#10;$\Tilde{c}_\text{SVM}(\mathbf{x}) = \text{sign}\left(\left\langle w, \, \phi(\mathbf{x})\right\rangle_\mathcal{V} + b\right)$&#10;%$\Tilde{c}_\text{SVM}(\mathbf{x}) = \text{sign}\left(\left\langle \vec{w}, \, \vec{\phi}(\mathbf{x})\right\rangle_\mathcal{V} + b\right)$&#10;\end{document}" title="IguanaTex Bitmap Display">
            <a:extLst>
              <a:ext uri="{FF2B5EF4-FFF2-40B4-BE49-F238E27FC236}">
                <a16:creationId xmlns:a16="http://schemas.microsoft.com/office/drawing/2014/main" id="{7E0BD9F0-CF5C-4AE9-85FB-3DC7DC3A2E33}"/>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88249" y="1681158"/>
            <a:ext cx="2629713" cy="517712"/>
          </a:xfrm>
          <a:prstGeom prst="rect">
            <a:avLst/>
          </a:prstGeom>
        </p:spPr>
      </p:pic>
      <p:sp>
        <p:nvSpPr>
          <p:cNvPr id="2" name="Title 1">
            <a:extLst>
              <a:ext uri="{FF2B5EF4-FFF2-40B4-BE49-F238E27FC236}">
                <a16:creationId xmlns:a16="http://schemas.microsoft.com/office/drawing/2014/main" id="{8635F9B5-0F58-447C-B742-4D5B3B157E0A}"/>
              </a:ext>
            </a:extLst>
          </p:cNvPr>
          <p:cNvSpPr>
            <a:spLocks noGrp="1"/>
          </p:cNvSpPr>
          <p:nvPr>
            <p:ph type="title"/>
          </p:nvPr>
        </p:nvSpPr>
        <p:spPr/>
        <p:txBody>
          <a:bodyPr/>
          <a:lstStyle/>
          <a:p>
            <a:r>
              <a:rPr lang="en-US" dirty="0"/>
              <a:t>Kernelized SVM</a:t>
            </a:r>
            <a:endParaRPr lang="en-IE" dirty="0"/>
          </a:p>
        </p:txBody>
      </p:sp>
      <p:sp>
        <p:nvSpPr>
          <p:cNvPr id="4" name="Footer Placeholder 3">
            <a:extLst>
              <a:ext uri="{FF2B5EF4-FFF2-40B4-BE49-F238E27FC236}">
                <a16:creationId xmlns:a16="http://schemas.microsoft.com/office/drawing/2014/main" id="{BF441921-0CC0-4AD0-A43E-C0334124B008}"/>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1C3085F8-A555-4306-A812-CB88F807BCD7}"/>
              </a:ext>
            </a:extLst>
          </p:cNvPr>
          <p:cNvSpPr>
            <a:spLocks noGrp="1"/>
          </p:cNvSpPr>
          <p:nvPr>
            <p:ph type="sldNum" sz="quarter" idx="11"/>
          </p:nvPr>
        </p:nvSpPr>
        <p:spPr/>
        <p:txBody>
          <a:bodyPr/>
          <a:lstStyle/>
          <a:p>
            <a:fld id="{59395FB3-9C97-154F-86B2-7E381B951268}" type="slidenum">
              <a:rPr lang="en-US" smtClean="0"/>
              <a:pPr/>
              <a:t>65</a:t>
            </a:fld>
            <a:endParaRPr lang="en-US" dirty="0"/>
          </a:p>
        </p:txBody>
      </p:sp>
      <p:pic>
        <p:nvPicPr>
          <p:cNvPr id="12" name="Picture 11" descr="Background pattern&#10;&#10;Description automatically generated">
            <a:extLst>
              <a:ext uri="{FF2B5EF4-FFF2-40B4-BE49-F238E27FC236}">
                <a16:creationId xmlns:a16="http://schemas.microsoft.com/office/drawing/2014/main" id="{94392AB3-E53F-4C8E-9A4F-0A96AC7E5D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4675" y="603504"/>
            <a:ext cx="4209869" cy="4050000"/>
          </a:xfrm>
          <a:prstGeom prst="rect">
            <a:avLst/>
          </a:prstGeom>
        </p:spPr>
      </p:pic>
      <p:sp>
        <p:nvSpPr>
          <p:cNvPr id="16" name="TextBox 15">
            <a:extLst>
              <a:ext uri="{FF2B5EF4-FFF2-40B4-BE49-F238E27FC236}">
                <a16:creationId xmlns:a16="http://schemas.microsoft.com/office/drawing/2014/main" id="{6B585A5A-DF7D-4277-8201-D93E430B731D}"/>
              </a:ext>
            </a:extLst>
          </p:cNvPr>
          <p:cNvSpPr txBox="1"/>
          <p:nvPr/>
        </p:nvSpPr>
        <p:spPr>
          <a:xfrm>
            <a:off x="2091184" y="1622820"/>
            <a:ext cx="1327878" cy="239296"/>
          </a:xfrm>
          <a:prstGeom prst="rect">
            <a:avLst/>
          </a:prstGeom>
          <a:noFill/>
        </p:spPr>
        <p:txBody>
          <a:bodyPr wrap="square" lIns="0" tIns="0" rIns="0" bIns="0" rtlCol="0">
            <a:spAutoFit/>
          </a:bodyPr>
          <a:lstStyle/>
          <a:p>
            <a:pPr>
              <a:lnSpc>
                <a:spcPct val="110000"/>
              </a:lnSpc>
              <a:spcBef>
                <a:spcPts val="825"/>
              </a:spcBef>
            </a:pPr>
            <a:r>
              <a:rPr lang="en-US" sz="1500" dirty="0">
                <a:solidFill>
                  <a:srgbClr val="161616"/>
                </a:solidFill>
                <a:latin typeface="IBM Plex Sans" charset="0"/>
                <a:ea typeface="IBM Plex Sans" charset="0"/>
                <a:cs typeface="IBM Plex Sans" charset="0"/>
              </a:rPr>
              <a:t>Hilbert space</a:t>
            </a:r>
          </a:p>
        </p:txBody>
      </p:sp>
      <p:grpSp>
        <p:nvGrpSpPr>
          <p:cNvPr id="7" name="Group 6">
            <a:extLst>
              <a:ext uri="{FF2B5EF4-FFF2-40B4-BE49-F238E27FC236}">
                <a16:creationId xmlns:a16="http://schemas.microsoft.com/office/drawing/2014/main" id="{E65025DC-4D8F-C041-8FEB-7CFF2168D3BB}"/>
              </a:ext>
            </a:extLst>
          </p:cNvPr>
          <p:cNvGrpSpPr/>
          <p:nvPr/>
        </p:nvGrpSpPr>
        <p:grpSpPr>
          <a:xfrm>
            <a:off x="180358" y="2932367"/>
            <a:ext cx="4682218" cy="1389548"/>
            <a:chOff x="180358" y="2932367"/>
            <a:chExt cx="4682218" cy="1389548"/>
          </a:xfrm>
        </p:grpSpPr>
        <p:sp>
          <p:nvSpPr>
            <p:cNvPr id="18" name="TextBox 17">
              <a:extLst>
                <a:ext uri="{FF2B5EF4-FFF2-40B4-BE49-F238E27FC236}">
                  <a16:creationId xmlns:a16="http://schemas.microsoft.com/office/drawing/2014/main" id="{25AE992D-FB6F-AC45-A078-3E1FBABB2F61}"/>
                </a:ext>
              </a:extLst>
            </p:cNvPr>
            <p:cNvSpPr txBox="1"/>
            <p:nvPr/>
          </p:nvSpPr>
          <p:spPr>
            <a:xfrm>
              <a:off x="180358" y="2932367"/>
              <a:ext cx="4682218" cy="1389548"/>
            </a:xfrm>
            <a:prstGeom prst="rect">
              <a:avLst/>
            </a:prstGeom>
            <a:noFill/>
          </p:spPr>
          <p:txBody>
            <a:bodyPr wrap="square">
              <a:spAutoFit/>
            </a:bodyPr>
            <a:lstStyle/>
            <a:p>
              <a:pPr marR="0" lvl="0" algn="l" defTabSz="914400" rtl="0" eaLnBrk="1" fontAlgn="base" latinLnBrk="0" hangingPunct="1">
                <a:lnSpc>
                  <a:spcPct val="120000"/>
                </a:lnSpc>
                <a:spcBef>
                  <a:spcPts val="1100"/>
                </a:spcBef>
                <a:spcAft>
                  <a:spcPct val="0"/>
                </a:spcAft>
                <a:buClr>
                  <a:srgbClr val="161616"/>
                </a:buClr>
                <a:buSzPct val="90000"/>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Kernel trick</a:t>
              </a:r>
              <a:b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b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Rewrite the SVM problem to only explicitly depend on</a:t>
              </a: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 not the large feature vectors</a:t>
              </a:r>
            </a:p>
          </p:txBody>
        </p:sp>
        <p:pic>
          <p:nvPicPr>
            <p:cNvPr id="15" name="Picture 14" descr="\documentclass{article}&#10;\usepackage{amsmath}&#10;\usepackage{amssymb}&#10;\pagestyle{empty}&#10;&#10;\newcommand{\norm}[1]{\left\lVert#1\right\rVert}&#10;&#10;\begin{document}&#10;\noindent&#10;$k(\mathbf{x}, \mathbf{x}') = \langle \phi(\mathbf{x}), \, \phi(\mathbf{x}') \rangle_\mathcal{V}$,&#10;&#10;\end{document}" title="IguanaTex Bitmap Display">
              <a:extLst>
                <a:ext uri="{FF2B5EF4-FFF2-40B4-BE49-F238E27FC236}">
                  <a16:creationId xmlns:a16="http://schemas.microsoft.com/office/drawing/2014/main" id="{9FCE3CA6-C312-4AD6-96AB-CF1D312C2AD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1130038" y="3643851"/>
              <a:ext cx="2085713" cy="190857"/>
            </a:xfrm>
            <a:prstGeom prst="rect">
              <a:avLst/>
            </a:prstGeom>
          </p:spPr>
        </p:pic>
        <p:pic>
          <p:nvPicPr>
            <p:cNvPr id="17" name="Picture 16" descr="\documentclass{article}&#10;\usepackage{amsmath}&#10;\pagestyle{empty}&#10;\begin{document}&#10;$\phi(\mathbf{x})$&#10;&#10;&#10;&#10;\end{document}" title="IguanaTex Bitmap Display">
              <a:extLst>
                <a:ext uri="{FF2B5EF4-FFF2-40B4-BE49-F238E27FC236}">
                  <a16:creationId xmlns:a16="http://schemas.microsoft.com/office/drawing/2014/main" id="{92A94A32-B70F-4052-A225-3AB1A3A80C95}"/>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2605602" y="4065825"/>
              <a:ext cx="348572" cy="190857"/>
            </a:xfrm>
            <a:prstGeom prst="rect">
              <a:avLst/>
            </a:prstGeom>
          </p:spPr>
        </p:pic>
      </p:grpSp>
      <p:sp>
        <p:nvSpPr>
          <p:cNvPr id="13" name="Text Placeholder 2">
            <a:extLst>
              <a:ext uri="{FF2B5EF4-FFF2-40B4-BE49-F238E27FC236}">
                <a16:creationId xmlns:a16="http://schemas.microsoft.com/office/drawing/2014/main" id="{CCB99D50-ECC7-40DE-A5B2-604DB836EED1}"/>
              </a:ext>
            </a:extLst>
          </p:cNvPr>
          <p:cNvSpPr txBox="1">
            <a:spLocks/>
          </p:cNvSpPr>
          <p:nvPr/>
        </p:nvSpPr>
        <p:spPr>
          <a:xfrm>
            <a:off x="219456" y="1243585"/>
            <a:ext cx="4123944" cy="337856"/>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Introduce a </a:t>
            </a: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nonlinear</a:t>
            </a: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 </a:t>
            </a: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feature transformation</a:t>
            </a:r>
            <a:r>
              <a:rPr lang="en-US" kern="0" dirty="0">
                <a:solidFill>
                  <a:srgbClr val="262626"/>
                </a:solidFill>
              </a:rPr>
              <a:t> </a:t>
            </a:r>
          </a:p>
        </p:txBody>
      </p:sp>
      <p:sp>
        <p:nvSpPr>
          <p:cNvPr id="6" name="Right Arrow 5">
            <a:extLst>
              <a:ext uri="{FF2B5EF4-FFF2-40B4-BE49-F238E27FC236}">
                <a16:creationId xmlns:a16="http://schemas.microsoft.com/office/drawing/2014/main" id="{677BBA44-E6AE-D543-87FD-C9810A4EAA95}"/>
              </a:ext>
            </a:extLst>
          </p:cNvPr>
          <p:cNvSpPr/>
          <p:nvPr/>
        </p:nvSpPr>
        <p:spPr bwMode="auto">
          <a:xfrm>
            <a:off x="312066" y="2504552"/>
            <a:ext cx="218612" cy="134396"/>
          </a:xfrm>
          <a:prstGeom prst="rightArrow">
            <a:avLst/>
          </a:prstGeom>
          <a:solidFill>
            <a:srgbClr val="D1276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9" name="TextBox 8">
            <a:extLst>
              <a:ext uri="{FF2B5EF4-FFF2-40B4-BE49-F238E27FC236}">
                <a16:creationId xmlns:a16="http://schemas.microsoft.com/office/drawing/2014/main" id="{8DC83A00-4CA0-E741-A2DE-278552235B54}"/>
              </a:ext>
            </a:extLst>
          </p:cNvPr>
          <p:cNvSpPr txBox="1"/>
          <p:nvPr/>
        </p:nvSpPr>
        <p:spPr>
          <a:xfrm>
            <a:off x="574091" y="2466382"/>
            <a:ext cx="2249014" cy="223331"/>
          </a:xfrm>
          <a:prstGeom prst="rect">
            <a:avLst/>
          </a:prstGeom>
          <a:noFill/>
        </p:spPr>
        <p:txBody>
          <a:bodyPr wrap="none" lIns="0" tIns="0" rIns="0" bIns="0" rtlCol="0">
            <a:spAutoFit/>
          </a:bodyPr>
          <a:lstStyle/>
          <a:p>
            <a:pPr>
              <a:lnSpc>
                <a:spcPct val="110000"/>
              </a:lnSpc>
              <a:spcBef>
                <a:spcPts val="1100"/>
              </a:spcBef>
            </a:pPr>
            <a:r>
              <a:rPr lang="en-US" sz="1400" kern="0" dirty="0">
                <a:solidFill>
                  <a:srgbClr val="262626"/>
                </a:solidFill>
              </a:rPr>
              <a:t>l</a:t>
            </a:r>
            <a:r>
              <a:rPr lang="en-US" sz="1400" kern="0" dirty="0">
                <a:solidFill>
                  <a:srgbClr val="262626"/>
                </a:solidFill>
                <a:latin typeface="IBM Plex Sans" panose="020B0503050203000203" pitchFamily="34" charset="0"/>
              </a:rPr>
              <a:t>inear in new feature space?</a:t>
            </a:r>
          </a:p>
        </p:txBody>
      </p:sp>
    </p:spTree>
    <p:extLst>
      <p:ext uri="{BB962C8B-B14F-4D97-AF65-F5344CB8AC3E}">
        <p14:creationId xmlns:p14="http://schemas.microsoft.com/office/powerpoint/2010/main" val="388771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6" grpId="0" animBg="1"/>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5F493ADE-4E64-9D47-AEBC-50AC21822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674" y="603504"/>
            <a:ext cx="4209869" cy="4050000"/>
          </a:xfrm>
          <a:prstGeom prst="rect">
            <a:avLst/>
          </a:prstGeom>
        </p:spPr>
      </p:pic>
      <p:sp>
        <p:nvSpPr>
          <p:cNvPr id="2" name="Title 1">
            <a:extLst>
              <a:ext uri="{FF2B5EF4-FFF2-40B4-BE49-F238E27FC236}">
                <a16:creationId xmlns:a16="http://schemas.microsoft.com/office/drawing/2014/main" id="{E82CDE4E-4E1A-4F8E-82CF-16FA0DE140D6}"/>
              </a:ext>
            </a:extLst>
          </p:cNvPr>
          <p:cNvSpPr>
            <a:spLocks noGrp="1"/>
          </p:cNvSpPr>
          <p:nvPr>
            <p:ph type="title"/>
          </p:nvPr>
        </p:nvSpPr>
        <p:spPr/>
        <p:txBody>
          <a:bodyPr/>
          <a:lstStyle/>
          <a:p>
            <a:r>
              <a:rPr lang="en-US" dirty="0"/>
              <a:t>Kernelized SVM: Example</a:t>
            </a:r>
            <a:endParaRPr lang="en-IE" dirty="0"/>
          </a:p>
        </p:txBody>
      </p:sp>
      <p:sp>
        <p:nvSpPr>
          <p:cNvPr id="4" name="Footer Placeholder 3">
            <a:extLst>
              <a:ext uri="{FF2B5EF4-FFF2-40B4-BE49-F238E27FC236}">
                <a16:creationId xmlns:a16="http://schemas.microsoft.com/office/drawing/2014/main" id="{28392103-EF0F-46BB-8C27-9682F9C6B919}"/>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DDE124C-E7C1-4D97-9123-D19E9EC6315B}"/>
              </a:ext>
            </a:extLst>
          </p:cNvPr>
          <p:cNvSpPr>
            <a:spLocks noGrp="1"/>
          </p:cNvSpPr>
          <p:nvPr>
            <p:ph type="sldNum" sz="quarter" idx="11"/>
          </p:nvPr>
        </p:nvSpPr>
        <p:spPr/>
        <p:txBody>
          <a:bodyPr/>
          <a:lstStyle/>
          <a:p>
            <a:fld id="{59395FB3-9C97-154F-86B2-7E381B951268}" type="slidenum">
              <a:rPr lang="en-US" smtClean="0"/>
              <a:pPr/>
              <a:t>66</a:t>
            </a:fld>
            <a:endParaRPr lang="en-US" dirty="0"/>
          </a:p>
        </p:txBody>
      </p:sp>
      <p:pic>
        <p:nvPicPr>
          <p:cNvPr id="6" name="Picture 5" descr="A picture containing diagram&#10;&#10;Description automatically generated">
            <a:extLst>
              <a:ext uri="{FF2B5EF4-FFF2-40B4-BE49-F238E27FC236}">
                <a16:creationId xmlns:a16="http://schemas.microsoft.com/office/drawing/2014/main" id="{3D071A25-1C96-4478-8797-8A861814A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4675" y="603504"/>
            <a:ext cx="4209869" cy="4050000"/>
          </a:xfrm>
          <a:prstGeom prst="rect">
            <a:avLst/>
          </a:prstGeom>
        </p:spPr>
      </p:pic>
      <p:pic>
        <p:nvPicPr>
          <p:cNvPr id="7" name="Picture 6" descr="Graphical user interface, chart, scatter chart&#10;&#10;Description automatically generated">
            <a:extLst>
              <a:ext uri="{FF2B5EF4-FFF2-40B4-BE49-F238E27FC236}">
                <a16:creationId xmlns:a16="http://schemas.microsoft.com/office/drawing/2014/main" id="{A884DC07-610D-4AD7-AE78-D90F878930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904" y="1750278"/>
            <a:ext cx="3393222" cy="3393222"/>
          </a:xfrm>
          <a:prstGeom prst="rect">
            <a:avLst/>
          </a:prstGeom>
        </p:spPr>
      </p:pic>
      <p:sp>
        <p:nvSpPr>
          <p:cNvPr id="9" name="TextBox 8">
            <a:extLst>
              <a:ext uri="{FF2B5EF4-FFF2-40B4-BE49-F238E27FC236}">
                <a16:creationId xmlns:a16="http://schemas.microsoft.com/office/drawing/2014/main" id="{D553A9D0-88F6-4B6D-B33D-EA23BCA0C8C4}"/>
              </a:ext>
            </a:extLst>
          </p:cNvPr>
          <p:cNvSpPr txBox="1"/>
          <p:nvPr/>
        </p:nvSpPr>
        <p:spPr>
          <a:xfrm>
            <a:off x="6015938" y="4653504"/>
            <a:ext cx="1607344" cy="239296"/>
          </a:xfrm>
          <a:prstGeom prst="rect">
            <a:avLst/>
          </a:prstGeom>
          <a:noFill/>
        </p:spPr>
        <p:txBody>
          <a:bodyPr wrap="square" lIns="0" tIns="0" rIns="0" bIns="0" rtlCol="0">
            <a:spAutoFit/>
          </a:bodyPr>
          <a:lstStyle/>
          <a:p>
            <a:pPr algn="ctr">
              <a:lnSpc>
                <a:spcPct val="110000"/>
              </a:lnSpc>
              <a:spcBef>
                <a:spcPts val="825"/>
              </a:spcBef>
            </a:pPr>
            <a:r>
              <a:rPr lang="en-US" sz="1500" dirty="0">
                <a:solidFill>
                  <a:schemeClr val="bg1"/>
                </a:solidFill>
                <a:latin typeface="IBM Plex Sans" charset="0"/>
                <a:ea typeface="IBM Plex Sans" charset="0"/>
                <a:cs typeface="IBM Plex Sans" charset="0"/>
              </a:rPr>
              <a:t>original space</a:t>
            </a:r>
          </a:p>
        </p:txBody>
      </p:sp>
      <p:sp>
        <p:nvSpPr>
          <p:cNvPr id="10" name="TextBox 9">
            <a:extLst>
              <a:ext uri="{FF2B5EF4-FFF2-40B4-BE49-F238E27FC236}">
                <a16:creationId xmlns:a16="http://schemas.microsoft.com/office/drawing/2014/main" id="{62CAF456-8692-4850-9C53-6E4EE9568D17}"/>
              </a:ext>
            </a:extLst>
          </p:cNvPr>
          <p:cNvSpPr txBox="1"/>
          <p:nvPr/>
        </p:nvSpPr>
        <p:spPr>
          <a:xfrm>
            <a:off x="1377845" y="4653504"/>
            <a:ext cx="1607344" cy="239296"/>
          </a:xfrm>
          <a:prstGeom prst="rect">
            <a:avLst/>
          </a:prstGeom>
          <a:noFill/>
        </p:spPr>
        <p:txBody>
          <a:bodyPr wrap="square" lIns="0" tIns="0" rIns="0" bIns="0" rtlCol="0">
            <a:spAutoFit/>
          </a:bodyPr>
          <a:lstStyle/>
          <a:p>
            <a:pPr algn="ctr">
              <a:lnSpc>
                <a:spcPct val="110000"/>
              </a:lnSpc>
              <a:spcBef>
                <a:spcPts val="825"/>
              </a:spcBef>
            </a:pPr>
            <a:r>
              <a:rPr lang="en-US" sz="1500" dirty="0">
                <a:solidFill>
                  <a:schemeClr val="bg1"/>
                </a:solidFill>
                <a:latin typeface="IBM Plex Sans" charset="0"/>
                <a:ea typeface="IBM Plex Sans" charset="0"/>
                <a:cs typeface="IBM Plex Sans" charset="0"/>
              </a:rPr>
              <a:t>feature space</a:t>
            </a:r>
          </a:p>
        </p:txBody>
      </p:sp>
      <p:pic>
        <p:nvPicPr>
          <p:cNvPr id="11" name="Picture 10" descr="\documentclass{article}&#10;\usepackage{amsmath}&#10;\usepackage{amssymb}&#10;\pagestyle{empty}&#10;&#10;\newcommand{\norm}[1]{\left\lVert#1\right\rVert}&#10;&#10;\begin{document}&#10;\noindent&#10;$\mathbf{x} \in \mathbb{R}^2$ \\[9pt]&#10;$\phi(\mathbf{x}) = (x_1, \, x_2, \, x_1^2 + x_2^2) \in \mathbb{R}^3$ \\[9pt]&#10;$k(\mathbf{x}, \mathbf{x}') = \phi(\mathbf{x}) \cdot \phi(\mathbf{x}')$ &#10;%&amp;= \mathbf{x} \cdot \mathbf{x}' + \norm{\mathbf{x}}^2 \norm{\mathbf{x}'}^2$&#10;\end{document}" title="IguanaTex Bitmap Display">
            <a:extLst>
              <a:ext uri="{FF2B5EF4-FFF2-40B4-BE49-F238E27FC236}">
                <a16:creationId xmlns:a16="http://schemas.microsoft.com/office/drawing/2014/main" id="{076B93E3-0CF6-4441-A2BB-7E2EA650C0E8}"/>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1649887" y="1035496"/>
            <a:ext cx="2447999" cy="1001144"/>
          </a:xfrm>
          <a:prstGeom prst="rect">
            <a:avLst/>
          </a:prstGeom>
        </p:spPr>
      </p:pic>
      <p:sp>
        <p:nvSpPr>
          <p:cNvPr id="12" name="Text Placeholder 4">
            <a:extLst>
              <a:ext uri="{FF2B5EF4-FFF2-40B4-BE49-F238E27FC236}">
                <a16:creationId xmlns:a16="http://schemas.microsoft.com/office/drawing/2014/main" id="{C6C51E2E-6108-45BC-8252-D70C05A2704A}"/>
              </a:ext>
            </a:extLst>
          </p:cNvPr>
          <p:cNvSpPr txBox="1">
            <a:spLocks/>
          </p:cNvSpPr>
          <p:nvPr/>
        </p:nvSpPr>
        <p:spPr>
          <a:xfrm>
            <a:off x="210312" y="1008964"/>
            <a:ext cx="4123944" cy="3252216"/>
          </a:xfrm>
          <a:prstGeom prst="rect">
            <a:avLst/>
          </a:prstGeom>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Original data</a:t>
            </a:r>
          </a:p>
          <a:p>
            <a:pPr defTabSz="914400"/>
            <a:r>
              <a:rPr lang="en-US" kern="0" dirty="0"/>
              <a:t>Feature map</a:t>
            </a:r>
          </a:p>
          <a:p>
            <a:pPr defTabSz="914400"/>
            <a:r>
              <a:rPr lang="en-US" kern="0" dirty="0"/>
              <a:t>Kernel</a:t>
            </a:r>
          </a:p>
        </p:txBody>
      </p:sp>
      <p:pic>
        <p:nvPicPr>
          <p:cNvPr id="13" name="Picture 12" descr="\documentclass{article}&#10;\usepackage{amsmath}&#10;\usepackage{amssymb}&#10;\pagestyle{empty}&#10;&#10;\newcommand{\norm}[1]{\left\lVert#1\right\rVert}&#10;&#10;\begin{document}&#10;\noindent&#10;$= \mathbf{x} \cdot \mathbf{x}' + \norm{\mathbf{x}}^2 \norm{\mathbf{x}'}^2$&#10;\end{document}" title="IguanaTex Bitmap Display">
            <a:extLst>
              <a:ext uri="{FF2B5EF4-FFF2-40B4-BE49-F238E27FC236}">
                <a16:creationId xmlns:a16="http://schemas.microsoft.com/office/drawing/2014/main" id="{1CA44740-79EC-4244-B591-28D423F2A8D7}"/>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2325183" y="2116802"/>
            <a:ext cx="1689142" cy="232000"/>
          </a:xfrm>
          <a:prstGeom prst="rect">
            <a:avLst/>
          </a:prstGeom>
        </p:spPr>
      </p:pic>
    </p:spTree>
    <p:extLst>
      <p:ext uri="{BB962C8B-B14F-4D97-AF65-F5344CB8AC3E}">
        <p14:creationId xmlns:p14="http://schemas.microsoft.com/office/powerpoint/2010/main" val="340873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5821-A7BD-420D-9E6A-6721C86EBD5E}"/>
              </a:ext>
            </a:extLst>
          </p:cNvPr>
          <p:cNvSpPr>
            <a:spLocks noGrp="1"/>
          </p:cNvSpPr>
          <p:nvPr>
            <p:ph type="title"/>
          </p:nvPr>
        </p:nvSpPr>
        <p:spPr/>
        <p:txBody>
          <a:bodyPr/>
          <a:lstStyle/>
          <a:p>
            <a:r>
              <a:rPr lang="en-US" dirty="0"/>
              <a:t>Quantum SVM</a:t>
            </a:r>
            <a:endParaRPr lang="en-IE" dirty="0"/>
          </a:p>
        </p:txBody>
      </p:sp>
      <p:sp>
        <p:nvSpPr>
          <p:cNvPr id="4" name="Footer Placeholder 3">
            <a:extLst>
              <a:ext uri="{FF2B5EF4-FFF2-40B4-BE49-F238E27FC236}">
                <a16:creationId xmlns:a16="http://schemas.microsoft.com/office/drawing/2014/main" id="{1AA461F8-663F-4720-837F-978BC4221DB5}"/>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E6850A69-30D1-45D3-A9EB-B6BA7037477C}"/>
              </a:ext>
            </a:extLst>
          </p:cNvPr>
          <p:cNvSpPr>
            <a:spLocks noGrp="1"/>
          </p:cNvSpPr>
          <p:nvPr>
            <p:ph type="sldNum" sz="quarter" idx="11"/>
          </p:nvPr>
        </p:nvSpPr>
        <p:spPr/>
        <p:txBody>
          <a:bodyPr/>
          <a:lstStyle/>
          <a:p>
            <a:fld id="{59395FB3-9C97-154F-86B2-7E381B951268}" type="slidenum">
              <a:rPr lang="en-US" smtClean="0"/>
              <a:pPr/>
              <a:t>67</a:t>
            </a:fld>
            <a:endParaRPr lang="en-US" dirty="0"/>
          </a:p>
        </p:txBody>
      </p:sp>
      <p:sp>
        <p:nvSpPr>
          <p:cNvPr id="35" name="Text Placeholder 4">
            <a:extLst>
              <a:ext uri="{FF2B5EF4-FFF2-40B4-BE49-F238E27FC236}">
                <a16:creationId xmlns:a16="http://schemas.microsoft.com/office/drawing/2014/main" id="{46ACC710-5D52-4B1D-9CC8-5EDD746FFFC3}"/>
              </a:ext>
            </a:extLst>
          </p:cNvPr>
          <p:cNvSpPr txBox="1">
            <a:spLocks/>
          </p:cNvSpPr>
          <p:nvPr/>
        </p:nvSpPr>
        <p:spPr>
          <a:xfrm>
            <a:off x="219456" y="1243584"/>
            <a:ext cx="4925594" cy="348393"/>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Idea</a:t>
            </a:r>
            <a:r>
              <a:rPr lang="en-US" b="1" kern="0" dirty="0">
                <a:solidFill>
                  <a:srgbClr val="262626"/>
                </a:solidFill>
              </a:rPr>
              <a:t> </a:t>
            </a:r>
            <a:r>
              <a:rPr lang="en-US" kern="0" dirty="0">
                <a:solidFill>
                  <a:srgbClr val="262626"/>
                </a:solidFill>
              </a:rPr>
              <a:t>Access exponentially large Hilbert space of qubits!</a:t>
            </a: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p:txBody>
      </p:sp>
      <p:pic>
        <p:nvPicPr>
          <p:cNvPr id="7" name="Picture 6">
            <a:extLst>
              <a:ext uri="{FF2B5EF4-FFF2-40B4-BE49-F238E27FC236}">
                <a16:creationId xmlns:a16="http://schemas.microsoft.com/office/drawing/2014/main" id="{8AA106A7-8921-5B4A-8B8A-F9660BEA68F9}"/>
              </a:ext>
            </a:extLst>
          </p:cNvPr>
          <p:cNvPicPr>
            <a:picLocks noChangeAspect="1"/>
          </p:cNvPicPr>
          <p:nvPr/>
        </p:nvPicPr>
        <p:blipFill>
          <a:blip r:embed="rId3"/>
          <a:stretch>
            <a:fillRect/>
          </a:stretch>
        </p:blipFill>
        <p:spPr>
          <a:xfrm>
            <a:off x="908766" y="3078847"/>
            <a:ext cx="142833" cy="111092"/>
          </a:xfrm>
          <a:prstGeom prst="rect">
            <a:avLst/>
          </a:prstGeom>
        </p:spPr>
      </p:pic>
      <p:grpSp>
        <p:nvGrpSpPr>
          <p:cNvPr id="93" name="Group 92">
            <a:extLst>
              <a:ext uri="{FF2B5EF4-FFF2-40B4-BE49-F238E27FC236}">
                <a16:creationId xmlns:a16="http://schemas.microsoft.com/office/drawing/2014/main" id="{A2E965C4-B0F4-8C49-9B0A-5C23922E861B}"/>
              </a:ext>
            </a:extLst>
          </p:cNvPr>
          <p:cNvGrpSpPr/>
          <p:nvPr/>
        </p:nvGrpSpPr>
        <p:grpSpPr>
          <a:xfrm>
            <a:off x="1813863" y="1980248"/>
            <a:ext cx="3251677" cy="2419380"/>
            <a:chOff x="2162519" y="1684249"/>
            <a:chExt cx="3251677" cy="2419380"/>
          </a:xfrm>
        </p:grpSpPr>
        <p:sp>
          <p:nvSpPr>
            <p:cNvPr id="13" name="Oval 12">
              <a:extLst>
                <a:ext uri="{FF2B5EF4-FFF2-40B4-BE49-F238E27FC236}">
                  <a16:creationId xmlns:a16="http://schemas.microsoft.com/office/drawing/2014/main" id="{0722FC76-50E1-6240-8CB8-1064B626393C}"/>
                </a:ext>
              </a:extLst>
            </p:cNvPr>
            <p:cNvSpPr/>
            <p:nvPr/>
          </p:nvSpPr>
          <p:spPr bwMode="auto">
            <a:xfrm rot="19833969">
              <a:off x="2162519" y="1684249"/>
              <a:ext cx="3251677" cy="2419380"/>
            </a:xfrm>
            <a:prstGeom prst="ellipse">
              <a:avLst/>
            </a:prstGeom>
            <a:solidFill>
              <a:srgbClr val="97C1FF">
                <a:alpha val="5098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pic>
          <p:nvPicPr>
            <p:cNvPr id="9" name="Picture 8">
              <a:extLst>
                <a:ext uri="{FF2B5EF4-FFF2-40B4-BE49-F238E27FC236}">
                  <a16:creationId xmlns:a16="http://schemas.microsoft.com/office/drawing/2014/main" id="{B4B4B0D4-9A84-E14F-8686-EB41205065DD}"/>
                </a:ext>
              </a:extLst>
            </p:cNvPr>
            <p:cNvPicPr>
              <a:picLocks noChangeAspect="1"/>
            </p:cNvPicPr>
            <p:nvPr/>
          </p:nvPicPr>
          <p:blipFill>
            <a:blip r:embed="rId4"/>
            <a:stretch>
              <a:fillRect/>
            </a:stretch>
          </p:blipFill>
          <p:spPr>
            <a:xfrm>
              <a:off x="3395142" y="2662636"/>
              <a:ext cx="745900" cy="222183"/>
            </a:xfrm>
            <a:prstGeom prst="rect">
              <a:avLst/>
            </a:prstGeom>
          </p:spPr>
        </p:pic>
      </p:grpSp>
      <p:sp>
        <p:nvSpPr>
          <p:cNvPr id="14" name="Slide Number Placeholder 4">
            <a:extLst>
              <a:ext uri="{FF2B5EF4-FFF2-40B4-BE49-F238E27FC236}">
                <a16:creationId xmlns:a16="http://schemas.microsoft.com/office/drawing/2014/main" id="{77A83607-8ED6-F842-8587-854501A62960}"/>
              </a:ext>
            </a:extLst>
          </p:cNvPr>
          <p:cNvSpPr txBox="1">
            <a:spLocks/>
          </p:cNvSpPr>
          <p:nvPr/>
        </p:nvSpPr>
        <p:spPr>
          <a:xfrm>
            <a:off x="7086601" y="4787900"/>
            <a:ext cx="1828732" cy="166687"/>
          </a:xfrm>
          <a:prstGeom prst="rect">
            <a:avLst/>
          </a:prstGeom>
        </p:spPr>
        <p:txBody>
          <a:bodyPr vert="horz" lIns="0" tIns="0" rIns="0" bIns="0" rtlCol="0" anchor="ctr"/>
          <a:lstStyle>
            <a:defPPr>
              <a:defRPr lang="en-US"/>
            </a:defPPr>
            <a:lvl1pPr marL="0" algn="r" defTabSz="685983" rtl="0" eaLnBrk="1" latinLnBrk="0" hangingPunct="1">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fld id="{59395FB3-9C97-154F-86B2-7E381B951268}" type="slidenum">
              <a:rPr lang="en-US" smtClean="0"/>
              <a:pPr/>
              <a:t>67</a:t>
            </a:fld>
            <a:endParaRPr lang="en-US" dirty="0"/>
          </a:p>
        </p:txBody>
      </p:sp>
      <p:grpSp>
        <p:nvGrpSpPr>
          <p:cNvPr id="95" name="Group 94">
            <a:extLst>
              <a:ext uri="{FF2B5EF4-FFF2-40B4-BE49-F238E27FC236}">
                <a16:creationId xmlns:a16="http://schemas.microsoft.com/office/drawing/2014/main" id="{DC64333F-6274-2346-B0EA-701BF72017D6}"/>
              </a:ext>
            </a:extLst>
          </p:cNvPr>
          <p:cNvGrpSpPr/>
          <p:nvPr/>
        </p:nvGrpSpPr>
        <p:grpSpPr>
          <a:xfrm>
            <a:off x="5700203" y="2833247"/>
            <a:ext cx="2848895" cy="491199"/>
            <a:chOff x="6048859" y="2537248"/>
            <a:chExt cx="2848895" cy="491199"/>
          </a:xfrm>
        </p:grpSpPr>
        <p:grpSp>
          <p:nvGrpSpPr>
            <p:cNvPr id="86" name="Group 85">
              <a:extLst>
                <a:ext uri="{FF2B5EF4-FFF2-40B4-BE49-F238E27FC236}">
                  <a16:creationId xmlns:a16="http://schemas.microsoft.com/office/drawing/2014/main" id="{7A290B8C-066F-EE4A-802C-C110DD35A662}"/>
                </a:ext>
              </a:extLst>
            </p:cNvPr>
            <p:cNvGrpSpPr/>
            <p:nvPr/>
          </p:nvGrpSpPr>
          <p:grpSpPr>
            <a:xfrm>
              <a:off x="6999024" y="2537248"/>
              <a:ext cx="1898730" cy="491199"/>
              <a:chOff x="5139646" y="1225767"/>
              <a:chExt cx="1898730" cy="491199"/>
            </a:xfrm>
          </p:grpSpPr>
          <p:cxnSp>
            <p:nvCxnSpPr>
              <p:cNvPr id="16" name="Straight Connector 15">
                <a:extLst>
                  <a:ext uri="{FF2B5EF4-FFF2-40B4-BE49-F238E27FC236}">
                    <a16:creationId xmlns:a16="http://schemas.microsoft.com/office/drawing/2014/main" id="{2CECC240-733C-D541-A68C-149672BA2E01}"/>
                  </a:ext>
                </a:extLst>
              </p:cNvPr>
              <p:cNvCxnSpPr>
                <a:cxnSpLocks/>
                <a:stCxn id="80" idx="3"/>
              </p:cNvCxnSpPr>
              <p:nvPr/>
            </p:nvCxnSpPr>
            <p:spPr bwMode="auto">
              <a:xfrm>
                <a:off x="6824256" y="1471367"/>
                <a:ext cx="214120" cy="0"/>
              </a:xfrm>
              <a:prstGeom prst="line">
                <a:avLst/>
              </a:prstGeom>
              <a:noFill/>
              <a:ln w="19050" cap="flat" cmpd="sng" algn="ctr">
                <a:solidFill>
                  <a:srgbClr val="161616"/>
                </a:solidFill>
                <a:prstDash val="solid"/>
                <a:headEnd type="none" w="med" len="med"/>
                <a:tailEnd type="none" w="med" len="med"/>
              </a:ln>
              <a:effectLst/>
            </p:spPr>
          </p:cxnSp>
          <p:sp>
            <p:nvSpPr>
              <p:cNvPr id="55" name="Rectangle 54">
                <a:extLst>
                  <a:ext uri="{FF2B5EF4-FFF2-40B4-BE49-F238E27FC236}">
                    <a16:creationId xmlns:a16="http://schemas.microsoft.com/office/drawing/2014/main" id="{7650701E-0B2B-1149-8B28-F364EA744440}"/>
                  </a:ext>
                </a:extLst>
              </p:cNvPr>
              <p:cNvSpPr/>
              <p:nvPr/>
            </p:nvSpPr>
            <p:spPr bwMode="auto">
              <a:xfrm>
                <a:off x="5533194" y="1225767"/>
                <a:ext cx="494746" cy="491199"/>
              </a:xfrm>
              <a:prstGeom prst="rect">
                <a:avLst/>
              </a:prstGeom>
              <a:solidFill>
                <a:srgbClr val="A6C8FF"/>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cxnSp>
            <p:nvCxnSpPr>
              <p:cNvPr id="56" name="Straight Connector 55">
                <a:extLst>
                  <a:ext uri="{FF2B5EF4-FFF2-40B4-BE49-F238E27FC236}">
                    <a16:creationId xmlns:a16="http://schemas.microsoft.com/office/drawing/2014/main" id="{D8243E35-A3CB-6949-841D-45421FA4230B}"/>
                  </a:ext>
                </a:extLst>
              </p:cNvPr>
              <p:cNvCxnSpPr>
                <a:cxnSpLocks/>
              </p:cNvCxnSpPr>
              <p:nvPr/>
            </p:nvCxnSpPr>
            <p:spPr bwMode="auto">
              <a:xfrm>
                <a:off x="5374567" y="1461103"/>
                <a:ext cx="158626" cy="0"/>
              </a:xfrm>
              <a:prstGeom prst="line">
                <a:avLst/>
              </a:prstGeom>
              <a:noFill/>
              <a:ln w="19050" cap="flat" cmpd="sng" algn="ctr">
                <a:solidFill>
                  <a:srgbClr val="161616"/>
                </a:solidFill>
                <a:prstDash val="solid"/>
                <a:headEnd type="none" w="med" len="med"/>
                <a:tailEnd type="none" w="med" len="med"/>
              </a:ln>
              <a:effectLst/>
            </p:spPr>
          </p:cxnSp>
          <p:cxnSp>
            <p:nvCxnSpPr>
              <p:cNvPr id="62" name="Straight Connector 61">
                <a:extLst>
                  <a:ext uri="{FF2B5EF4-FFF2-40B4-BE49-F238E27FC236}">
                    <a16:creationId xmlns:a16="http://schemas.microsoft.com/office/drawing/2014/main" id="{5243A621-E967-6D4F-9D0B-7A7A8AC01BDA}"/>
                  </a:ext>
                </a:extLst>
              </p:cNvPr>
              <p:cNvCxnSpPr>
                <a:cxnSpLocks/>
                <a:stCxn id="55" idx="3"/>
                <a:endCxn id="80" idx="1"/>
              </p:cNvCxnSpPr>
              <p:nvPr/>
            </p:nvCxnSpPr>
            <p:spPr bwMode="auto">
              <a:xfrm>
                <a:off x="6027940" y="1471367"/>
                <a:ext cx="301570" cy="0"/>
              </a:xfrm>
              <a:prstGeom prst="line">
                <a:avLst/>
              </a:prstGeom>
              <a:noFill/>
              <a:ln w="19050" cap="flat" cmpd="sng" algn="ctr">
                <a:solidFill>
                  <a:srgbClr val="161616"/>
                </a:solidFill>
                <a:prstDash val="solid"/>
                <a:headEnd type="none" w="med" len="med"/>
                <a:tailEnd type="none" w="med" len="med"/>
              </a:ln>
              <a:effectLst/>
            </p:spPr>
          </p:cxnSp>
          <p:pic>
            <p:nvPicPr>
              <p:cNvPr id="75" name="Picture 74" descr="\documentclass{article}&#10;\usepackage{amsmath}&#10;\usepackage{braket}&#10;\pagestyle{empty}&#10;\begin{document}&#10;$\ket{0}$&#10;&#10;&#10;&#10;\end{document}" title="IguanaTex Bitmap Display">
                <a:extLst>
                  <a:ext uri="{FF2B5EF4-FFF2-40B4-BE49-F238E27FC236}">
                    <a16:creationId xmlns:a16="http://schemas.microsoft.com/office/drawing/2014/main" id="{C550F816-B61D-0546-80F0-CD023F6BDC8D}"/>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5139646" y="1365674"/>
                <a:ext cx="179428" cy="190857"/>
              </a:xfrm>
              <a:prstGeom prst="rect">
                <a:avLst/>
              </a:prstGeom>
            </p:spPr>
          </p:pic>
          <p:sp>
            <p:nvSpPr>
              <p:cNvPr id="80" name="Rectangle 79">
                <a:extLst>
                  <a:ext uri="{FF2B5EF4-FFF2-40B4-BE49-F238E27FC236}">
                    <a16:creationId xmlns:a16="http://schemas.microsoft.com/office/drawing/2014/main" id="{D6EB1056-7E7B-6844-A35A-345756B4888D}"/>
                  </a:ext>
                </a:extLst>
              </p:cNvPr>
              <p:cNvSpPr/>
              <p:nvPr/>
            </p:nvSpPr>
            <p:spPr bwMode="auto">
              <a:xfrm>
                <a:off x="6329510" y="1225767"/>
                <a:ext cx="494746" cy="491199"/>
              </a:xfrm>
              <a:prstGeom prst="rect">
                <a:avLst/>
              </a:prstGeom>
              <a:solidFill>
                <a:srgbClr val="A6C8FF"/>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grpSp>
        <p:pic>
          <p:nvPicPr>
            <p:cNvPr id="88" name="Picture 87">
              <a:extLst>
                <a:ext uri="{FF2B5EF4-FFF2-40B4-BE49-F238E27FC236}">
                  <a16:creationId xmlns:a16="http://schemas.microsoft.com/office/drawing/2014/main" id="{E9F12405-C751-F141-8305-4407B4939C7E}"/>
                </a:ext>
              </a:extLst>
            </p:cNvPr>
            <p:cNvPicPr>
              <a:picLocks noChangeAspect="1"/>
            </p:cNvPicPr>
            <p:nvPr/>
          </p:nvPicPr>
          <p:blipFill>
            <a:blip r:embed="rId6"/>
            <a:stretch>
              <a:fillRect/>
            </a:stretch>
          </p:blipFill>
          <p:spPr>
            <a:xfrm>
              <a:off x="6048859" y="2677155"/>
              <a:ext cx="883516" cy="220879"/>
            </a:xfrm>
            <a:prstGeom prst="rect">
              <a:avLst/>
            </a:prstGeom>
          </p:spPr>
        </p:pic>
      </p:grpSp>
      <p:sp>
        <p:nvSpPr>
          <p:cNvPr id="89" name="Arc 88">
            <a:extLst>
              <a:ext uri="{FF2B5EF4-FFF2-40B4-BE49-F238E27FC236}">
                <a16:creationId xmlns:a16="http://schemas.microsoft.com/office/drawing/2014/main" id="{4984DF0A-2F39-464F-9527-E18DF2DE1E57}"/>
              </a:ext>
            </a:extLst>
          </p:cNvPr>
          <p:cNvSpPr/>
          <p:nvPr/>
        </p:nvSpPr>
        <p:spPr bwMode="auto">
          <a:xfrm rot="18882516">
            <a:off x="1001577" y="2856430"/>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90" name="TextBox 89">
            <a:extLst>
              <a:ext uri="{FF2B5EF4-FFF2-40B4-BE49-F238E27FC236}">
                <a16:creationId xmlns:a16="http://schemas.microsoft.com/office/drawing/2014/main" id="{DB6D42CF-06E5-4A44-8DCF-A48858DEC66D}"/>
              </a:ext>
            </a:extLst>
          </p:cNvPr>
          <p:cNvSpPr txBox="1"/>
          <p:nvPr/>
        </p:nvSpPr>
        <p:spPr>
          <a:xfrm>
            <a:off x="1008527" y="2641848"/>
            <a:ext cx="843180"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feature map</a:t>
            </a:r>
          </a:p>
        </p:txBody>
      </p:sp>
      <p:grpSp>
        <p:nvGrpSpPr>
          <p:cNvPr id="94" name="Group 93">
            <a:extLst>
              <a:ext uri="{FF2B5EF4-FFF2-40B4-BE49-F238E27FC236}">
                <a16:creationId xmlns:a16="http://schemas.microsoft.com/office/drawing/2014/main" id="{4FD92B9A-295A-834B-A8B4-11351464ED07}"/>
              </a:ext>
            </a:extLst>
          </p:cNvPr>
          <p:cNvGrpSpPr/>
          <p:nvPr/>
        </p:nvGrpSpPr>
        <p:grpSpPr>
          <a:xfrm>
            <a:off x="4941434" y="2532682"/>
            <a:ext cx="914400" cy="1125471"/>
            <a:chOff x="5290090" y="2236683"/>
            <a:chExt cx="914400" cy="1125471"/>
          </a:xfrm>
        </p:grpSpPr>
        <p:sp>
          <p:nvSpPr>
            <p:cNvPr id="91" name="Arc 90">
              <a:extLst>
                <a:ext uri="{FF2B5EF4-FFF2-40B4-BE49-F238E27FC236}">
                  <a16:creationId xmlns:a16="http://schemas.microsoft.com/office/drawing/2014/main" id="{813247CA-DEB3-A644-8D1F-E5B671041B27}"/>
                </a:ext>
              </a:extLst>
            </p:cNvPr>
            <p:cNvSpPr/>
            <p:nvPr/>
          </p:nvSpPr>
          <p:spPr bwMode="auto">
            <a:xfrm rot="18882516">
              <a:off x="5290090" y="2447754"/>
              <a:ext cx="914400" cy="914400"/>
            </a:xfrm>
            <a:prstGeom prst="arc">
              <a:avLst/>
            </a:prstGeom>
            <a:ln w="19050">
              <a:solidFill>
                <a:schemeClr val="bg1"/>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CH"/>
            </a:p>
          </p:txBody>
        </p:sp>
        <p:sp>
          <p:nvSpPr>
            <p:cNvPr id="92" name="TextBox 91">
              <a:extLst>
                <a:ext uri="{FF2B5EF4-FFF2-40B4-BE49-F238E27FC236}">
                  <a16:creationId xmlns:a16="http://schemas.microsoft.com/office/drawing/2014/main" id="{062EE01C-457C-F743-8CA9-EEDCFF5ABE02}"/>
                </a:ext>
              </a:extLst>
            </p:cNvPr>
            <p:cNvSpPr txBox="1"/>
            <p:nvPr/>
          </p:nvSpPr>
          <p:spPr>
            <a:xfrm>
              <a:off x="5455748" y="2236683"/>
              <a:ext cx="593111" cy="191399"/>
            </a:xfrm>
            <a:prstGeom prst="rect">
              <a:avLst/>
            </a:prstGeom>
            <a:noFill/>
          </p:spPr>
          <p:txBody>
            <a:bodyPr wrap="none" lIns="0" tIns="0" rIns="0" bIns="0" rtlCol="0">
              <a:spAutoFit/>
            </a:bodyPr>
            <a:lstStyle/>
            <a:p>
              <a:pPr algn="l">
                <a:lnSpc>
                  <a:spcPct val="110000"/>
                </a:lnSpc>
                <a:spcBef>
                  <a:spcPts val="1100"/>
                </a:spcBef>
              </a:pPr>
              <a:r>
                <a:rPr lang="en-CH" sz="1200" dirty="0">
                  <a:solidFill>
                    <a:schemeClr val="bg1"/>
                  </a:solidFill>
                  <a:latin typeface="IBM Plex Sans" charset="0"/>
                  <a:ea typeface="IBM Plex Sans" charset="0"/>
                  <a:cs typeface="IBM Plex Sans" charset="0"/>
                </a:rPr>
                <a:t>evaluate</a:t>
              </a:r>
            </a:p>
          </p:txBody>
        </p:sp>
      </p:grpSp>
    </p:spTree>
    <p:extLst>
      <p:ext uri="{BB962C8B-B14F-4D97-AF65-F5344CB8AC3E}">
        <p14:creationId xmlns:p14="http://schemas.microsoft.com/office/powerpoint/2010/main" val="1676295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5821-A7BD-420D-9E6A-6721C86EBD5E}"/>
              </a:ext>
            </a:extLst>
          </p:cNvPr>
          <p:cNvSpPr>
            <a:spLocks noGrp="1"/>
          </p:cNvSpPr>
          <p:nvPr>
            <p:ph type="title"/>
          </p:nvPr>
        </p:nvSpPr>
        <p:spPr/>
        <p:txBody>
          <a:bodyPr/>
          <a:lstStyle/>
          <a:p>
            <a:r>
              <a:rPr lang="en-US" dirty="0"/>
              <a:t>Quantum SVM</a:t>
            </a:r>
            <a:endParaRPr lang="en-IE" dirty="0"/>
          </a:p>
        </p:txBody>
      </p:sp>
      <p:sp>
        <p:nvSpPr>
          <p:cNvPr id="4" name="Footer Placeholder 3">
            <a:extLst>
              <a:ext uri="{FF2B5EF4-FFF2-40B4-BE49-F238E27FC236}">
                <a16:creationId xmlns:a16="http://schemas.microsoft.com/office/drawing/2014/main" id="{1AA461F8-663F-4720-837F-978BC4221DB5}"/>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E6850A69-30D1-45D3-A9EB-B6BA7037477C}"/>
              </a:ext>
            </a:extLst>
          </p:cNvPr>
          <p:cNvSpPr>
            <a:spLocks noGrp="1"/>
          </p:cNvSpPr>
          <p:nvPr>
            <p:ph type="sldNum" sz="quarter" idx="11"/>
          </p:nvPr>
        </p:nvSpPr>
        <p:spPr/>
        <p:txBody>
          <a:bodyPr/>
          <a:lstStyle/>
          <a:p>
            <a:fld id="{59395FB3-9C97-154F-86B2-7E381B951268}" type="slidenum">
              <a:rPr lang="en-US" smtClean="0"/>
              <a:pPr/>
              <a:t>68</a:t>
            </a:fld>
            <a:endParaRPr lang="en-US" dirty="0"/>
          </a:p>
        </p:txBody>
      </p:sp>
      <p:grpSp>
        <p:nvGrpSpPr>
          <p:cNvPr id="37" name="Group 36">
            <a:extLst>
              <a:ext uri="{FF2B5EF4-FFF2-40B4-BE49-F238E27FC236}">
                <a16:creationId xmlns:a16="http://schemas.microsoft.com/office/drawing/2014/main" id="{D57582C5-2E8E-48CC-AAFB-B849C102E771}"/>
              </a:ext>
            </a:extLst>
          </p:cNvPr>
          <p:cNvGrpSpPr/>
          <p:nvPr/>
        </p:nvGrpSpPr>
        <p:grpSpPr>
          <a:xfrm>
            <a:off x="4967403" y="764789"/>
            <a:ext cx="1906138" cy="4034297"/>
            <a:chOff x="6623201" y="1019719"/>
            <a:chExt cx="2541517" cy="5379062"/>
          </a:xfrm>
        </p:grpSpPr>
        <p:sp>
          <p:nvSpPr>
            <p:cNvPr id="38" name="Rectangle 37">
              <a:extLst>
                <a:ext uri="{FF2B5EF4-FFF2-40B4-BE49-F238E27FC236}">
                  <a16:creationId xmlns:a16="http://schemas.microsoft.com/office/drawing/2014/main" id="{94410698-D906-4F6C-9B7F-86131A6E66B7}"/>
                </a:ext>
              </a:extLst>
            </p:cNvPr>
            <p:cNvSpPr/>
            <p:nvPr/>
          </p:nvSpPr>
          <p:spPr bwMode="auto">
            <a:xfrm>
              <a:off x="7377589" y="1634357"/>
              <a:ext cx="1035606" cy="3459288"/>
            </a:xfrm>
            <a:prstGeom prst="rect">
              <a:avLst/>
            </a:prstGeom>
            <a:solidFill>
              <a:srgbClr val="A6C8FF"/>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cxnSp>
          <p:nvCxnSpPr>
            <p:cNvPr id="39" name="Straight Connector 38">
              <a:extLst>
                <a:ext uri="{FF2B5EF4-FFF2-40B4-BE49-F238E27FC236}">
                  <a16:creationId xmlns:a16="http://schemas.microsoft.com/office/drawing/2014/main" id="{7BD28ABE-19E2-4F50-B208-A8CB8A6A789F}"/>
                </a:ext>
              </a:extLst>
            </p:cNvPr>
            <p:cNvCxnSpPr>
              <a:cxnSpLocks/>
            </p:cNvCxnSpPr>
            <p:nvPr/>
          </p:nvCxnSpPr>
          <p:spPr bwMode="auto">
            <a:xfrm>
              <a:off x="6948329" y="1948138"/>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0" name="Straight Connector 39">
              <a:extLst>
                <a:ext uri="{FF2B5EF4-FFF2-40B4-BE49-F238E27FC236}">
                  <a16:creationId xmlns:a16="http://schemas.microsoft.com/office/drawing/2014/main" id="{E35881C6-3D2D-42E1-8AB1-0AE108FD2EFC}"/>
                </a:ext>
              </a:extLst>
            </p:cNvPr>
            <p:cNvCxnSpPr>
              <a:cxnSpLocks/>
            </p:cNvCxnSpPr>
            <p:nvPr/>
          </p:nvCxnSpPr>
          <p:spPr bwMode="auto">
            <a:xfrm flipV="1">
              <a:off x="6948329" y="2423394"/>
              <a:ext cx="429260" cy="3909"/>
            </a:xfrm>
            <a:prstGeom prst="line">
              <a:avLst/>
            </a:prstGeom>
            <a:noFill/>
            <a:ln w="19050" cap="flat" cmpd="sng" algn="ctr">
              <a:solidFill>
                <a:srgbClr val="161616"/>
              </a:solidFill>
              <a:prstDash val="solid"/>
              <a:headEnd type="none" w="med" len="med"/>
              <a:tailEnd type="none" w="med" len="med"/>
            </a:ln>
            <a:effectLst/>
          </p:spPr>
        </p:cxnSp>
        <p:cxnSp>
          <p:nvCxnSpPr>
            <p:cNvPr id="41" name="Straight Connector 40">
              <a:extLst>
                <a:ext uri="{FF2B5EF4-FFF2-40B4-BE49-F238E27FC236}">
                  <a16:creationId xmlns:a16="http://schemas.microsoft.com/office/drawing/2014/main" id="{07A772AC-4CB1-461E-A3C6-0A290E44AF0E}"/>
                </a:ext>
              </a:extLst>
            </p:cNvPr>
            <p:cNvCxnSpPr>
              <a:cxnSpLocks/>
            </p:cNvCxnSpPr>
            <p:nvPr/>
          </p:nvCxnSpPr>
          <p:spPr bwMode="auto">
            <a:xfrm>
              <a:off x="6948329" y="2884515"/>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2" name="Straight Connector 41">
              <a:extLst>
                <a:ext uri="{FF2B5EF4-FFF2-40B4-BE49-F238E27FC236}">
                  <a16:creationId xmlns:a16="http://schemas.microsoft.com/office/drawing/2014/main" id="{2C7A3A3B-250F-4B01-A653-5A9EA552404C}"/>
                </a:ext>
              </a:extLst>
            </p:cNvPr>
            <p:cNvCxnSpPr>
              <a:cxnSpLocks/>
            </p:cNvCxnSpPr>
            <p:nvPr/>
          </p:nvCxnSpPr>
          <p:spPr bwMode="auto">
            <a:xfrm>
              <a:off x="6948329" y="3373674"/>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3" name="Straight Connector 42">
              <a:extLst>
                <a:ext uri="{FF2B5EF4-FFF2-40B4-BE49-F238E27FC236}">
                  <a16:creationId xmlns:a16="http://schemas.microsoft.com/office/drawing/2014/main" id="{AF4A99C3-A575-4933-86A9-EEBF902DAB1C}"/>
                </a:ext>
              </a:extLst>
            </p:cNvPr>
            <p:cNvCxnSpPr>
              <a:cxnSpLocks/>
            </p:cNvCxnSpPr>
            <p:nvPr/>
          </p:nvCxnSpPr>
          <p:spPr bwMode="auto">
            <a:xfrm>
              <a:off x="6948329" y="3867173"/>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4" name="Straight Connector 43">
              <a:extLst>
                <a:ext uri="{FF2B5EF4-FFF2-40B4-BE49-F238E27FC236}">
                  <a16:creationId xmlns:a16="http://schemas.microsoft.com/office/drawing/2014/main" id="{A89148B9-B931-4932-9430-6128B9DDAE17}"/>
                </a:ext>
              </a:extLst>
            </p:cNvPr>
            <p:cNvCxnSpPr>
              <a:cxnSpLocks/>
            </p:cNvCxnSpPr>
            <p:nvPr/>
          </p:nvCxnSpPr>
          <p:spPr bwMode="auto">
            <a:xfrm>
              <a:off x="6948329" y="4806782"/>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5" name="Straight Connector 44">
              <a:extLst>
                <a:ext uri="{FF2B5EF4-FFF2-40B4-BE49-F238E27FC236}">
                  <a16:creationId xmlns:a16="http://schemas.microsoft.com/office/drawing/2014/main" id="{79B4B82C-41A3-4B3A-AAB7-DB58CA37795E}"/>
                </a:ext>
              </a:extLst>
            </p:cNvPr>
            <p:cNvCxnSpPr/>
            <p:nvPr/>
          </p:nvCxnSpPr>
          <p:spPr bwMode="auto">
            <a:xfrm>
              <a:off x="8413195" y="1923840"/>
              <a:ext cx="677906" cy="0"/>
            </a:xfrm>
            <a:prstGeom prst="line">
              <a:avLst/>
            </a:prstGeom>
            <a:noFill/>
            <a:ln w="19050" cap="flat" cmpd="sng" algn="ctr">
              <a:solidFill>
                <a:srgbClr val="161616"/>
              </a:solidFill>
              <a:prstDash val="solid"/>
              <a:headEnd type="none" w="med" len="med"/>
              <a:tailEnd type="none" w="med" len="med"/>
            </a:ln>
            <a:effectLst/>
          </p:spPr>
        </p:cxnSp>
        <p:cxnSp>
          <p:nvCxnSpPr>
            <p:cNvPr id="46" name="Straight Connector 45">
              <a:extLst>
                <a:ext uri="{FF2B5EF4-FFF2-40B4-BE49-F238E27FC236}">
                  <a16:creationId xmlns:a16="http://schemas.microsoft.com/office/drawing/2014/main" id="{506C2241-AB1C-4E05-97A2-11CBBE122BF5}"/>
                </a:ext>
              </a:extLst>
            </p:cNvPr>
            <p:cNvCxnSpPr/>
            <p:nvPr/>
          </p:nvCxnSpPr>
          <p:spPr bwMode="auto">
            <a:xfrm>
              <a:off x="8413195" y="2399096"/>
              <a:ext cx="677906" cy="0"/>
            </a:xfrm>
            <a:prstGeom prst="line">
              <a:avLst/>
            </a:prstGeom>
            <a:noFill/>
            <a:ln w="19050" cap="flat" cmpd="sng" algn="ctr">
              <a:solidFill>
                <a:srgbClr val="161616"/>
              </a:solidFill>
              <a:prstDash val="solid"/>
              <a:headEnd type="none" w="med" len="med"/>
              <a:tailEnd type="none" w="med" len="med"/>
            </a:ln>
            <a:effectLst/>
          </p:spPr>
        </p:cxnSp>
        <p:cxnSp>
          <p:nvCxnSpPr>
            <p:cNvPr id="47" name="Straight Connector 46">
              <a:extLst>
                <a:ext uri="{FF2B5EF4-FFF2-40B4-BE49-F238E27FC236}">
                  <a16:creationId xmlns:a16="http://schemas.microsoft.com/office/drawing/2014/main" id="{C3D86D07-35A6-4F5B-8835-169A8827EE72}"/>
                </a:ext>
              </a:extLst>
            </p:cNvPr>
            <p:cNvCxnSpPr/>
            <p:nvPr/>
          </p:nvCxnSpPr>
          <p:spPr bwMode="auto">
            <a:xfrm>
              <a:off x="8413195" y="2860217"/>
              <a:ext cx="677906" cy="0"/>
            </a:xfrm>
            <a:prstGeom prst="line">
              <a:avLst/>
            </a:prstGeom>
            <a:noFill/>
            <a:ln w="19050" cap="flat" cmpd="sng" algn="ctr">
              <a:solidFill>
                <a:srgbClr val="161616"/>
              </a:solidFill>
              <a:prstDash val="solid"/>
              <a:headEnd type="none" w="med" len="med"/>
              <a:tailEnd type="none" w="med" len="med"/>
            </a:ln>
            <a:effectLst/>
          </p:spPr>
        </p:cxnSp>
        <p:cxnSp>
          <p:nvCxnSpPr>
            <p:cNvPr id="48" name="Straight Connector 47">
              <a:extLst>
                <a:ext uri="{FF2B5EF4-FFF2-40B4-BE49-F238E27FC236}">
                  <a16:creationId xmlns:a16="http://schemas.microsoft.com/office/drawing/2014/main" id="{A09D1310-A153-43CE-9699-AC53195B132B}"/>
                </a:ext>
              </a:extLst>
            </p:cNvPr>
            <p:cNvCxnSpPr/>
            <p:nvPr/>
          </p:nvCxnSpPr>
          <p:spPr bwMode="auto">
            <a:xfrm>
              <a:off x="8413195" y="3349376"/>
              <a:ext cx="677906" cy="0"/>
            </a:xfrm>
            <a:prstGeom prst="line">
              <a:avLst/>
            </a:prstGeom>
            <a:noFill/>
            <a:ln w="19050" cap="flat" cmpd="sng" algn="ctr">
              <a:solidFill>
                <a:srgbClr val="161616"/>
              </a:solidFill>
              <a:prstDash val="solid"/>
              <a:headEnd type="none" w="med" len="med"/>
              <a:tailEnd type="none" w="med" len="med"/>
            </a:ln>
            <a:effectLst/>
          </p:spPr>
        </p:cxnSp>
        <p:cxnSp>
          <p:nvCxnSpPr>
            <p:cNvPr id="49" name="Straight Connector 48">
              <a:extLst>
                <a:ext uri="{FF2B5EF4-FFF2-40B4-BE49-F238E27FC236}">
                  <a16:creationId xmlns:a16="http://schemas.microsoft.com/office/drawing/2014/main" id="{2633B8B5-F6EE-4F9E-84B2-6303C3D33C00}"/>
                </a:ext>
              </a:extLst>
            </p:cNvPr>
            <p:cNvCxnSpPr/>
            <p:nvPr/>
          </p:nvCxnSpPr>
          <p:spPr bwMode="auto">
            <a:xfrm>
              <a:off x="8413195" y="3842875"/>
              <a:ext cx="677906" cy="0"/>
            </a:xfrm>
            <a:prstGeom prst="line">
              <a:avLst/>
            </a:prstGeom>
            <a:noFill/>
            <a:ln w="19050" cap="flat" cmpd="sng" algn="ctr">
              <a:solidFill>
                <a:srgbClr val="161616"/>
              </a:solidFill>
              <a:prstDash val="solid"/>
              <a:headEnd type="none" w="med" len="med"/>
              <a:tailEnd type="none" w="med" len="med"/>
            </a:ln>
            <a:effectLst/>
          </p:spPr>
        </p:cxnSp>
        <p:cxnSp>
          <p:nvCxnSpPr>
            <p:cNvPr id="50" name="Straight Connector 49">
              <a:extLst>
                <a:ext uri="{FF2B5EF4-FFF2-40B4-BE49-F238E27FC236}">
                  <a16:creationId xmlns:a16="http://schemas.microsoft.com/office/drawing/2014/main" id="{6A0E7891-CB41-4170-9630-838797B77A4F}"/>
                </a:ext>
              </a:extLst>
            </p:cNvPr>
            <p:cNvCxnSpPr/>
            <p:nvPr/>
          </p:nvCxnSpPr>
          <p:spPr bwMode="auto">
            <a:xfrm>
              <a:off x="8413195" y="4782484"/>
              <a:ext cx="677906" cy="0"/>
            </a:xfrm>
            <a:prstGeom prst="line">
              <a:avLst/>
            </a:prstGeom>
            <a:noFill/>
            <a:ln w="19050" cap="flat" cmpd="sng" algn="ctr">
              <a:solidFill>
                <a:srgbClr val="161616"/>
              </a:solidFill>
              <a:prstDash val="solid"/>
              <a:headEnd type="none" w="med" len="med"/>
              <a:tailEnd type="none" w="med" len="med"/>
            </a:ln>
            <a:effectLst/>
          </p:spPr>
        </p:cxnSp>
        <p:sp>
          <p:nvSpPr>
            <p:cNvPr id="51" name="TextBox 50">
              <a:extLst>
                <a:ext uri="{FF2B5EF4-FFF2-40B4-BE49-F238E27FC236}">
                  <a16:creationId xmlns:a16="http://schemas.microsoft.com/office/drawing/2014/main" id="{7B45CED3-8C02-45CB-A894-BC0A43D93F14}"/>
                </a:ext>
              </a:extLst>
            </p:cNvPr>
            <p:cNvSpPr txBox="1"/>
            <p:nvPr/>
          </p:nvSpPr>
          <p:spPr>
            <a:xfrm>
              <a:off x="6945673" y="4117863"/>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sp>
          <p:nvSpPr>
            <p:cNvPr id="52" name="TextBox 51">
              <a:extLst>
                <a:ext uri="{FF2B5EF4-FFF2-40B4-BE49-F238E27FC236}">
                  <a16:creationId xmlns:a16="http://schemas.microsoft.com/office/drawing/2014/main" id="{1E06F1E0-BF80-402C-89FE-5BAD945F6F8A}"/>
                </a:ext>
              </a:extLst>
            </p:cNvPr>
            <p:cNvSpPr txBox="1"/>
            <p:nvPr/>
          </p:nvSpPr>
          <p:spPr>
            <a:xfrm>
              <a:off x="8521150" y="4115651"/>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sp>
          <p:nvSpPr>
            <p:cNvPr id="53" name="Content Placeholder 5 2">
              <a:extLst>
                <a:ext uri="{FF2B5EF4-FFF2-40B4-BE49-F238E27FC236}">
                  <a16:creationId xmlns:a16="http://schemas.microsoft.com/office/drawing/2014/main" id="{3A9B0948-6889-4844-95F4-5DFBB8D1E7FE}"/>
                </a:ext>
              </a:extLst>
            </p:cNvPr>
            <p:cNvSpPr txBox="1">
              <a:spLocks/>
            </p:cNvSpPr>
            <p:nvPr/>
          </p:nvSpPr>
          <p:spPr>
            <a:xfrm>
              <a:off x="6851437" y="1019719"/>
              <a:ext cx="2087910" cy="708722"/>
            </a:xfrm>
            <a:prstGeom prst="rect">
              <a:avLst/>
            </a:prstGeom>
            <a:noFill/>
          </p:spPr>
          <p:txBody>
            <a:bodyPr vert="horz" lIns="164592" tIns="150876" rIns="171450" bIns="171450" rtlCol="0">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20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ctr" defTabSz="685800" rtl="0" eaLnBrk="1" fontAlgn="base" latinLnBrk="0" hangingPunct="1">
                <a:lnSpc>
                  <a:spcPct val="110000"/>
                </a:lnSpc>
                <a:spcBef>
                  <a:spcPts val="1467"/>
                </a:spcBef>
                <a:spcAft>
                  <a:spcPct val="0"/>
                </a:spcAft>
                <a:buClr>
                  <a:srgbClr val="161616"/>
                </a:buClr>
                <a:buSzPct val="90000"/>
                <a:buFont typeface="Arial" panose="020B0604020202020204" pitchFamily="34" charset="0"/>
                <a:buNone/>
                <a:tabLst/>
                <a:defRPr/>
              </a:pPr>
              <a:r>
                <a:rPr kumimoji="0" lang="en-US" sz="1500" b="0" i="0" u="none" strike="noStrike" kern="0" cap="none" spc="0" normalizeH="0" baseline="0" noProof="0" dirty="0">
                  <a:ln>
                    <a:noFill/>
                  </a:ln>
                  <a:solidFill>
                    <a:srgbClr val="161616"/>
                  </a:solidFill>
                  <a:effectLst/>
                  <a:uLnTx/>
                  <a:uFillTx/>
                  <a:latin typeface="IBM Plex Sans" panose="020B0503050203000203" pitchFamily="34" charset="0"/>
                </a:rPr>
                <a:t>feature map</a:t>
              </a:r>
            </a:p>
          </p:txBody>
        </p:sp>
        <p:pic>
          <p:nvPicPr>
            <p:cNvPr id="54" name="Picture 53" descr="IguanaTex Bitmap Display&#10;&#10;\documentclass{article}&#10;\usepackage{amsmath}&#10;\usepackage{braket}&#10;\pagestyle{empty}&#10;\begin{document}&#10;&#10;$\mathcal{E}(\mathbf{x})$&#10;&#10;&#10;\end{document}">
              <a:extLst>
                <a:ext uri="{FF2B5EF4-FFF2-40B4-BE49-F238E27FC236}">
                  <a16:creationId xmlns:a16="http://schemas.microsoft.com/office/drawing/2014/main" id="{17E9A36D-3FD2-456F-9295-150F5F19E4AE}"/>
                </a:ext>
              </a:extLst>
            </p:cNvPr>
            <p:cNvPicPr>
              <a:picLocks noChangeAspect="1"/>
            </p:cNvPicPr>
            <p:nvPr>
              <p:custDataLst>
                <p:tags r:id="rId8"/>
              </p:custDataLst>
            </p:nvPr>
          </p:nvPicPr>
          <p:blipFill>
            <a:blip r:embed="rId12">
              <a:extLst>
                <a:ext uri="{28A0092B-C50C-407E-A947-70E740481C1C}">
                  <a14:useLocalDpi xmlns:a14="http://schemas.microsoft.com/office/drawing/2010/main" val="0"/>
                </a:ext>
              </a:extLst>
            </a:blip>
            <a:stretch>
              <a:fillRect/>
            </a:stretch>
          </p:blipFill>
          <p:spPr>
            <a:xfrm>
              <a:off x="7536963" y="3177310"/>
              <a:ext cx="715428" cy="381714"/>
            </a:xfrm>
            <a:prstGeom prst="rect">
              <a:avLst/>
            </a:prstGeom>
          </p:spPr>
        </p:pic>
        <p:pic>
          <p:nvPicPr>
            <p:cNvPr id="55" name="Picture 54" descr="\documentclass{article}&#10;\usepackage{amsmath}&#10;\usepackage{braket}&#10;\pagestyle{empty}&#10;\begin{document}&#10;$\ket{0}$&#10;&#10;&#10;&#10;\end{document}" title="IguanaTex Bitmap Display">
              <a:extLst>
                <a:ext uri="{FF2B5EF4-FFF2-40B4-BE49-F238E27FC236}">
                  <a16:creationId xmlns:a16="http://schemas.microsoft.com/office/drawing/2014/main" id="{ABF8ED4F-A204-4DA6-80DA-CF89EC5B4F0B}"/>
                </a:ext>
              </a:extLst>
            </p:cNvPr>
            <p:cNvPicPr>
              <a:picLocks noChangeAspect="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a:xfrm>
              <a:off x="6623201" y="2296155"/>
              <a:ext cx="239237" cy="254476"/>
            </a:xfrm>
            <a:prstGeom prst="rect">
              <a:avLst/>
            </a:prstGeom>
          </p:spPr>
        </p:pic>
        <p:pic>
          <p:nvPicPr>
            <p:cNvPr id="56" name="Picture 55">
              <a:extLst>
                <a:ext uri="{FF2B5EF4-FFF2-40B4-BE49-F238E27FC236}">
                  <a16:creationId xmlns:a16="http://schemas.microsoft.com/office/drawing/2014/main" id="{47A2E918-1169-4E74-9B2D-0E7F20E3C68A}"/>
                </a:ext>
              </a:extLst>
            </p:cNvPr>
            <p:cNvPicPr>
              <a:picLocks noChangeAspect="1"/>
            </p:cNvPicPr>
            <p:nvPr>
              <p:custDataLst>
                <p:tags r:id="rId10"/>
              </p:custDataLst>
            </p:nvPr>
          </p:nvPicPr>
          <p:blipFill>
            <a:blip r:embed="rId14"/>
            <a:srcRect/>
            <a:stretch/>
          </p:blipFill>
          <p:spPr>
            <a:xfrm>
              <a:off x="7619686" y="6144305"/>
              <a:ext cx="1545032" cy="254476"/>
            </a:xfrm>
            <a:prstGeom prst="rect">
              <a:avLst/>
            </a:prstGeom>
          </p:spPr>
        </p:pic>
        <p:cxnSp>
          <p:nvCxnSpPr>
            <p:cNvPr id="57" name="Straight Arrow Connector 56">
              <a:extLst>
                <a:ext uri="{FF2B5EF4-FFF2-40B4-BE49-F238E27FC236}">
                  <a16:creationId xmlns:a16="http://schemas.microsoft.com/office/drawing/2014/main" id="{533D1E6A-62AD-4A2B-884B-A1E513D8FD77}"/>
                </a:ext>
              </a:extLst>
            </p:cNvPr>
            <p:cNvCxnSpPr>
              <a:cxnSpLocks/>
            </p:cNvCxnSpPr>
            <p:nvPr/>
          </p:nvCxnSpPr>
          <p:spPr bwMode="auto">
            <a:xfrm flipV="1">
              <a:off x="8243489" y="4780947"/>
              <a:ext cx="495843" cy="1242670"/>
            </a:xfrm>
            <a:prstGeom prst="straightConnector1">
              <a:avLst/>
            </a:prstGeom>
            <a:noFill/>
            <a:ln w="19050" cap="flat" cmpd="sng" algn="ctr">
              <a:solidFill>
                <a:srgbClr val="C6C6C6"/>
              </a:solidFill>
              <a:prstDash val="solid"/>
              <a:headEnd type="none" w="med" len="med"/>
              <a:tailEnd type="triangle"/>
            </a:ln>
            <a:effectLst/>
          </p:spPr>
        </p:cxnSp>
      </p:grpSp>
      <p:grpSp>
        <p:nvGrpSpPr>
          <p:cNvPr id="3" name="Group 2">
            <a:extLst>
              <a:ext uri="{FF2B5EF4-FFF2-40B4-BE49-F238E27FC236}">
                <a16:creationId xmlns:a16="http://schemas.microsoft.com/office/drawing/2014/main" id="{7677267E-19FA-354F-A80D-CD377591502D}"/>
              </a:ext>
            </a:extLst>
          </p:cNvPr>
          <p:cNvGrpSpPr/>
          <p:nvPr/>
        </p:nvGrpSpPr>
        <p:grpSpPr>
          <a:xfrm>
            <a:off x="219456" y="1243584"/>
            <a:ext cx="4213094" cy="1328166"/>
            <a:chOff x="219456" y="1243584"/>
            <a:chExt cx="4213094" cy="1328166"/>
          </a:xfrm>
        </p:grpSpPr>
        <p:sp>
          <p:nvSpPr>
            <p:cNvPr id="35" name="Text Placeholder 4">
              <a:extLst>
                <a:ext uri="{FF2B5EF4-FFF2-40B4-BE49-F238E27FC236}">
                  <a16:creationId xmlns:a16="http://schemas.microsoft.com/office/drawing/2014/main" id="{46ACC710-5D52-4B1D-9CC8-5EDD746FFFC3}"/>
                </a:ext>
              </a:extLst>
            </p:cNvPr>
            <p:cNvSpPr txBox="1">
              <a:spLocks/>
            </p:cNvSpPr>
            <p:nvPr/>
          </p:nvSpPr>
          <p:spPr>
            <a:xfrm>
              <a:off x="219456" y="1243584"/>
              <a:ext cx="4213094" cy="1328166"/>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Quantum feature map</a:t>
              </a:r>
              <a:b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b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Defined by a quantum circuit</a:t>
              </a: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p:txBody>
        </p:sp>
        <p:pic>
          <p:nvPicPr>
            <p:cNvPr id="36" name="Picture 35">
              <a:extLst>
                <a:ext uri="{FF2B5EF4-FFF2-40B4-BE49-F238E27FC236}">
                  <a16:creationId xmlns:a16="http://schemas.microsoft.com/office/drawing/2014/main" id="{A47092E5-A4C9-4ACB-A1AD-6E732B76A4ED}"/>
                </a:ext>
              </a:extLst>
            </p:cNvPr>
            <p:cNvPicPr>
              <a:picLocks noChangeAspect="1"/>
            </p:cNvPicPr>
            <p:nvPr>
              <p:custDataLst>
                <p:tags r:id="rId6"/>
              </p:custDataLst>
            </p:nvPr>
          </p:nvPicPr>
          <p:blipFill>
            <a:blip r:embed="rId15"/>
            <a:srcRect/>
            <a:stretch/>
          </p:blipFill>
          <p:spPr>
            <a:xfrm>
              <a:off x="840499" y="1999216"/>
              <a:ext cx="1303592" cy="475428"/>
            </a:xfrm>
            <a:prstGeom prst="rect">
              <a:avLst/>
            </a:prstGeom>
          </p:spPr>
        </p:pic>
        <p:pic>
          <p:nvPicPr>
            <p:cNvPr id="58" name="Picture 57" descr="\documentclass{article}&#10;\usepackage{amsmath}&#10;\pagestyle{empty}&#10;\begin{document}&#10;$\mathcal{E}(\mathbf{x})$&#10;&#10;&#10;&#10;\end{document}" title="IguanaTex Bitmap Display">
              <a:extLst>
                <a:ext uri="{FF2B5EF4-FFF2-40B4-BE49-F238E27FC236}">
                  <a16:creationId xmlns:a16="http://schemas.microsoft.com/office/drawing/2014/main" id="{9E66EF20-0B18-498F-948D-E6CED32A07EE}"/>
                </a:ext>
              </a:extLst>
            </p:cNvPr>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2585626" y="1543420"/>
              <a:ext cx="357714" cy="190857"/>
            </a:xfrm>
            <a:prstGeom prst="rect">
              <a:avLst/>
            </a:prstGeom>
          </p:spPr>
        </p:pic>
      </p:grpSp>
      <p:pic>
        <p:nvPicPr>
          <p:cNvPr id="59" name="Picture 58" descr="\documentclass{article}&#10;\usepackage{amsmath}&#10;\usepackage{braket}&#10;\pagestyle{empty}&#10;\begin{document}&#10;$\ket{0}$&#10;&#10;&#10;&#10;\end{document}" title="IguanaTex Bitmap Display">
            <a:extLst>
              <a:ext uri="{FF2B5EF4-FFF2-40B4-BE49-F238E27FC236}">
                <a16:creationId xmlns:a16="http://schemas.microsoft.com/office/drawing/2014/main" id="{9521F82E-9D7C-4206-B8B9-0637863998BE}"/>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4973651" y="1372297"/>
            <a:ext cx="179428" cy="190857"/>
          </a:xfrm>
          <a:prstGeom prst="rect">
            <a:avLst/>
          </a:prstGeom>
        </p:spPr>
      </p:pic>
      <p:pic>
        <p:nvPicPr>
          <p:cNvPr id="60" name="Picture 59" descr="\documentclass{article}&#10;\usepackage{amsmath}&#10;\usepackage{braket}&#10;\pagestyle{empty}&#10;\begin{document}&#10;$\ket{0}$&#10;&#10;&#10;&#10;\end{document}" title="IguanaTex Bitmap Display">
            <a:extLst>
              <a:ext uri="{FF2B5EF4-FFF2-40B4-BE49-F238E27FC236}">
                <a16:creationId xmlns:a16="http://schemas.microsoft.com/office/drawing/2014/main" id="{B8CBCEE6-5E1C-41CE-A95E-DF42870CE305}"/>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962096" y="2100169"/>
            <a:ext cx="179428" cy="190857"/>
          </a:xfrm>
          <a:prstGeom prst="rect">
            <a:avLst/>
          </a:prstGeom>
        </p:spPr>
      </p:pic>
      <p:pic>
        <p:nvPicPr>
          <p:cNvPr id="61" name="Picture 60" descr="\documentclass{article}&#10;\usepackage{amsmath}&#10;\usepackage{braket}&#10;\pagestyle{empty}&#10;\begin{document}&#10;$\ket{0}$&#10;&#10;&#10;&#10;\end{document}" title="IguanaTex Bitmap Display">
            <a:extLst>
              <a:ext uri="{FF2B5EF4-FFF2-40B4-BE49-F238E27FC236}">
                <a16:creationId xmlns:a16="http://schemas.microsoft.com/office/drawing/2014/main" id="{792519E5-B1EB-49DC-A95E-B935E5929AC9}"/>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969741" y="2449988"/>
            <a:ext cx="179428" cy="190857"/>
          </a:xfrm>
          <a:prstGeom prst="rect">
            <a:avLst/>
          </a:prstGeom>
        </p:spPr>
      </p:pic>
      <p:pic>
        <p:nvPicPr>
          <p:cNvPr id="62" name="Picture 61" descr="\documentclass{article}&#10;\usepackage{amsmath}&#10;\usepackage{braket}&#10;\pagestyle{empty}&#10;\begin{document}&#10;$\ket{0}$&#10;&#10;&#10;&#10;\end{document}" title="IguanaTex Bitmap Display">
            <a:extLst>
              <a:ext uri="{FF2B5EF4-FFF2-40B4-BE49-F238E27FC236}">
                <a16:creationId xmlns:a16="http://schemas.microsoft.com/office/drawing/2014/main" id="{8BC5ABA5-B84A-48BB-B007-F16416C4B6F0}"/>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959151" y="2816847"/>
            <a:ext cx="179428" cy="190857"/>
          </a:xfrm>
          <a:prstGeom prst="rect">
            <a:avLst/>
          </a:prstGeom>
        </p:spPr>
      </p:pic>
      <p:pic>
        <p:nvPicPr>
          <p:cNvPr id="63" name="Picture 62" descr="\documentclass{article}&#10;\usepackage{amsmath}&#10;\usepackage{braket}&#10;\pagestyle{empty}&#10;\begin{document}&#10;$\ket{0}$&#10;&#10;&#10;&#10;\end{document}" title="IguanaTex Bitmap Display">
            <a:extLst>
              <a:ext uri="{FF2B5EF4-FFF2-40B4-BE49-F238E27FC236}">
                <a16:creationId xmlns:a16="http://schemas.microsoft.com/office/drawing/2014/main" id="{46039CEA-BF3E-4519-88CF-F414962BCEF5}"/>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4959151" y="3498443"/>
            <a:ext cx="179428" cy="190857"/>
          </a:xfrm>
          <a:prstGeom prst="rect">
            <a:avLst/>
          </a:prstGeom>
        </p:spPr>
      </p:pic>
    </p:spTree>
    <p:extLst>
      <p:ext uri="{BB962C8B-B14F-4D97-AF65-F5344CB8AC3E}">
        <p14:creationId xmlns:p14="http://schemas.microsoft.com/office/powerpoint/2010/main" val="2870632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5821-A7BD-420D-9E6A-6721C86EBD5E}"/>
              </a:ext>
            </a:extLst>
          </p:cNvPr>
          <p:cNvSpPr>
            <a:spLocks noGrp="1"/>
          </p:cNvSpPr>
          <p:nvPr>
            <p:ph type="title"/>
          </p:nvPr>
        </p:nvSpPr>
        <p:spPr/>
        <p:txBody>
          <a:bodyPr/>
          <a:lstStyle/>
          <a:p>
            <a:r>
              <a:rPr lang="en-US" dirty="0"/>
              <a:t>Quantum SVM</a:t>
            </a:r>
            <a:endParaRPr lang="en-IE" dirty="0"/>
          </a:p>
        </p:txBody>
      </p:sp>
      <p:sp>
        <p:nvSpPr>
          <p:cNvPr id="4" name="Footer Placeholder 3">
            <a:extLst>
              <a:ext uri="{FF2B5EF4-FFF2-40B4-BE49-F238E27FC236}">
                <a16:creationId xmlns:a16="http://schemas.microsoft.com/office/drawing/2014/main" id="{1AA461F8-663F-4720-837F-978BC4221DB5}"/>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E6850A69-30D1-45D3-A9EB-B6BA7037477C}"/>
              </a:ext>
            </a:extLst>
          </p:cNvPr>
          <p:cNvSpPr>
            <a:spLocks noGrp="1"/>
          </p:cNvSpPr>
          <p:nvPr>
            <p:ph type="sldNum" sz="quarter" idx="11"/>
          </p:nvPr>
        </p:nvSpPr>
        <p:spPr/>
        <p:txBody>
          <a:bodyPr/>
          <a:lstStyle/>
          <a:p>
            <a:fld id="{59395FB3-9C97-154F-86B2-7E381B951268}" type="slidenum">
              <a:rPr lang="en-US" smtClean="0"/>
              <a:pPr/>
              <a:t>69</a:t>
            </a:fld>
            <a:endParaRPr lang="en-US" dirty="0"/>
          </a:p>
        </p:txBody>
      </p:sp>
      <p:grpSp>
        <p:nvGrpSpPr>
          <p:cNvPr id="37" name="Group 36">
            <a:extLst>
              <a:ext uri="{FF2B5EF4-FFF2-40B4-BE49-F238E27FC236}">
                <a16:creationId xmlns:a16="http://schemas.microsoft.com/office/drawing/2014/main" id="{D57582C5-2E8E-48CC-AAFB-B849C102E771}"/>
              </a:ext>
            </a:extLst>
          </p:cNvPr>
          <p:cNvGrpSpPr/>
          <p:nvPr/>
        </p:nvGrpSpPr>
        <p:grpSpPr>
          <a:xfrm>
            <a:off x="4967403" y="764789"/>
            <a:ext cx="1906138" cy="4034297"/>
            <a:chOff x="6623201" y="1019719"/>
            <a:chExt cx="2541517" cy="5379062"/>
          </a:xfrm>
        </p:grpSpPr>
        <p:sp>
          <p:nvSpPr>
            <p:cNvPr id="38" name="Rectangle 37">
              <a:extLst>
                <a:ext uri="{FF2B5EF4-FFF2-40B4-BE49-F238E27FC236}">
                  <a16:creationId xmlns:a16="http://schemas.microsoft.com/office/drawing/2014/main" id="{94410698-D906-4F6C-9B7F-86131A6E66B7}"/>
                </a:ext>
              </a:extLst>
            </p:cNvPr>
            <p:cNvSpPr/>
            <p:nvPr/>
          </p:nvSpPr>
          <p:spPr bwMode="auto">
            <a:xfrm>
              <a:off x="7377589" y="1634357"/>
              <a:ext cx="1035606" cy="3459288"/>
            </a:xfrm>
            <a:prstGeom prst="rect">
              <a:avLst/>
            </a:prstGeom>
            <a:solidFill>
              <a:srgbClr val="A6C8FF"/>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cxnSp>
          <p:nvCxnSpPr>
            <p:cNvPr id="39" name="Straight Connector 38">
              <a:extLst>
                <a:ext uri="{FF2B5EF4-FFF2-40B4-BE49-F238E27FC236}">
                  <a16:creationId xmlns:a16="http://schemas.microsoft.com/office/drawing/2014/main" id="{7BD28ABE-19E2-4F50-B208-A8CB8A6A789F}"/>
                </a:ext>
              </a:extLst>
            </p:cNvPr>
            <p:cNvCxnSpPr>
              <a:cxnSpLocks/>
            </p:cNvCxnSpPr>
            <p:nvPr/>
          </p:nvCxnSpPr>
          <p:spPr bwMode="auto">
            <a:xfrm>
              <a:off x="6948329" y="1948138"/>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0" name="Straight Connector 39">
              <a:extLst>
                <a:ext uri="{FF2B5EF4-FFF2-40B4-BE49-F238E27FC236}">
                  <a16:creationId xmlns:a16="http://schemas.microsoft.com/office/drawing/2014/main" id="{E35881C6-3D2D-42E1-8AB1-0AE108FD2EFC}"/>
                </a:ext>
              </a:extLst>
            </p:cNvPr>
            <p:cNvCxnSpPr>
              <a:cxnSpLocks/>
            </p:cNvCxnSpPr>
            <p:nvPr/>
          </p:nvCxnSpPr>
          <p:spPr bwMode="auto">
            <a:xfrm flipV="1">
              <a:off x="6948329" y="2423394"/>
              <a:ext cx="429260" cy="3909"/>
            </a:xfrm>
            <a:prstGeom prst="line">
              <a:avLst/>
            </a:prstGeom>
            <a:noFill/>
            <a:ln w="19050" cap="flat" cmpd="sng" algn="ctr">
              <a:solidFill>
                <a:srgbClr val="161616"/>
              </a:solidFill>
              <a:prstDash val="solid"/>
              <a:headEnd type="none" w="med" len="med"/>
              <a:tailEnd type="none" w="med" len="med"/>
            </a:ln>
            <a:effectLst/>
          </p:spPr>
        </p:cxnSp>
        <p:cxnSp>
          <p:nvCxnSpPr>
            <p:cNvPr id="41" name="Straight Connector 40">
              <a:extLst>
                <a:ext uri="{FF2B5EF4-FFF2-40B4-BE49-F238E27FC236}">
                  <a16:creationId xmlns:a16="http://schemas.microsoft.com/office/drawing/2014/main" id="{07A772AC-4CB1-461E-A3C6-0A290E44AF0E}"/>
                </a:ext>
              </a:extLst>
            </p:cNvPr>
            <p:cNvCxnSpPr>
              <a:cxnSpLocks/>
            </p:cNvCxnSpPr>
            <p:nvPr/>
          </p:nvCxnSpPr>
          <p:spPr bwMode="auto">
            <a:xfrm>
              <a:off x="6948329" y="2884515"/>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2" name="Straight Connector 41">
              <a:extLst>
                <a:ext uri="{FF2B5EF4-FFF2-40B4-BE49-F238E27FC236}">
                  <a16:creationId xmlns:a16="http://schemas.microsoft.com/office/drawing/2014/main" id="{2C7A3A3B-250F-4B01-A653-5A9EA552404C}"/>
                </a:ext>
              </a:extLst>
            </p:cNvPr>
            <p:cNvCxnSpPr>
              <a:cxnSpLocks/>
            </p:cNvCxnSpPr>
            <p:nvPr/>
          </p:nvCxnSpPr>
          <p:spPr bwMode="auto">
            <a:xfrm>
              <a:off x="6948329" y="3373674"/>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3" name="Straight Connector 42">
              <a:extLst>
                <a:ext uri="{FF2B5EF4-FFF2-40B4-BE49-F238E27FC236}">
                  <a16:creationId xmlns:a16="http://schemas.microsoft.com/office/drawing/2014/main" id="{AF4A99C3-A575-4933-86A9-EEBF902DAB1C}"/>
                </a:ext>
              </a:extLst>
            </p:cNvPr>
            <p:cNvCxnSpPr>
              <a:cxnSpLocks/>
            </p:cNvCxnSpPr>
            <p:nvPr/>
          </p:nvCxnSpPr>
          <p:spPr bwMode="auto">
            <a:xfrm>
              <a:off x="6948329" y="3867173"/>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4" name="Straight Connector 43">
              <a:extLst>
                <a:ext uri="{FF2B5EF4-FFF2-40B4-BE49-F238E27FC236}">
                  <a16:creationId xmlns:a16="http://schemas.microsoft.com/office/drawing/2014/main" id="{A89148B9-B931-4932-9430-6128B9DDAE17}"/>
                </a:ext>
              </a:extLst>
            </p:cNvPr>
            <p:cNvCxnSpPr>
              <a:cxnSpLocks/>
            </p:cNvCxnSpPr>
            <p:nvPr/>
          </p:nvCxnSpPr>
          <p:spPr bwMode="auto">
            <a:xfrm>
              <a:off x="6948329" y="4806782"/>
              <a:ext cx="429260" cy="0"/>
            </a:xfrm>
            <a:prstGeom prst="line">
              <a:avLst/>
            </a:prstGeom>
            <a:noFill/>
            <a:ln w="19050" cap="flat" cmpd="sng" algn="ctr">
              <a:solidFill>
                <a:srgbClr val="161616"/>
              </a:solidFill>
              <a:prstDash val="solid"/>
              <a:headEnd type="none" w="med" len="med"/>
              <a:tailEnd type="none" w="med" len="med"/>
            </a:ln>
            <a:effectLst/>
          </p:spPr>
        </p:cxnSp>
        <p:cxnSp>
          <p:nvCxnSpPr>
            <p:cNvPr id="45" name="Straight Connector 44">
              <a:extLst>
                <a:ext uri="{FF2B5EF4-FFF2-40B4-BE49-F238E27FC236}">
                  <a16:creationId xmlns:a16="http://schemas.microsoft.com/office/drawing/2014/main" id="{79B4B82C-41A3-4B3A-AAB7-DB58CA37795E}"/>
                </a:ext>
              </a:extLst>
            </p:cNvPr>
            <p:cNvCxnSpPr/>
            <p:nvPr/>
          </p:nvCxnSpPr>
          <p:spPr bwMode="auto">
            <a:xfrm>
              <a:off x="8413195" y="1923840"/>
              <a:ext cx="677906" cy="0"/>
            </a:xfrm>
            <a:prstGeom prst="line">
              <a:avLst/>
            </a:prstGeom>
            <a:noFill/>
            <a:ln w="19050" cap="flat" cmpd="sng" algn="ctr">
              <a:solidFill>
                <a:srgbClr val="161616"/>
              </a:solidFill>
              <a:prstDash val="solid"/>
              <a:headEnd type="none" w="med" len="med"/>
              <a:tailEnd type="none" w="med" len="med"/>
            </a:ln>
            <a:effectLst/>
          </p:spPr>
        </p:cxnSp>
        <p:cxnSp>
          <p:nvCxnSpPr>
            <p:cNvPr id="46" name="Straight Connector 45">
              <a:extLst>
                <a:ext uri="{FF2B5EF4-FFF2-40B4-BE49-F238E27FC236}">
                  <a16:creationId xmlns:a16="http://schemas.microsoft.com/office/drawing/2014/main" id="{506C2241-AB1C-4E05-97A2-11CBBE122BF5}"/>
                </a:ext>
              </a:extLst>
            </p:cNvPr>
            <p:cNvCxnSpPr/>
            <p:nvPr/>
          </p:nvCxnSpPr>
          <p:spPr bwMode="auto">
            <a:xfrm>
              <a:off x="8413195" y="2399096"/>
              <a:ext cx="677906" cy="0"/>
            </a:xfrm>
            <a:prstGeom prst="line">
              <a:avLst/>
            </a:prstGeom>
            <a:noFill/>
            <a:ln w="19050" cap="flat" cmpd="sng" algn="ctr">
              <a:solidFill>
                <a:srgbClr val="161616"/>
              </a:solidFill>
              <a:prstDash val="solid"/>
              <a:headEnd type="none" w="med" len="med"/>
              <a:tailEnd type="none" w="med" len="med"/>
            </a:ln>
            <a:effectLst/>
          </p:spPr>
        </p:cxnSp>
        <p:cxnSp>
          <p:nvCxnSpPr>
            <p:cNvPr id="47" name="Straight Connector 46">
              <a:extLst>
                <a:ext uri="{FF2B5EF4-FFF2-40B4-BE49-F238E27FC236}">
                  <a16:creationId xmlns:a16="http://schemas.microsoft.com/office/drawing/2014/main" id="{C3D86D07-35A6-4F5B-8835-169A8827EE72}"/>
                </a:ext>
              </a:extLst>
            </p:cNvPr>
            <p:cNvCxnSpPr/>
            <p:nvPr/>
          </p:nvCxnSpPr>
          <p:spPr bwMode="auto">
            <a:xfrm>
              <a:off x="8413195" y="2860217"/>
              <a:ext cx="677906" cy="0"/>
            </a:xfrm>
            <a:prstGeom prst="line">
              <a:avLst/>
            </a:prstGeom>
            <a:noFill/>
            <a:ln w="19050" cap="flat" cmpd="sng" algn="ctr">
              <a:solidFill>
                <a:srgbClr val="161616"/>
              </a:solidFill>
              <a:prstDash val="solid"/>
              <a:headEnd type="none" w="med" len="med"/>
              <a:tailEnd type="none" w="med" len="med"/>
            </a:ln>
            <a:effectLst/>
          </p:spPr>
        </p:cxnSp>
        <p:cxnSp>
          <p:nvCxnSpPr>
            <p:cNvPr id="48" name="Straight Connector 47">
              <a:extLst>
                <a:ext uri="{FF2B5EF4-FFF2-40B4-BE49-F238E27FC236}">
                  <a16:creationId xmlns:a16="http://schemas.microsoft.com/office/drawing/2014/main" id="{A09D1310-A153-43CE-9699-AC53195B132B}"/>
                </a:ext>
              </a:extLst>
            </p:cNvPr>
            <p:cNvCxnSpPr/>
            <p:nvPr/>
          </p:nvCxnSpPr>
          <p:spPr bwMode="auto">
            <a:xfrm>
              <a:off x="8413195" y="3349376"/>
              <a:ext cx="677906" cy="0"/>
            </a:xfrm>
            <a:prstGeom prst="line">
              <a:avLst/>
            </a:prstGeom>
            <a:noFill/>
            <a:ln w="19050" cap="flat" cmpd="sng" algn="ctr">
              <a:solidFill>
                <a:srgbClr val="161616"/>
              </a:solidFill>
              <a:prstDash val="solid"/>
              <a:headEnd type="none" w="med" len="med"/>
              <a:tailEnd type="none" w="med" len="med"/>
            </a:ln>
            <a:effectLst/>
          </p:spPr>
        </p:cxnSp>
        <p:cxnSp>
          <p:nvCxnSpPr>
            <p:cNvPr id="49" name="Straight Connector 48">
              <a:extLst>
                <a:ext uri="{FF2B5EF4-FFF2-40B4-BE49-F238E27FC236}">
                  <a16:creationId xmlns:a16="http://schemas.microsoft.com/office/drawing/2014/main" id="{2633B8B5-F6EE-4F9E-84B2-6303C3D33C00}"/>
                </a:ext>
              </a:extLst>
            </p:cNvPr>
            <p:cNvCxnSpPr/>
            <p:nvPr/>
          </p:nvCxnSpPr>
          <p:spPr bwMode="auto">
            <a:xfrm>
              <a:off x="8413195" y="3842875"/>
              <a:ext cx="677906" cy="0"/>
            </a:xfrm>
            <a:prstGeom prst="line">
              <a:avLst/>
            </a:prstGeom>
            <a:noFill/>
            <a:ln w="19050" cap="flat" cmpd="sng" algn="ctr">
              <a:solidFill>
                <a:srgbClr val="161616"/>
              </a:solidFill>
              <a:prstDash val="solid"/>
              <a:headEnd type="none" w="med" len="med"/>
              <a:tailEnd type="none" w="med" len="med"/>
            </a:ln>
            <a:effectLst/>
          </p:spPr>
        </p:cxnSp>
        <p:cxnSp>
          <p:nvCxnSpPr>
            <p:cNvPr id="50" name="Straight Connector 49">
              <a:extLst>
                <a:ext uri="{FF2B5EF4-FFF2-40B4-BE49-F238E27FC236}">
                  <a16:creationId xmlns:a16="http://schemas.microsoft.com/office/drawing/2014/main" id="{6A0E7891-CB41-4170-9630-838797B77A4F}"/>
                </a:ext>
              </a:extLst>
            </p:cNvPr>
            <p:cNvCxnSpPr/>
            <p:nvPr/>
          </p:nvCxnSpPr>
          <p:spPr bwMode="auto">
            <a:xfrm>
              <a:off x="8413195" y="4782484"/>
              <a:ext cx="677906" cy="0"/>
            </a:xfrm>
            <a:prstGeom prst="line">
              <a:avLst/>
            </a:prstGeom>
            <a:noFill/>
            <a:ln w="19050" cap="flat" cmpd="sng" algn="ctr">
              <a:solidFill>
                <a:srgbClr val="161616"/>
              </a:solidFill>
              <a:prstDash val="solid"/>
              <a:headEnd type="none" w="med" len="med"/>
              <a:tailEnd type="none" w="med" len="med"/>
            </a:ln>
            <a:effectLst/>
          </p:spPr>
        </p:cxnSp>
        <p:sp>
          <p:nvSpPr>
            <p:cNvPr id="51" name="TextBox 50">
              <a:extLst>
                <a:ext uri="{FF2B5EF4-FFF2-40B4-BE49-F238E27FC236}">
                  <a16:creationId xmlns:a16="http://schemas.microsoft.com/office/drawing/2014/main" id="{7B45CED3-8C02-45CB-A894-BC0A43D93F14}"/>
                </a:ext>
              </a:extLst>
            </p:cNvPr>
            <p:cNvSpPr txBox="1"/>
            <p:nvPr/>
          </p:nvSpPr>
          <p:spPr>
            <a:xfrm>
              <a:off x="6945673" y="4117863"/>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sp>
          <p:nvSpPr>
            <p:cNvPr id="52" name="TextBox 51">
              <a:extLst>
                <a:ext uri="{FF2B5EF4-FFF2-40B4-BE49-F238E27FC236}">
                  <a16:creationId xmlns:a16="http://schemas.microsoft.com/office/drawing/2014/main" id="{1E06F1E0-BF80-402C-89FE-5BAD945F6F8A}"/>
                </a:ext>
              </a:extLst>
            </p:cNvPr>
            <p:cNvSpPr txBox="1"/>
            <p:nvPr/>
          </p:nvSpPr>
          <p:spPr>
            <a:xfrm>
              <a:off x="8521150" y="4115651"/>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sp>
          <p:nvSpPr>
            <p:cNvPr id="53" name="Content Placeholder 5 2">
              <a:extLst>
                <a:ext uri="{FF2B5EF4-FFF2-40B4-BE49-F238E27FC236}">
                  <a16:creationId xmlns:a16="http://schemas.microsoft.com/office/drawing/2014/main" id="{3A9B0948-6889-4844-95F4-5DFBB8D1E7FE}"/>
                </a:ext>
              </a:extLst>
            </p:cNvPr>
            <p:cNvSpPr txBox="1">
              <a:spLocks/>
            </p:cNvSpPr>
            <p:nvPr/>
          </p:nvSpPr>
          <p:spPr>
            <a:xfrm>
              <a:off x="6851437" y="1019719"/>
              <a:ext cx="2087910" cy="708722"/>
            </a:xfrm>
            <a:prstGeom prst="rect">
              <a:avLst/>
            </a:prstGeom>
            <a:noFill/>
          </p:spPr>
          <p:txBody>
            <a:bodyPr vert="horz" lIns="164592" tIns="150876" rIns="171450" bIns="171450" rtlCol="0">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20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ctr" defTabSz="685800" rtl="0" eaLnBrk="1" fontAlgn="base" latinLnBrk="0" hangingPunct="1">
                <a:lnSpc>
                  <a:spcPct val="110000"/>
                </a:lnSpc>
                <a:spcBef>
                  <a:spcPts val="1467"/>
                </a:spcBef>
                <a:spcAft>
                  <a:spcPct val="0"/>
                </a:spcAft>
                <a:buClr>
                  <a:srgbClr val="161616"/>
                </a:buClr>
                <a:buSzPct val="90000"/>
                <a:buFont typeface="Arial" panose="020B0604020202020204" pitchFamily="34" charset="0"/>
                <a:buNone/>
                <a:tabLst/>
                <a:defRPr/>
              </a:pPr>
              <a:r>
                <a:rPr kumimoji="0" lang="en-US" sz="1500" b="0" i="0" u="none" strike="noStrike" kern="0" cap="none" spc="0" normalizeH="0" baseline="0" noProof="0" dirty="0">
                  <a:ln>
                    <a:noFill/>
                  </a:ln>
                  <a:solidFill>
                    <a:srgbClr val="161616"/>
                  </a:solidFill>
                  <a:effectLst/>
                  <a:uLnTx/>
                  <a:uFillTx/>
                  <a:latin typeface="IBM Plex Sans" panose="020B0503050203000203" pitchFamily="34" charset="0"/>
                </a:rPr>
                <a:t>feature map</a:t>
              </a:r>
            </a:p>
          </p:txBody>
        </p:sp>
        <p:pic>
          <p:nvPicPr>
            <p:cNvPr id="54" name="Picture 53" descr="IguanaTex Bitmap Display&#10;&#10;\documentclass{article}&#10;\usepackage{amsmath}&#10;\usepackage{braket}&#10;\pagestyle{empty}&#10;\begin{document}&#10;&#10;$\mathcal{E}(\mathbf{x})$&#10;&#10;&#10;\end{document}">
              <a:extLst>
                <a:ext uri="{FF2B5EF4-FFF2-40B4-BE49-F238E27FC236}">
                  <a16:creationId xmlns:a16="http://schemas.microsoft.com/office/drawing/2014/main" id="{17E9A36D-3FD2-456F-9295-150F5F19E4AE}"/>
                </a:ext>
              </a:extLst>
            </p:cNvPr>
            <p:cNvPicPr>
              <a:picLocks noChangeAspect="1"/>
            </p:cNvPicPr>
            <p:nvPr>
              <p:custDataLst>
                <p:tags r:id="rId8"/>
              </p:custDataLst>
            </p:nvPr>
          </p:nvPicPr>
          <p:blipFill>
            <a:blip r:embed="rId12">
              <a:extLst>
                <a:ext uri="{28A0092B-C50C-407E-A947-70E740481C1C}">
                  <a14:useLocalDpi xmlns:a14="http://schemas.microsoft.com/office/drawing/2010/main" val="0"/>
                </a:ext>
              </a:extLst>
            </a:blip>
            <a:stretch>
              <a:fillRect/>
            </a:stretch>
          </p:blipFill>
          <p:spPr>
            <a:xfrm>
              <a:off x="7536963" y="3177310"/>
              <a:ext cx="715428" cy="381714"/>
            </a:xfrm>
            <a:prstGeom prst="rect">
              <a:avLst/>
            </a:prstGeom>
          </p:spPr>
        </p:pic>
        <p:pic>
          <p:nvPicPr>
            <p:cNvPr id="55" name="Picture 54" descr="\documentclass{article}&#10;\usepackage{amsmath}&#10;\usepackage{braket}&#10;\pagestyle{empty}&#10;\begin{document}&#10;$\ket{0}$&#10;&#10;&#10;&#10;\end{document}" title="IguanaTex Bitmap Display">
              <a:extLst>
                <a:ext uri="{FF2B5EF4-FFF2-40B4-BE49-F238E27FC236}">
                  <a16:creationId xmlns:a16="http://schemas.microsoft.com/office/drawing/2014/main" id="{ABF8ED4F-A204-4DA6-80DA-CF89EC5B4F0B}"/>
                </a:ext>
              </a:extLst>
            </p:cNvPr>
            <p:cNvPicPr>
              <a:picLocks noChangeAspect="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a:xfrm>
              <a:off x="6623201" y="2296155"/>
              <a:ext cx="239237" cy="254476"/>
            </a:xfrm>
            <a:prstGeom prst="rect">
              <a:avLst/>
            </a:prstGeom>
          </p:spPr>
        </p:pic>
        <p:pic>
          <p:nvPicPr>
            <p:cNvPr id="56" name="Picture 55">
              <a:extLst>
                <a:ext uri="{FF2B5EF4-FFF2-40B4-BE49-F238E27FC236}">
                  <a16:creationId xmlns:a16="http://schemas.microsoft.com/office/drawing/2014/main" id="{47A2E918-1169-4E74-9B2D-0E7F20E3C68A}"/>
                </a:ext>
              </a:extLst>
            </p:cNvPr>
            <p:cNvPicPr>
              <a:picLocks noChangeAspect="1"/>
            </p:cNvPicPr>
            <p:nvPr>
              <p:custDataLst>
                <p:tags r:id="rId10"/>
              </p:custDataLst>
            </p:nvPr>
          </p:nvPicPr>
          <p:blipFill>
            <a:blip r:embed="rId14"/>
            <a:srcRect/>
            <a:stretch/>
          </p:blipFill>
          <p:spPr>
            <a:xfrm>
              <a:off x="7619686" y="6144305"/>
              <a:ext cx="1545032" cy="254476"/>
            </a:xfrm>
            <a:prstGeom prst="rect">
              <a:avLst/>
            </a:prstGeom>
          </p:spPr>
        </p:pic>
        <p:cxnSp>
          <p:nvCxnSpPr>
            <p:cNvPr id="57" name="Straight Arrow Connector 56">
              <a:extLst>
                <a:ext uri="{FF2B5EF4-FFF2-40B4-BE49-F238E27FC236}">
                  <a16:creationId xmlns:a16="http://schemas.microsoft.com/office/drawing/2014/main" id="{533D1E6A-62AD-4A2B-884B-A1E513D8FD77}"/>
                </a:ext>
              </a:extLst>
            </p:cNvPr>
            <p:cNvCxnSpPr>
              <a:cxnSpLocks/>
            </p:cNvCxnSpPr>
            <p:nvPr/>
          </p:nvCxnSpPr>
          <p:spPr bwMode="auto">
            <a:xfrm flipV="1">
              <a:off x="8243489" y="4780947"/>
              <a:ext cx="495843" cy="1242670"/>
            </a:xfrm>
            <a:prstGeom prst="straightConnector1">
              <a:avLst/>
            </a:prstGeom>
            <a:noFill/>
            <a:ln w="19050" cap="flat" cmpd="sng" algn="ctr">
              <a:solidFill>
                <a:srgbClr val="C6C6C6"/>
              </a:solidFill>
              <a:prstDash val="solid"/>
              <a:headEnd type="none" w="med" len="med"/>
              <a:tailEnd type="triangle"/>
            </a:ln>
            <a:effectLst/>
          </p:spPr>
        </p:cxnSp>
      </p:grpSp>
      <p:grpSp>
        <p:nvGrpSpPr>
          <p:cNvPr id="3" name="Group 2">
            <a:extLst>
              <a:ext uri="{FF2B5EF4-FFF2-40B4-BE49-F238E27FC236}">
                <a16:creationId xmlns:a16="http://schemas.microsoft.com/office/drawing/2014/main" id="{7677267E-19FA-354F-A80D-CD377591502D}"/>
              </a:ext>
            </a:extLst>
          </p:cNvPr>
          <p:cNvGrpSpPr/>
          <p:nvPr/>
        </p:nvGrpSpPr>
        <p:grpSpPr>
          <a:xfrm>
            <a:off x="219456" y="1243584"/>
            <a:ext cx="4213094" cy="1328166"/>
            <a:chOff x="219456" y="1243584"/>
            <a:chExt cx="4213094" cy="1328166"/>
          </a:xfrm>
        </p:grpSpPr>
        <p:sp>
          <p:nvSpPr>
            <p:cNvPr id="35" name="Text Placeholder 4">
              <a:extLst>
                <a:ext uri="{FF2B5EF4-FFF2-40B4-BE49-F238E27FC236}">
                  <a16:creationId xmlns:a16="http://schemas.microsoft.com/office/drawing/2014/main" id="{46ACC710-5D52-4B1D-9CC8-5EDD746FFFC3}"/>
                </a:ext>
              </a:extLst>
            </p:cNvPr>
            <p:cNvSpPr txBox="1">
              <a:spLocks/>
            </p:cNvSpPr>
            <p:nvPr/>
          </p:nvSpPr>
          <p:spPr>
            <a:xfrm>
              <a:off x="219456" y="1243584"/>
              <a:ext cx="4213094" cy="1328166"/>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Quantum feature map</a:t>
              </a:r>
              <a:b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b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Defined by a quantum circuit</a:t>
              </a: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p:txBody>
        </p:sp>
        <p:pic>
          <p:nvPicPr>
            <p:cNvPr id="36" name="Picture 35">
              <a:extLst>
                <a:ext uri="{FF2B5EF4-FFF2-40B4-BE49-F238E27FC236}">
                  <a16:creationId xmlns:a16="http://schemas.microsoft.com/office/drawing/2014/main" id="{A47092E5-A4C9-4ACB-A1AD-6E732B76A4ED}"/>
                </a:ext>
              </a:extLst>
            </p:cNvPr>
            <p:cNvPicPr>
              <a:picLocks noChangeAspect="1"/>
            </p:cNvPicPr>
            <p:nvPr>
              <p:custDataLst>
                <p:tags r:id="rId6"/>
              </p:custDataLst>
            </p:nvPr>
          </p:nvPicPr>
          <p:blipFill>
            <a:blip r:embed="rId15"/>
            <a:srcRect/>
            <a:stretch/>
          </p:blipFill>
          <p:spPr>
            <a:xfrm>
              <a:off x="840499" y="1999216"/>
              <a:ext cx="1303592" cy="475428"/>
            </a:xfrm>
            <a:prstGeom prst="rect">
              <a:avLst/>
            </a:prstGeom>
          </p:spPr>
        </p:pic>
        <p:pic>
          <p:nvPicPr>
            <p:cNvPr id="58" name="Picture 57" descr="\documentclass{article}&#10;\usepackage{amsmath}&#10;\pagestyle{empty}&#10;\begin{document}&#10;$\mathcal{E}(\mathbf{x})$&#10;&#10;&#10;&#10;\end{document}" title="IguanaTex Bitmap Display">
              <a:extLst>
                <a:ext uri="{FF2B5EF4-FFF2-40B4-BE49-F238E27FC236}">
                  <a16:creationId xmlns:a16="http://schemas.microsoft.com/office/drawing/2014/main" id="{9E66EF20-0B18-498F-948D-E6CED32A07EE}"/>
                </a:ext>
              </a:extLst>
            </p:cNvPr>
            <p:cNvPicPr>
              <a:picLocks noChangeAspect="1"/>
            </p:cNvPicPr>
            <p:nvPr>
              <p:custDataLst>
                <p:tags r:id="rId7"/>
              </p:custDataLst>
            </p:nvPr>
          </p:nvPicPr>
          <p:blipFill>
            <a:blip r:embed="rId12">
              <a:extLst>
                <a:ext uri="{28A0092B-C50C-407E-A947-70E740481C1C}">
                  <a14:useLocalDpi xmlns:a14="http://schemas.microsoft.com/office/drawing/2010/main" val="0"/>
                </a:ext>
              </a:extLst>
            </a:blip>
            <a:stretch>
              <a:fillRect/>
            </a:stretch>
          </p:blipFill>
          <p:spPr>
            <a:xfrm>
              <a:off x="2585626" y="1543420"/>
              <a:ext cx="357714" cy="190857"/>
            </a:xfrm>
            <a:prstGeom prst="rect">
              <a:avLst/>
            </a:prstGeom>
          </p:spPr>
        </p:pic>
      </p:grpSp>
      <p:pic>
        <p:nvPicPr>
          <p:cNvPr id="59" name="Picture 58" descr="\documentclass{article}&#10;\usepackage{amsmath}&#10;\usepackage{braket}&#10;\pagestyle{empty}&#10;\begin{document}&#10;$\ket{0}$&#10;&#10;&#10;&#10;\end{document}" title="IguanaTex Bitmap Display">
            <a:extLst>
              <a:ext uri="{FF2B5EF4-FFF2-40B4-BE49-F238E27FC236}">
                <a16:creationId xmlns:a16="http://schemas.microsoft.com/office/drawing/2014/main" id="{9521F82E-9D7C-4206-B8B9-0637863998BE}"/>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4973651" y="1372297"/>
            <a:ext cx="179428" cy="190857"/>
          </a:xfrm>
          <a:prstGeom prst="rect">
            <a:avLst/>
          </a:prstGeom>
        </p:spPr>
      </p:pic>
      <p:pic>
        <p:nvPicPr>
          <p:cNvPr id="60" name="Picture 59" descr="\documentclass{article}&#10;\usepackage{amsmath}&#10;\usepackage{braket}&#10;\pagestyle{empty}&#10;\begin{document}&#10;$\ket{0}$&#10;&#10;&#10;&#10;\end{document}" title="IguanaTex Bitmap Display">
            <a:extLst>
              <a:ext uri="{FF2B5EF4-FFF2-40B4-BE49-F238E27FC236}">
                <a16:creationId xmlns:a16="http://schemas.microsoft.com/office/drawing/2014/main" id="{B8CBCEE6-5E1C-41CE-A95E-DF42870CE305}"/>
              </a:ext>
            </a:extLst>
          </p:cNvPr>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962096" y="2100169"/>
            <a:ext cx="179428" cy="190857"/>
          </a:xfrm>
          <a:prstGeom prst="rect">
            <a:avLst/>
          </a:prstGeom>
        </p:spPr>
      </p:pic>
      <p:pic>
        <p:nvPicPr>
          <p:cNvPr id="61" name="Picture 60" descr="\documentclass{article}&#10;\usepackage{amsmath}&#10;\usepackage{braket}&#10;\pagestyle{empty}&#10;\begin{document}&#10;$\ket{0}$&#10;&#10;&#10;&#10;\end{document}" title="IguanaTex Bitmap Display">
            <a:extLst>
              <a:ext uri="{FF2B5EF4-FFF2-40B4-BE49-F238E27FC236}">
                <a16:creationId xmlns:a16="http://schemas.microsoft.com/office/drawing/2014/main" id="{792519E5-B1EB-49DC-A95E-B935E5929AC9}"/>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4969741" y="2449988"/>
            <a:ext cx="179428" cy="190857"/>
          </a:xfrm>
          <a:prstGeom prst="rect">
            <a:avLst/>
          </a:prstGeom>
        </p:spPr>
      </p:pic>
      <p:pic>
        <p:nvPicPr>
          <p:cNvPr id="62" name="Picture 61" descr="\documentclass{article}&#10;\usepackage{amsmath}&#10;\usepackage{braket}&#10;\pagestyle{empty}&#10;\begin{document}&#10;$\ket{0}$&#10;&#10;&#10;&#10;\end{document}" title="IguanaTex Bitmap Display">
            <a:extLst>
              <a:ext uri="{FF2B5EF4-FFF2-40B4-BE49-F238E27FC236}">
                <a16:creationId xmlns:a16="http://schemas.microsoft.com/office/drawing/2014/main" id="{8BC5ABA5-B84A-48BB-B007-F16416C4B6F0}"/>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4959151" y="2816847"/>
            <a:ext cx="179428" cy="190857"/>
          </a:xfrm>
          <a:prstGeom prst="rect">
            <a:avLst/>
          </a:prstGeom>
        </p:spPr>
      </p:pic>
      <p:pic>
        <p:nvPicPr>
          <p:cNvPr id="63" name="Picture 62" descr="\documentclass{article}&#10;\usepackage{amsmath}&#10;\usepackage{braket}&#10;\pagestyle{empty}&#10;\begin{document}&#10;$\ket{0}$&#10;&#10;&#10;&#10;\end{document}" title="IguanaTex Bitmap Display">
            <a:extLst>
              <a:ext uri="{FF2B5EF4-FFF2-40B4-BE49-F238E27FC236}">
                <a16:creationId xmlns:a16="http://schemas.microsoft.com/office/drawing/2014/main" id="{46039CEA-BF3E-4519-88CF-F414962BCEF5}"/>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4959151" y="3498443"/>
            <a:ext cx="179428" cy="190857"/>
          </a:xfrm>
          <a:prstGeom prst="rect">
            <a:avLst/>
          </a:prstGeom>
        </p:spPr>
      </p:pic>
      <p:grpSp>
        <p:nvGrpSpPr>
          <p:cNvPr id="64" name="Group 63">
            <a:extLst>
              <a:ext uri="{FF2B5EF4-FFF2-40B4-BE49-F238E27FC236}">
                <a16:creationId xmlns:a16="http://schemas.microsoft.com/office/drawing/2014/main" id="{34A93047-CA46-174A-8A6A-90E2A9C04C25}"/>
              </a:ext>
            </a:extLst>
          </p:cNvPr>
          <p:cNvGrpSpPr/>
          <p:nvPr/>
        </p:nvGrpSpPr>
        <p:grpSpPr>
          <a:xfrm>
            <a:off x="221449" y="2912275"/>
            <a:ext cx="4213094" cy="1088774"/>
            <a:chOff x="221449" y="2912275"/>
            <a:chExt cx="4213094" cy="1088774"/>
          </a:xfrm>
        </p:grpSpPr>
        <p:sp>
          <p:nvSpPr>
            <p:cNvPr id="65" name="Text Placeholder 4">
              <a:extLst>
                <a:ext uri="{FF2B5EF4-FFF2-40B4-BE49-F238E27FC236}">
                  <a16:creationId xmlns:a16="http://schemas.microsoft.com/office/drawing/2014/main" id="{A39D3E8B-CBB8-134C-9265-9768233AEBCD}"/>
                </a:ext>
              </a:extLst>
            </p:cNvPr>
            <p:cNvSpPr txBox="1">
              <a:spLocks/>
            </p:cNvSpPr>
            <p:nvPr/>
          </p:nvSpPr>
          <p:spPr>
            <a:xfrm>
              <a:off x="221449" y="2912275"/>
              <a:ext cx="4213094" cy="462349"/>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Quantum kernel </a:t>
              </a: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(Hilbert-Schmidt inner product)</a:t>
              </a:r>
              <a:b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b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p:txBody>
        </p:sp>
        <p:pic>
          <p:nvPicPr>
            <p:cNvPr id="66" name="Picture 65">
              <a:extLst>
                <a:ext uri="{FF2B5EF4-FFF2-40B4-BE49-F238E27FC236}">
                  <a16:creationId xmlns:a16="http://schemas.microsoft.com/office/drawing/2014/main" id="{A4C5D989-C4A6-EC48-B8D6-CBE8248EBE1A}"/>
                </a:ext>
              </a:extLst>
            </p:cNvPr>
            <p:cNvPicPr>
              <a:picLocks noChangeAspect="1"/>
            </p:cNvPicPr>
            <p:nvPr/>
          </p:nvPicPr>
          <p:blipFill>
            <a:blip r:embed="rId16"/>
            <a:stretch>
              <a:fillRect/>
            </a:stretch>
          </p:blipFill>
          <p:spPr>
            <a:xfrm>
              <a:off x="783731" y="3461291"/>
              <a:ext cx="2333661" cy="539758"/>
            </a:xfrm>
            <a:prstGeom prst="rect">
              <a:avLst/>
            </a:prstGeom>
          </p:spPr>
        </p:pic>
      </p:grpSp>
    </p:spTree>
    <p:extLst>
      <p:ext uri="{BB962C8B-B14F-4D97-AF65-F5344CB8AC3E}">
        <p14:creationId xmlns:p14="http://schemas.microsoft.com/office/powerpoint/2010/main" val="350333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FBF96-CC4C-417D-BCF3-7E2B9A3B4298}"/>
              </a:ext>
            </a:extLst>
          </p:cNvPr>
          <p:cNvSpPr>
            <a:spLocks noGrp="1"/>
          </p:cNvSpPr>
          <p:nvPr>
            <p:ph type="title"/>
          </p:nvPr>
        </p:nvSpPr>
        <p:spPr/>
        <p:txBody>
          <a:bodyPr/>
          <a:lstStyle/>
          <a:p>
            <a:r>
              <a:rPr lang="en-US" dirty="0"/>
              <a:t>Machine Learning Ingredients: Model</a:t>
            </a:r>
            <a:endParaRPr lang="en-IE" dirty="0"/>
          </a:p>
        </p:txBody>
      </p:sp>
      <p:sp>
        <p:nvSpPr>
          <p:cNvPr id="3" name="Text Placeholder 2">
            <a:extLst>
              <a:ext uri="{FF2B5EF4-FFF2-40B4-BE49-F238E27FC236}">
                <a16:creationId xmlns:a16="http://schemas.microsoft.com/office/drawing/2014/main" id="{8DC1E08B-EF20-4432-B1B9-A9A0287430F5}"/>
              </a:ext>
            </a:extLst>
          </p:cNvPr>
          <p:cNvSpPr>
            <a:spLocks noGrp="1"/>
          </p:cNvSpPr>
          <p:nvPr>
            <p:ph type="body" sz="quarter" idx="12"/>
          </p:nvPr>
        </p:nvSpPr>
        <p:spPr/>
        <p:txBody>
          <a:bodyPr/>
          <a:lstStyle/>
          <a:p>
            <a:r>
              <a:rPr lang="en-US" dirty="0"/>
              <a:t>A model is a function that takes data, depends on some parameters and maps this data to some prediction</a:t>
            </a:r>
            <a:endParaRPr lang="en-IE" dirty="0"/>
          </a:p>
        </p:txBody>
      </p:sp>
      <p:sp>
        <p:nvSpPr>
          <p:cNvPr id="4" name="Footer Placeholder 3">
            <a:extLst>
              <a:ext uri="{FF2B5EF4-FFF2-40B4-BE49-F238E27FC236}">
                <a16:creationId xmlns:a16="http://schemas.microsoft.com/office/drawing/2014/main" id="{891BE72E-5635-4542-AF6C-85D57FEEC95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1A29EF7D-86C0-45DF-BC03-2CA974210991}"/>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9" name="Picture 8" descr="IguanaTex Bitmap Display&#10;&#10;\documentclass{article}&#10;\usepackage{amsmath}&#10;\pagestyle{empty}&#10;\begin{document}&#10;&#10;&#10;$\mathbf{x}$&#10;&#10;\end{document}">
            <a:extLst>
              <a:ext uri="{FF2B5EF4-FFF2-40B4-BE49-F238E27FC236}">
                <a16:creationId xmlns:a16="http://schemas.microsoft.com/office/drawing/2014/main" id="{AC4ABEB7-8FF7-4524-874D-78B023F31CF1}"/>
              </a:ext>
            </a:extLst>
          </p:cNvPr>
          <p:cNvPicPr>
            <a:picLocks noChangeAspect="1"/>
          </p:cNvPicPr>
          <p:nvPr>
            <p:custDataLst>
              <p:tags r:id="rId1"/>
            </p:custDataLst>
          </p:nvPr>
        </p:nvPicPr>
        <p:blipFill>
          <a:blip r:embed="rId5"/>
          <a:stretch>
            <a:fillRect/>
          </a:stretch>
        </p:blipFill>
        <p:spPr>
          <a:xfrm>
            <a:off x="2821940" y="2540000"/>
            <a:ext cx="115810" cy="90210"/>
          </a:xfrm>
          <a:prstGeom prst="rect">
            <a:avLst/>
          </a:prstGeom>
        </p:spPr>
      </p:pic>
      <p:pic>
        <p:nvPicPr>
          <p:cNvPr id="19" name="Picture 18" descr="\documentclass{article}&#10;\usepackage{amsmath}&#10;\pagestyle{empty}&#10;\begin{document}&#10;&#10;&#10;$f(\mathbf{x}, \Theta)$&#10;&#10;&#10;\end{document}" title="IguanaTex Bitmap Display">
            <a:extLst>
              <a:ext uri="{FF2B5EF4-FFF2-40B4-BE49-F238E27FC236}">
                <a16:creationId xmlns:a16="http://schemas.microsoft.com/office/drawing/2014/main" id="{F0CC288A-CDE3-4D1F-AE96-0E4EBB8E3258}"/>
              </a:ext>
            </a:extLst>
          </p:cNvPr>
          <p:cNvPicPr>
            <a:picLocks noChangeAspect="1"/>
          </p:cNvPicPr>
          <p:nvPr>
            <p:custDataLst>
              <p:tags r:id="rId2"/>
            </p:custDataLst>
          </p:nvPr>
        </p:nvPicPr>
        <p:blipFill>
          <a:blip r:embed="rId6"/>
          <a:stretch>
            <a:fillRect/>
          </a:stretch>
        </p:blipFill>
        <p:spPr>
          <a:xfrm>
            <a:off x="4120708" y="2483315"/>
            <a:ext cx="618057" cy="203581"/>
          </a:xfrm>
          <a:prstGeom prst="rect">
            <a:avLst/>
          </a:prstGeom>
        </p:spPr>
      </p:pic>
      <p:pic>
        <p:nvPicPr>
          <p:cNvPr id="17" name="Picture 16" descr="IguanaTex Bitmap Display&#10;&#10;\documentclass{article}&#10;\usepackage{amsmath}&#10;\pagestyle{empty}&#10;\begin{document}&#10;&#10;$\hat{y}$&#10;&#10;&#10;\end{document}">
            <a:extLst>
              <a:ext uri="{FF2B5EF4-FFF2-40B4-BE49-F238E27FC236}">
                <a16:creationId xmlns:a16="http://schemas.microsoft.com/office/drawing/2014/main" id="{2C238813-C9D0-4A3B-9926-4D9F6665E972}"/>
              </a:ext>
            </a:extLst>
          </p:cNvPr>
          <p:cNvPicPr>
            <a:picLocks noChangeAspect="1"/>
          </p:cNvPicPr>
          <p:nvPr>
            <p:custDataLst>
              <p:tags r:id="rId3"/>
            </p:custDataLst>
          </p:nvPr>
        </p:nvPicPr>
        <p:blipFill>
          <a:blip r:embed="rId7"/>
          <a:stretch>
            <a:fillRect/>
          </a:stretch>
        </p:blipFill>
        <p:spPr>
          <a:xfrm>
            <a:off x="5924344" y="2505257"/>
            <a:ext cx="95086" cy="181638"/>
          </a:xfrm>
          <a:prstGeom prst="rect">
            <a:avLst/>
          </a:prstGeom>
        </p:spPr>
      </p:pic>
      <p:sp>
        <p:nvSpPr>
          <p:cNvPr id="20" name="TextBox 19">
            <a:extLst>
              <a:ext uri="{FF2B5EF4-FFF2-40B4-BE49-F238E27FC236}">
                <a16:creationId xmlns:a16="http://schemas.microsoft.com/office/drawing/2014/main" id="{6184E9E5-5F9D-4708-B5B9-82AD2238C6F7}"/>
              </a:ext>
            </a:extLst>
          </p:cNvPr>
          <p:cNvSpPr txBox="1"/>
          <p:nvPr/>
        </p:nvSpPr>
        <p:spPr>
          <a:xfrm>
            <a:off x="4136059" y="3239383"/>
            <a:ext cx="931345" cy="460319"/>
          </a:xfrm>
          <a:prstGeom prst="rect">
            <a:avLst/>
          </a:prstGeom>
          <a:noFill/>
        </p:spPr>
        <p:txBody>
          <a:bodyPr wrap="none" lIns="0" tIns="0" rIns="0" bIns="0" rtlCol="0">
            <a:spAutoFit/>
          </a:bodyPr>
          <a:lstStyle/>
          <a:p>
            <a:pPr algn="ctr">
              <a:lnSpc>
                <a:spcPct val="110000"/>
              </a:lnSpc>
              <a:spcBef>
                <a:spcPts val="1100"/>
              </a:spcBef>
            </a:pPr>
            <a:r>
              <a:rPr lang="en-IE" sz="1400" dirty="0">
                <a:solidFill>
                  <a:schemeClr val="bg1"/>
                </a:solidFill>
                <a:latin typeface="IBM Plex Sans" charset="0"/>
                <a:ea typeface="IBM Plex Sans" charset="0"/>
                <a:cs typeface="IBM Plex Sans" charset="0"/>
              </a:rPr>
              <a:t>Model </a:t>
            </a:r>
            <a:br>
              <a:rPr lang="en-IE" sz="1400" dirty="0">
                <a:solidFill>
                  <a:schemeClr val="bg1"/>
                </a:solidFill>
                <a:latin typeface="IBM Plex Sans" charset="0"/>
                <a:ea typeface="IBM Plex Sans" charset="0"/>
                <a:cs typeface="IBM Plex Sans" charset="0"/>
              </a:rPr>
            </a:br>
            <a:r>
              <a:rPr lang="en-IE" sz="1400" dirty="0">
                <a:solidFill>
                  <a:schemeClr val="bg1"/>
                </a:solidFill>
                <a:latin typeface="IBM Plex Sans" charset="0"/>
                <a:ea typeface="IBM Plex Sans" charset="0"/>
                <a:cs typeface="IBM Plex Sans" charset="0"/>
              </a:rPr>
              <a:t>parameters</a:t>
            </a:r>
          </a:p>
        </p:txBody>
      </p:sp>
      <p:sp>
        <p:nvSpPr>
          <p:cNvPr id="21" name="Arrow: Left 20">
            <a:extLst>
              <a:ext uri="{FF2B5EF4-FFF2-40B4-BE49-F238E27FC236}">
                <a16:creationId xmlns:a16="http://schemas.microsoft.com/office/drawing/2014/main" id="{26C45130-15E4-4F19-BE52-44392363A6C2}"/>
              </a:ext>
            </a:extLst>
          </p:cNvPr>
          <p:cNvSpPr/>
          <p:nvPr/>
        </p:nvSpPr>
        <p:spPr bwMode="auto">
          <a:xfrm rot="5400000">
            <a:off x="4435869" y="2954306"/>
            <a:ext cx="331727" cy="149757"/>
          </a:xfrm>
          <a:prstGeom prst="leftArrow">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cxnSp>
        <p:nvCxnSpPr>
          <p:cNvPr id="23" name="Straight Arrow Connector 22">
            <a:extLst>
              <a:ext uri="{FF2B5EF4-FFF2-40B4-BE49-F238E27FC236}">
                <a16:creationId xmlns:a16="http://schemas.microsoft.com/office/drawing/2014/main" id="{0F47B936-8C7D-443A-A05F-2577FF863E4A}"/>
              </a:ext>
            </a:extLst>
          </p:cNvPr>
          <p:cNvCxnSpPr/>
          <p:nvPr/>
        </p:nvCxnSpPr>
        <p:spPr bwMode="auto">
          <a:xfrm>
            <a:off x="3078480" y="2571750"/>
            <a:ext cx="807720"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84444B1-4529-4A3B-800D-66DD2F3AF9B8}"/>
              </a:ext>
            </a:extLst>
          </p:cNvPr>
          <p:cNvCxnSpPr/>
          <p:nvPr/>
        </p:nvCxnSpPr>
        <p:spPr bwMode="auto">
          <a:xfrm>
            <a:off x="4922150" y="2571750"/>
            <a:ext cx="807720"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44FD10EB-7E6C-400F-A40F-688373769A36}"/>
              </a:ext>
            </a:extLst>
          </p:cNvPr>
          <p:cNvSpPr/>
          <p:nvPr/>
        </p:nvSpPr>
        <p:spPr bwMode="auto">
          <a:xfrm>
            <a:off x="3954410" y="2306890"/>
            <a:ext cx="906780" cy="518195"/>
          </a:xfrm>
          <a:prstGeom prst="rect">
            <a:avLst/>
          </a:prstGeom>
          <a:no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6" name="TextBox 25">
            <a:extLst>
              <a:ext uri="{FF2B5EF4-FFF2-40B4-BE49-F238E27FC236}">
                <a16:creationId xmlns:a16="http://schemas.microsoft.com/office/drawing/2014/main" id="{27CBC7D3-7360-4596-AD4E-4E751DF4C7BF}"/>
              </a:ext>
            </a:extLst>
          </p:cNvPr>
          <p:cNvSpPr txBox="1"/>
          <p:nvPr/>
        </p:nvSpPr>
        <p:spPr>
          <a:xfrm>
            <a:off x="2692292" y="3252759"/>
            <a:ext cx="375103"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Data</a:t>
            </a:r>
          </a:p>
        </p:txBody>
      </p:sp>
      <p:sp>
        <p:nvSpPr>
          <p:cNvPr id="27" name="Arrow: Left 26">
            <a:extLst>
              <a:ext uri="{FF2B5EF4-FFF2-40B4-BE49-F238E27FC236}">
                <a16:creationId xmlns:a16="http://schemas.microsoft.com/office/drawing/2014/main" id="{544C2212-9459-4BA8-9A96-E82CC7958F9C}"/>
              </a:ext>
            </a:extLst>
          </p:cNvPr>
          <p:cNvSpPr/>
          <p:nvPr/>
        </p:nvSpPr>
        <p:spPr bwMode="auto">
          <a:xfrm rot="5400000">
            <a:off x="2713981" y="2962302"/>
            <a:ext cx="331727" cy="149757"/>
          </a:xfrm>
          <a:prstGeom prst="leftArrow">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8" name="Arrow: Left 27">
            <a:extLst>
              <a:ext uri="{FF2B5EF4-FFF2-40B4-BE49-F238E27FC236}">
                <a16:creationId xmlns:a16="http://schemas.microsoft.com/office/drawing/2014/main" id="{DC698209-4368-49CE-B4D9-EEA6B50DC47E}"/>
              </a:ext>
            </a:extLst>
          </p:cNvPr>
          <p:cNvSpPr/>
          <p:nvPr/>
        </p:nvSpPr>
        <p:spPr bwMode="auto">
          <a:xfrm rot="5400000">
            <a:off x="5782739" y="2962302"/>
            <a:ext cx="331727" cy="149757"/>
          </a:xfrm>
          <a:prstGeom prst="leftArrow">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400" b="0" i="0" u="none" strike="noStrike" cap="none" normalizeH="0" baseline="0" dirty="0">
              <a:ln>
                <a:noFill/>
              </a:ln>
              <a:solidFill>
                <a:schemeClr val="bg1"/>
              </a:solidFill>
              <a:effectLst/>
              <a:latin typeface="IBM Plex Sans" panose="020B0503050203000203" pitchFamily="34" charset="0"/>
            </a:endParaRPr>
          </a:p>
        </p:txBody>
      </p:sp>
      <p:sp>
        <p:nvSpPr>
          <p:cNvPr id="29" name="TextBox 28">
            <a:extLst>
              <a:ext uri="{FF2B5EF4-FFF2-40B4-BE49-F238E27FC236}">
                <a16:creationId xmlns:a16="http://schemas.microsoft.com/office/drawing/2014/main" id="{AC6C1310-CCD9-4A6D-9761-56732CA7B661}"/>
              </a:ext>
            </a:extLst>
          </p:cNvPr>
          <p:cNvSpPr txBox="1"/>
          <p:nvPr/>
        </p:nvSpPr>
        <p:spPr>
          <a:xfrm>
            <a:off x="5540231" y="3239383"/>
            <a:ext cx="1128835" cy="934295"/>
          </a:xfrm>
          <a:prstGeom prst="rect">
            <a:avLst/>
          </a:prstGeom>
          <a:noFill/>
        </p:spPr>
        <p:txBody>
          <a:bodyPr wrap="none" lIns="0" tIns="0" rIns="0" bIns="0" rtlCol="0">
            <a:spAutoFit/>
          </a:bodyPr>
          <a:lstStyle/>
          <a:p>
            <a:pPr>
              <a:lnSpc>
                <a:spcPct val="110000"/>
              </a:lnSpc>
            </a:pPr>
            <a:r>
              <a:rPr lang="en-IE" sz="1400" dirty="0">
                <a:solidFill>
                  <a:schemeClr val="bg1"/>
                </a:solidFill>
                <a:latin typeface="IBM Plex Sans" charset="0"/>
                <a:ea typeface="IBM Plex Sans" charset="0"/>
                <a:cs typeface="IBM Plex Sans" charset="0"/>
              </a:rPr>
              <a:t>Prediction:</a:t>
            </a:r>
          </a:p>
          <a:p>
            <a:pPr marL="182563" indent="-182563">
              <a:lnSpc>
                <a:spcPct val="110000"/>
              </a:lnSpc>
              <a:buFont typeface="Arial" panose="020B0604020202020204" pitchFamily="34" charset="0"/>
              <a:buChar char="•"/>
            </a:pPr>
            <a:r>
              <a:rPr lang="en-IE" sz="1400" dirty="0">
                <a:solidFill>
                  <a:schemeClr val="bg1"/>
                </a:solidFill>
                <a:latin typeface="IBM Plex Sans" charset="0"/>
                <a:ea typeface="IBM Plex Sans" charset="0"/>
                <a:cs typeface="IBM Plex Sans" charset="0"/>
              </a:rPr>
              <a:t>Number</a:t>
            </a:r>
          </a:p>
          <a:p>
            <a:pPr marL="182563" indent="-182563">
              <a:lnSpc>
                <a:spcPct val="110000"/>
              </a:lnSpc>
              <a:buFont typeface="Arial" panose="020B0604020202020204" pitchFamily="34" charset="0"/>
              <a:buChar char="•"/>
            </a:pPr>
            <a:r>
              <a:rPr lang="en-IE" sz="1400" dirty="0">
                <a:solidFill>
                  <a:schemeClr val="bg1"/>
                </a:solidFill>
                <a:latin typeface="IBM Plex Sans" charset="0"/>
                <a:ea typeface="IBM Plex Sans" charset="0"/>
                <a:cs typeface="IBM Plex Sans" charset="0"/>
              </a:rPr>
              <a:t>Label</a:t>
            </a:r>
          </a:p>
          <a:p>
            <a:pPr marL="182563" indent="-182563">
              <a:lnSpc>
                <a:spcPct val="110000"/>
              </a:lnSpc>
              <a:buFont typeface="Arial" panose="020B0604020202020204" pitchFamily="34" charset="0"/>
              <a:buChar char="•"/>
            </a:pPr>
            <a:r>
              <a:rPr lang="en-IE" sz="1400" dirty="0">
                <a:solidFill>
                  <a:schemeClr val="bg1"/>
                </a:solidFill>
                <a:latin typeface="IBM Plex Sans" charset="0"/>
                <a:ea typeface="IBM Plex Sans" charset="0"/>
                <a:cs typeface="IBM Plex Sans" charset="0"/>
              </a:rPr>
              <a:t>Distribution</a:t>
            </a:r>
          </a:p>
        </p:txBody>
      </p:sp>
      <p:sp>
        <p:nvSpPr>
          <p:cNvPr id="30" name="TextBox 29">
            <a:extLst>
              <a:ext uri="{FF2B5EF4-FFF2-40B4-BE49-F238E27FC236}">
                <a16:creationId xmlns:a16="http://schemas.microsoft.com/office/drawing/2014/main" id="{03149A6B-0E81-4CD3-BCD9-6BEC76E68366}"/>
              </a:ext>
            </a:extLst>
          </p:cNvPr>
          <p:cNvSpPr txBox="1"/>
          <p:nvPr/>
        </p:nvSpPr>
        <p:spPr>
          <a:xfrm>
            <a:off x="4159334" y="1952082"/>
            <a:ext cx="496931" cy="223331"/>
          </a:xfrm>
          <a:prstGeom prst="rect">
            <a:avLst/>
          </a:prstGeom>
          <a:noFill/>
        </p:spPr>
        <p:txBody>
          <a:bodyPr wrap="none" lIns="0" tIns="0" rIns="0" bIns="0" rtlCol="0">
            <a:spAutoFit/>
          </a:bodyPr>
          <a:lstStyle/>
          <a:p>
            <a:pPr algn="l">
              <a:lnSpc>
                <a:spcPct val="110000"/>
              </a:lnSpc>
              <a:spcBef>
                <a:spcPts val="1100"/>
              </a:spcBef>
            </a:pPr>
            <a:r>
              <a:rPr lang="en-IE" sz="1400" dirty="0">
                <a:solidFill>
                  <a:schemeClr val="bg1"/>
                </a:solidFill>
                <a:latin typeface="IBM Plex Sans" charset="0"/>
                <a:ea typeface="IBM Plex Sans" charset="0"/>
                <a:cs typeface="IBM Plex Sans" charset="0"/>
              </a:rPr>
              <a:t>Model</a:t>
            </a:r>
          </a:p>
        </p:txBody>
      </p:sp>
    </p:spTree>
    <p:extLst>
      <p:ext uri="{BB962C8B-B14F-4D97-AF65-F5344CB8AC3E}">
        <p14:creationId xmlns:p14="http://schemas.microsoft.com/office/powerpoint/2010/main" val="834638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FEAD8-5C2C-4678-936B-416AA1673FF4}"/>
              </a:ext>
            </a:extLst>
          </p:cNvPr>
          <p:cNvSpPr>
            <a:spLocks noGrp="1"/>
          </p:cNvSpPr>
          <p:nvPr>
            <p:ph type="title"/>
          </p:nvPr>
        </p:nvSpPr>
        <p:spPr/>
        <p:txBody>
          <a:bodyPr/>
          <a:lstStyle/>
          <a:p>
            <a:r>
              <a:rPr lang="en-US" dirty="0"/>
              <a:t>Quantum SVM</a:t>
            </a:r>
            <a:endParaRPr lang="en-IE" dirty="0"/>
          </a:p>
        </p:txBody>
      </p:sp>
      <p:sp>
        <p:nvSpPr>
          <p:cNvPr id="4" name="Footer Placeholder 3">
            <a:extLst>
              <a:ext uri="{FF2B5EF4-FFF2-40B4-BE49-F238E27FC236}">
                <a16:creationId xmlns:a16="http://schemas.microsoft.com/office/drawing/2014/main" id="{C4A8C68F-7DC2-4265-A1F8-B9EE84CC6D3A}"/>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C77544B8-9807-4BB9-9C32-79193A717E0D}"/>
              </a:ext>
            </a:extLst>
          </p:cNvPr>
          <p:cNvSpPr>
            <a:spLocks noGrp="1"/>
          </p:cNvSpPr>
          <p:nvPr>
            <p:ph type="sldNum" sz="quarter" idx="11"/>
          </p:nvPr>
        </p:nvSpPr>
        <p:spPr/>
        <p:txBody>
          <a:bodyPr/>
          <a:lstStyle/>
          <a:p>
            <a:fld id="{59395FB3-9C97-154F-86B2-7E381B951268}" type="slidenum">
              <a:rPr lang="en-US" smtClean="0"/>
              <a:pPr/>
              <a:t>70</a:t>
            </a:fld>
            <a:endParaRPr lang="en-US" dirty="0"/>
          </a:p>
        </p:txBody>
      </p:sp>
      <p:grpSp>
        <p:nvGrpSpPr>
          <p:cNvPr id="76" name="Group 75">
            <a:extLst>
              <a:ext uri="{FF2B5EF4-FFF2-40B4-BE49-F238E27FC236}">
                <a16:creationId xmlns:a16="http://schemas.microsoft.com/office/drawing/2014/main" id="{144A865E-C5D8-4A1B-BB5A-D4E8F7863284}"/>
              </a:ext>
            </a:extLst>
          </p:cNvPr>
          <p:cNvGrpSpPr/>
          <p:nvPr/>
        </p:nvGrpSpPr>
        <p:grpSpPr>
          <a:xfrm>
            <a:off x="4812059" y="222542"/>
            <a:ext cx="4308985" cy="3597692"/>
            <a:chOff x="6416078" y="296722"/>
            <a:chExt cx="5745313" cy="4796923"/>
          </a:xfrm>
        </p:grpSpPr>
        <p:cxnSp>
          <p:nvCxnSpPr>
            <p:cNvPr id="77" name="Straight Connector 76">
              <a:extLst>
                <a:ext uri="{FF2B5EF4-FFF2-40B4-BE49-F238E27FC236}">
                  <a16:creationId xmlns:a16="http://schemas.microsoft.com/office/drawing/2014/main" id="{EA17F2D2-88E8-417A-9056-38DA42F13270}"/>
                </a:ext>
              </a:extLst>
            </p:cNvPr>
            <p:cNvCxnSpPr/>
            <p:nvPr/>
          </p:nvCxnSpPr>
          <p:spPr bwMode="auto">
            <a:xfrm>
              <a:off x="10086494" y="1899542"/>
              <a:ext cx="677906" cy="0"/>
            </a:xfrm>
            <a:prstGeom prst="line">
              <a:avLst/>
            </a:prstGeom>
            <a:noFill/>
            <a:ln w="19050" cap="flat" cmpd="sng" algn="ctr">
              <a:solidFill>
                <a:srgbClr val="161616"/>
              </a:solidFill>
              <a:prstDash val="solid"/>
              <a:headEnd type="none" w="med" len="med"/>
              <a:tailEnd type="none" w="med" len="med"/>
            </a:ln>
            <a:effectLst/>
          </p:spPr>
        </p:cxnSp>
        <p:cxnSp>
          <p:nvCxnSpPr>
            <p:cNvPr id="78" name="Straight Connector 77">
              <a:extLst>
                <a:ext uri="{FF2B5EF4-FFF2-40B4-BE49-F238E27FC236}">
                  <a16:creationId xmlns:a16="http://schemas.microsoft.com/office/drawing/2014/main" id="{F35AF54B-A0C7-4E4D-9351-EBF8F6D1F85F}"/>
                </a:ext>
              </a:extLst>
            </p:cNvPr>
            <p:cNvCxnSpPr/>
            <p:nvPr/>
          </p:nvCxnSpPr>
          <p:spPr bwMode="auto">
            <a:xfrm>
              <a:off x="10086494" y="2374798"/>
              <a:ext cx="677906" cy="0"/>
            </a:xfrm>
            <a:prstGeom prst="line">
              <a:avLst/>
            </a:prstGeom>
            <a:noFill/>
            <a:ln w="19050" cap="flat" cmpd="sng" algn="ctr">
              <a:solidFill>
                <a:srgbClr val="161616"/>
              </a:solidFill>
              <a:prstDash val="solid"/>
              <a:headEnd type="none" w="med" len="med"/>
              <a:tailEnd type="none" w="med" len="med"/>
            </a:ln>
            <a:effectLst/>
          </p:spPr>
        </p:cxnSp>
        <p:cxnSp>
          <p:nvCxnSpPr>
            <p:cNvPr id="79" name="Straight Connector 78">
              <a:extLst>
                <a:ext uri="{FF2B5EF4-FFF2-40B4-BE49-F238E27FC236}">
                  <a16:creationId xmlns:a16="http://schemas.microsoft.com/office/drawing/2014/main" id="{0FA4CEA9-185C-4E79-A469-BA0A0C3D47C6}"/>
                </a:ext>
              </a:extLst>
            </p:cNvPr>
            <p:cNvCxnSpPr/>
            <p:nvPr/>
          </p:nvCxnSpPr>
          <p:spPr bwMode="auto">
            <a:xfrm>
              <a:off x="10086494" y="2835919"/>
              <a:ext cx="677906" cy="0"/>
            </a:xfrm>
            <a:prstGeom prst="line">
              <a:avLst/>
            </a:prstGeom>
            <a:noFill/>
            <a:ln w="19050" cap="flat" cmpd="sng" algn="ctr">
              <a:solidFill>
                <a:srgbClr val="161616"/>
              </a:solidFill>
              <a:prstDash val="solid"/>
              <a:headEnd type="none" w="med" len="med"/>
              <a:tailEnd type="none" w="med" len="med"/>
            </a:ln>
            <a:effectLst/>
          </p:spPr>
        </p:cxnSp>
        <p:cxnSp>
          <p:nvCxnSpPr>
            <p:cNvPr id="80" name="Straight Connector 79">
              <a:extLst>
                <a:ext uri="{FF2B5EF4-FFF2-40B4-BE49-F238E27FC236}">
                  <a16:creationId xmlns:a16="http://schemas.microsoft.com/office/drawing/2014/main" id="{F7911A1D-CC91-4190-A38D-5CFC33BF1289}"/>
                </a:ext>
              </a:extLst>
            </p:cNvPr>
            <p:cNvCxnSpPr/>
            <p:nvPr/>
          </p:nvCxnSpPr>
          <p:spPr bwMode="auto">
            <a:xfrm>
              <a:off x="10086494" y="3325078"/>
              <a:ext cx="677906" cy="0"/>
            </a:xfrm>
            <a:prstGeom prst="line">
              <a:avLst/>
            </a:prstGeom>
            <a:noFill/>
            <a:ln w="19050" cap="flat" cmpd="sng" algn="ctr">
              <a:solidFill>
                <a:srgbClr val="161616"/>
              </a:solidFill>
              <a:prstDash val="solid"/>
              <a:headEnd type="none" w="med" len="med"/>
              <a:tailEnd type="none" w="med" len="med"/>
            </a:ln>
            <a:effectLst/>
          </p:spPr>
        </p:cxnSp>
        <p:cxnSp>
          <p:nvCxnSpPr>
            <p:cNvPr id="81" name="Straight Connector 80">
              <a:extLst>
                <a:ext uri="{FF2B5EF4-FFF2-40B4-BE49-F238E27FC236}">
                  <a16:creationId xmlns:a16="http://schemas.microsoft.com/office/drawing/2014/main" id="{A1CAE743-F57C-44C8-AA45-A1BBEA5534DA}"/>
                </a:ext>
              </a:extLst>
            </p:cNvPr>
            <p:cNvCxnSpPr/>
            <p:nvPr/>
          </p:nvCxnSpPr>
          <p:spPr bwMode="auto">
            <a:xfrm>
              <a:off x="10086494" y="3818577"/>
              <a:ext cx="677906" cy="0"/>
            </a:xfrm>
            <a:prstGeom prst="line">
              <a:avLst/>
            </a:prstGeom>
            <a:noFill/>
            <a:ln w="19050" cap="flat" cmpd="sng" algn="ctr">
              <a:solidFill>
                <a:srgbClr val="161616"/>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27D6F25B-AD87-43DD-A346-0763D055B95D}"/>
                </a:ext>
              </a:extLst>
            </p:cNvPr>
            <p:cNvCxnSpPr/>
            <p:nvPr/>
          </p:nvCxnSpPr>
          <p:spPr bwMode="auto">
            <a:xfrm>
              <a:off x="10086494" y="4758186"/>
              <a:ext cx="677906" cy="0"/>
            </a:xfrm>
            <a:prstGeom prst="line">
              <a:avLst/>
            </a:prstGeom>
            <a:noFill/>
            <a:ln w="19050" cap="flat" cmpd="sng" algn="ctr">
              <a:solidFill>
                <a:srgbClr val="161616"/>
              </a:solidFill>
              <a:prstDash val="solid"/>
              <a:headEnd type="none" w="med" len="med"/>
              <a:tailEnd type="none" w="med" len="med"/>
            </a:ln>
            <a:effectLst/>
          </p:spPr>
        </p:cxnSp>
        <p:sp>
          <p:nvSpPr>
            <p:cNvPr id="83" name="TextBox 82">
              <a:extLst>
                <a:ext uri="{FF2B5EF4-FFF2-40B4-BE49-F238E27FC236}">
                  <a16:creationId xmlns:a16="http://schemas.microsoft.com/office/drawing/2014/main" id="{353F99B8-58E6-43B4-8CD1-D1EB76ECE8B5}"/>
                </a:ext>
              </a:extLst>
            </p:cNvPr>
            <p:cNvSpPr txBox="1"/>
            <p:nvPr/>
          </p:nvSpPr>
          <p:spPr>
            <a:xfrm>
              <a:off x="10320647" y="4117862"/>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grpSp>
          <p:nvGrpSpPr>
            <p:cNvPr id="84" name="Group 83">
              <a:extLst>
                <a:ext uri="{FF2B5EF4-FFF2-40B4-BE49-F238E27FC236}">
                  <a16:creationId xmlns:a16="http://schemas.microsoft.com/office/drawing/2014/main" id="{BA61CE2D-A87C-4FD2-BA3F-4EF231EBC3D4}"/>
                </a:ext>
              </a:extLst>
            </p:cNvPr>
            <p:cNvGrpSpPr/>
            <p:nvPr/>
          </p:nvGrpSpPr>
          <p:grpSpPr>
            <a:xfrm>
              <a:off x="10715000" y="1750107"/>
              <a:ext cx="443753" cy="347465"/>
              <a:chOff x="3348407" y="5649913"/>
              <a:chExt cx="443753" cy="347465"/>
            </a:xfrm>
          </p:grpSpPr>
          <p:sp>
            <p:nvSpPr>
              <p:cNvPr id="111" name="Rectangle 110">
                <a:extLst>
                  <a:ext uri="{FF2B5EF4-FFF2-40B4-BE49-F238E27FC236}">
                    <a16:creationId xmlns:a16="http://schemas.microsoft.com/office/drawing/2014/main" id="{FA2A6A70-79E7-4B22-B98D-202B302D1408}"/>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12" name="Arc 111">
                <a:extLst>
                  <a:ext uri="{FF2B5EF4-FFF2-40B4-BE49-F238E27FC236}">
                    <a16:creationId xmlns:a16="http://schemas.microsoft.com/office/drawing/2014/main" id="{C7B11E6F-943D-4A6C-A5B6-550C92E89D24}"/>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13" name="Straight Connector 112">
                <a:extLst>
                  <a:ext uri="{FF2B5EF4-FFF2-40B4-BE49-F238E27FC236}">
                    <a16:creationId xmlns:a16="http://schemas.microsoft.com/office/drawing/2014/main" id="{2C76CED4-0EB0-4628-980F-1775536BAFF3}"/>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85" name="Group 84">
              <a:extLst>
                <a:ext uri="{FF2B5EF4-FFF2-40B4-BE49-F238E27FC236}">
                  <a16:creationId xmlns:a16="http://schemas.microsoft.com/office/drawing/2014/main" id="{463534EB-5E5D-4105-941A-F9C8B7C1D477}"/>
                </a:ext>
              </a:extLst>
            </p:cNvPr>
            <p:cNvGrpSpPr/>
            <p:nvPr/>
          </p:nvGrpSpPr>
          <p:grpSpPr>
            <a:xfrm>
              <a:off x="10715000" y="2225363"/>
              <a:ext cx="443753" cy="347465"/>
              <a:chOff x="3348407" y="5649913"/>
              <a:chExt cx="443753" cy="347465"/>
            </a:xfrm>
          </p:grpSpPr>
          <p:sp>
            <p:nvSpPr>
              <p:cNvPr id="108" name="Rectangle 107">
                <a:extLst>
                  <a:ext uri="{FF2B5EF4-FFF2-40B4-BE49-F238E27FC236}">
                    <a16:creationId xmlns:a16="http://schemas.microsoft.com/office/drawing/2014/main" id="{10A20B2F-C69B-4617-A565-A9A15CF403CD}"/>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09" name="Arc 108">
                <a:extLst>
                  <a:ext uri="{FF2B5EF4-FFF2-40B4-BE49-F238E27FC236}">
                    <a16:creationId xmlns:a16="http://schemas.microsoft.com/office/drawing/2014/main" id="{16208A38-CCE8-471D-A27B-17A90B5ED3AF}"/>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10" name="Straight Connector 109">
                <a:extLst>
                  <a:ext uri="{FF2B5EF4-FFF2-40B4-BE49-F238E27FC236}">
                    <a16:creationId xmlns:a16="http://schemas.microsoft.com/office/drawing/2014/main" id="{BC29E189-8706-484D-AFDA-D70F637DFB2F}"/>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86" name="Group 85">
              <a:extLst>
                <a:ext uri="{FF2B5EF4-FFF2-40B4-BE49-F238E27FC236}">
                  <a16:creationId xmlns:a16="http://schemas.microsoft.com/office/drawing/2014/main" id="{0730D53B-9B7F-46BC-8206-8DA04E011600}"/>
                </a:ext>
              </a:extLst>
            </p:cNvPr>
            <p:cNvGrpSpPr/>
            <p:nvPr/>
          </p:nvGrpSpPr>
          <p:grpSpPr>
            <a:xfrm>
              <a:off x="10715000" y="2699603"/>
              <a:ext cx="443753" cy="347465"/>
              <a:chOff x="3348407" y="5649913"/>
              <a:chExt cx="443753" cy="347465"/>
            </a:xfrm>
          </p:grpSpPr>
          <p:sp>
            <p:nvSpPr>
              <p:cNvPr id="105" name="Rectangle 104">
                <a:extLst>
                  <a:ext uri="{FF2B5EF4-FFF2-40B4-BE49-F238E27FC236}">
                    <a16:creationId xmlns:a16="http://schemas.microsoft.com/office/drawing/2014/main" id="{3F40B5E4-5C60-4798-88D0-FD6E8F7C81D5}"/>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06" name="Arc 105">
                <a:extLst>
                  <a:ext uri="{FF2B5EF4-FFF2-40B4-BE49-F238E27FC236}">
                    <a16:creationId xmlns:a16="http://schemas.microsoft.com/office/drawing/2014/main" id="{07F00733-AF1F-4E07-9BA1-F50373447D38}"/>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07" name="Straight Connector 106">
                <a:extLst>
                  <a:ext uri="{FF2B5EF4-FFF2-40B4-BE49-F238E27FC236}">
                    <a16:creationId xmlns:a16="http://schemas.microsoft.com/office/drawing/2014/main" id="{3B831D16-8CEE-4DB2-A211-035E3A17227E}"/>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87" name="Group 86">
              <a:extLst>
                <a:ext uri="{FF2B5EF4-FFF2-40B4-BE49-F238E27FC236}">
                  <a16:creationId xmlns:a16="http://schemas.microsoft.com/office/drawing/2014/main" id="{8B2436EA-038B-40DC-955F-9B9F422AFDE3}"/>
                </a:ext>
              </a:extLst>
            </p:cNvPr>
            <p:cNvGrpSpPr/>
            <p:nvPr/>
          </p:nvGrpSpPr>
          <p:grpSpPr>
            <a:xfrm>
              <a:off x="10715000" y="3174859"/>
              <a:ext cx="443753" cy="347465"/>
              <a:chOff x="3348407" y="5649913"/>
              <a:chExt cx="443753" cy="347465"/>
            </a:xfrm>
          </p:grpSpPr>
          <p:sp>
            <p:nvSpPr>
              <p:cNvPr id="102" name="Rectangle 101">
                <a:extLst>
                  <a:ext uri="{FF2B5EF4-FFF2-40B4-BE49-F238E27FC236}">
                    <a16:creationId xmlns:a16="http://schemas.microsoft.com/office/drawing/2014/main" id="{5F11DE37-BAAD-4A8D-A85C-7FBD6DF7E31F}"/>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03" name="Arc 102">
                <a:extLst>
                  <a:ext uri="{FF2B5EF4-FFF2-40B4-BE49-F238E27FC236}">
                    <a16:creationId xmlns:a16="http://schemas.microsoft.com/office/drawing/2014/main" id="{8F5DA0C8-0322-41B4-9876-A1B3EDC801C1}"/>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04" name="Straight Connector 103">
                <a:extLst>
                  <a:ext uri="{FF2B5EF4-FFF2-40B4-BE49-F238E27FC236}">
                    <a16:creationId xmlns:a16="http://schemas.microsoft.com/office/drawing/2014/main" id="{CED6525D-AFE0-4009-ADAA-E2E4A5D03132}"/>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88" name="Group 87">
              <a:extLst>
                <a:ext uri="{FF2B5EF4-FFF2-40B4-BE49-F238E27FC236}">
                  <a16:creationId xmlns:a16="http://schemas.microsoft.com/office/drawing/2014/main" id="{F9188D2F-5AA0-4AA3-AF2F-429A1C02CCB2}"/>
                </a:ext>
              </a:extLst>
            </p:cNvPr>
            <p:cNvGrpSpPr/>
            <p:nvPr/>
          </p:nvGrpSpPr>
          <p:grpSpPr>
            <a:xfrm>
              <a:off x="10721293" y="3664001"/>
              <a:ext cx="443753" cy="347465"/>
              <a:chOff x="3348407" y="5649913"/>
              <a:chExt cx="443753" cy="347465"/>
            </a:xfrm>
          </p:grpSpPr>
          <p:sp>
            <p:nvSpPr>
              <p:cNvPr id="99" name="Rectangle 98">
                <a:extLst>
                  <a:ext uri="{FF2B5EF4-FFF2-40B4-BE49-F238E27FC236}">
                    <a16:creationId xmlns:a16="http://schemas.microsoft.com/office/drawing/2014/main" id="{9B97DD83-3C33-42CA-BF1C-D8BD806C5A3D}"/>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00" name="Arc 99">
                <a:extLst>
                  <a:ext uri="{FF2B5EF4-FFF2-40B4-BE49-F238E27FC236}">
                    <a16:creationId xmlns:a16="http://schemas.microsoft.com/office/drawing/2014/main" id="{DEE6016A-7DD2-4207-AFD6-D2FD3D5F65AB}"/>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01" name="Straight Connector 100">
                <a:extLst>
                  <a:ext uri="{FF2B5EF4-FFF2-40B4-BE49-F238E27FC236}">
                    <a16:creationId xmlns:a16="http://schemas.microsoft.com/office/drawing/2014/main" id="{57197085-11B8-466C-A58F-4254A88B8880}"/>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89" name="Group 88">
              <a:extLst>
                <a:ext uri="{FF2B5EF4-FFF2-40B4-BE49-F238E27FC236}">
                  <a16:creationId xmlns:a16="http://schemas.microsoft.com/office/drawing/2014/main" id="{9652C329-43B8-49D6-B45E-2A460A911609}"/>
                </a:ext>
              </a:extLst>
            </p:cNvPr>
            <p:cNvGrpSpPr/>
            <p:nvPr/>
          </p:nvGrpSpPr>
          <p:grpSpPr>
            <a:xfrm>
              <a:off x="10715000" y="4615054"/>
              <a:ext cx="443753" cy="347465"/>
              <a:chOff x="3348407" y="5649913"/>
              <a:chExt cx="443753" cy="347465"/>
            </a:xfrm>
          </p:grpSpPr>
          <p:sp>
            <p:nvSpPr>
              <p:cNvPr id="96" name="Rectangle 95">
                <a:extLst>
                  <a:ext uri="{FF2B5EF4-FFF2-40B4-BE49-F238E27FC236}">
                    <a16:creationId xmlns:a16="http://schemas.microsoft.com/office/drawing/2014/main" id="{A1E0DBE1-7B6F-486F-8C1B-9D54A7F749B2}"/>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97" name="Arc 96">
                <a:extLst>
                  <a:ext uri="{FF2B5EF4-FFF2-40B4-BE49-F238E27FC236}">
                    <a16:creationId xmlns:a16="http://schemas.microsoft.com/office/drawing/2014/main" id="{648096F1-6F99-4992-A695-1FF4C7FD3E45}"/>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98" name="Straight Connector 97">
                <a:extLst>
                  <a:ext uri="{FF2B5EF4-FFF2-40B4-BE49-F238E27FC236}">
                    <a16:creationId xmlns:a16="http://schemas.microsoft.com/office/drawing/2014/main" id="{9487F35A-FB3C-440E-B069-2E7E54E3E239}"/>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sp>
          <p:nvSpPr>
            <p:cNvPr id="91" name="Content Placeholder 5 4">
              <a:extLst>
                <a:ext uri="{FF2B5EF4-FFF2-40B4-BE49-F238E27FC236}">
                  <a16:creationId xmlns:a16="http://schemas.microsoft.com/office/drawing/2014/main" id="{56D88485-F034-4385-AEAD-FF899A3F3E95}"/>
                </a:ext>
              </a:extLst>
            </p:cNvPr>
            <p:cNvSpPr txBox="1">
              <a:spLocks/>
            </p:cNvSpPr>
            <p:nvPr/>
          </p:nvSpPr>
          <p:spPr>
            <a:xfrm>
              <a:off x="9708894" y="1019719"/>
              <a:ext cx="2452497" cy="708722"/>
            </a:xfrm>
            <a:prstGeom prst="rect">
              <a:avLst/>
            </a:prstGeom>
            <a:noFill/>
          </p:spPr>
          <p:txBody>
            <a:bodyPr vert="horz" lIns="164592" tIns="150876" rIns="171450" bIns="171450" rtlCol="0">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20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ctr" defTabSz="685800" rtl="0" eaLnBrk="1" fontAlgn="base" latinLnBrk="0" hangingPunct="1">
                <a:lnSpc>
                  <a:spcPct val="110000"/>
                </a:lnSpc>
                <a:spcBef>
                  <a:spcPts val="1467"/>
                </a:spcBef>
                <a:spcAft>
                  <a:spcPct val="0"/>
                </a:spcAft>
                <a:buClr>
                  <a:srgbClr val="161616"/>
                </a:buClr>
                <a:buSzPct val="90000"/>
                <a:buFont typeface="Arial" panose="020B0604020202020204" pitchFamily="34" charset="0"/>
                <a:buNone/>
                <a:tabLst/>
                <a:defRPr/>
              </a:pPr>
              <a:r>
                <a:rPr kumimoji="0" lang="en-US" sz="1500" b="0" i="0" u="none" strike="noStrike" kern="0" cap="none" spc="0" normalizeH="0" baseline="0" noProof="0" dirty="0">
                  <a:ln>
                    <a:noFill/>
                  </a:ln>
                  <a:solidFill>
                    <a:srgbClr val="161616"/>
                  </a:solidFill>
                  <a:effectLst/>
                  <a:uLnTx/>
                  <a:uFillTx/>
                  <a:latin typeface="IBM Plex Sans" panose="020B0503050203000203" pitchFamily="34" charset="0"/>
                </a:rPr>
                <a:t>measurement</a:t>
              </a:r>
            </a:p>
          </p:txBody>
        </p:sp>
        <p:sp>
          <p:nvSpPr>
            <p:cNvPr id="92" name="Rectangle 91">
              <a:extLst>
                <a:ext uri="{FF2B5EF4-FFF2-40B4-BE49-F238E27FC236}">
                  <a16:creationId xmlns:a16="http://schemas.microsoft.com/office/drawing/2014/main" id="{8BB3CA76-7C43-4BD4-8047-ADD06B84849B}"/>
                </a:ext>
              </a:extLst>
            </p:cNvPr>
            <p:cNvSpPr/>
            <p:nvPr/>
          </p:nvSpPr>
          <p:spPr bwMode="auto">
            <a:xfrm>
              <a:off x="9072858" y="1634357"/>
              <a:ext cx="1035606" cy="3459288"/>
            </a:xfrm>
            <a:prstGeom prst="rect">
              <a:avLst/>
            </a:prstGeom>
            <a:solidFill>
              <a:srgbClr val="A6C8FF"/>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pic>
          <p:nvPicPr>
            <p:cNvPr id="93" name="Picture 92" descr="\documentclass{article}&#10;\usepackage{amsmath}&#10;\usepackage{braket}&#10;\pagestyle{empty}&#10;\begin{document}&#10;&#10;$\mathcal{E}(\mathbf{x}')^\dagger$&#10;&#10;&#10;\end{document}" title="IguanaTex Bitmap Display">
              <a:extLst>
                <a:ext uri="{FF2B5EF4-FFF2-40B4-BE49-F238E27FC236}">
                  <a16:creationId xmlns:a16="http://schemas.microsoft.com/office/drawing/2014/main" id="{7C3744D9-FEF6-417B-A9DC-91AAD65AE5A7}"/>
                </a:ext>
              </a:extLst>
            </p:cNvPr>
            <p:cNvPicPr>
              <a:picLocks noChangeAspect="1"/>
            </p:cNvPicPr>
            <p:nvPr>
              <p:custDataLst>
                <p:tags r:id="rId11"/>
              </p:custDataLst>
            </p:nvPr>
          </p:nvPicPr>
          <p:blipFill>
            <a:blip r:embed="rId13">
              <a:extLst>
                <a:ext uri="{28A0092B-C50C-407E-A947-70E740481C1C}">
                  <a14:useLocalDpi xmlns:a14="http://schemas.microsoft.com/office/drawing/2010/main" val="0"/>
                </a:ext>
              </a:extLst>
            </a:blip>
            <a:stretch>
              <a:fillRect/>
            </a:stretch>
          </p:blipFill>
          <p:spPr>
            <a:xfrm>
              <a:off x="9100803" y="3145866"/>
              <a:ext cx="978285" cy="420571"/>
            </a:xfrm>
            <a:prstGeom prst="rect">
              <a:avLst/>
            </a:prstGeom>
          </p:spPr>
        </p:pic>
        <p:sp>
          <p:nvSpPr>
            <p:cNvPr id="94" name="TextBox 93">
              <a:extLst>
                <a:ext uri="{FF2B5EF4-FFF2-40B4-BE49-F238E27FC236}">
                  <a16:creationId xmlns:a16="http://schemas.microsoft.com/office/drawing/2014/main" id="{F0507E7E-20DC-4054-9EF8-25BF2D539922}"/>
                </a:ext>
              </a:extLst>
            </p:cNvPr>
            <p:cNvSpPr txBox="1"/>
            <p:nvPr/>
          </p:nvSpPr>
          <p:spPr>
            <a:xfrm>
              <a:off x="8001295" y="296722"/>
              <a:ext cx="2143125"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kernel evaluation</a:t>
              </a:r>
            </a:p>
          </p:txBody>
        </p:sp>
        <p:sp>
          <p:nvSpPr>
            <p:cNvPr id="95" name="Left Brace 94">
              <a:extLst>
                <a:ext uri="{FF2B5EF4-FFF2-40B4-BE49-F238E27FC236}">
                  <a16:creationId xmlns:a16="http://schemas.microsoft.com/office/drawing/2014/main" id="{28B81993-E4C9-45B7-AD7A-FAE3412C82F0}"/>
                </a:ext>
              </a:extLst>
            </p:cNvPr>
            <p:cNvSpPr/>
            <p:nvPr/>
          </p:nvSpPr>
          <p:spPr bwMode="auto">
            <a:xfrm rot="5400000">
              <a:off x="8944508" y="-1759812"/>
              <a:ext cx="258371" cy="5315232"/>
            </a:xfrm>
            <a:prstGeom prst="leftBrace">
              <a:avLst>
                <a:gd name="adj1" fmla="val 55861"/>
                <a:gd name="adj2" fmla="val 5000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grpSp>
      <p:grpSp>
        <p:nvGrpSpPr>
          <p:cNvPr id="115" name="Group 114">
            <a:extLst>
              <a:ext uri="{FF2B5EF4-FFF2-40B4-BE49-F238E27FC236}">
                <a16:creationId xmlns:a16="http://schemas.microsoft.com/office/drawing/2014/main" id="{5F977E5A-44ED-4DD0-A231-46D15B4DA9C2}"/>
              </a:ext>
            </a:extLst>
          </p:cNvPr>
          <p:cNvGrpSpPr/>
          <p:nvPr/>
        </p:nvGrpSpPr>
        <p:grpSpPr>
          <a:xfrm>
            <a:off x="4967403" y="764789"/>
            <a:ext cx="1906138" cy="4034297"/>
            <a:chOff x="6623201" y="1019719"/>
            <a:chExt cx="2541517" cy="5379062"/>
          </a:xfrm>
        </p:grpSpPr>
        <p:sp>
          <p:nvSpPr>
            <p:cNvPr id="116" name="Rectangle 115">
              <a:extLst>
                <a:ext uri="{FF2B5EF4-FFF2-40B4-BE49-F238E27FC236}">
                  <a16:creationId xmlns:a16="http://schemas.microsoft.com/office/drawing/2014/main" id="{24821D28-CE02-4EDB-9A90-5FA771A780D0}"/>
                </a:ext>
              </a:extLst>
            </p:cNvPr>
            <p:cNvSpPr/>
            <p:nvPr/>
          </p:nvSpPr>
          <p:spPr bwMode="auto">
            <a:xfrm>
              <a:off x="7377589" y="1634357"/>
              <a:ext cx="1035606" cy="3459288"/>
            </a:xfrm>
            <a:prstGeom prst="rect">
              <a:avLst/>
            </a:prstGeom>
            <a:solidFill>
              <a:srgbClr val="A6C8FF"/>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cxnSp>
          <p:nvCxnSpPr>
            <p:cNvPr id="117" name="Straight Connector 116">
              <a:extLst>
                <a:ext uri="{FF2B5EF4-FFF2-40B4-BE49-F238E27FC236}">
                  <a16:creationId xmlns:a16="http://schemas.microsoft.com/office/drawing/2014/main" id="{DE830FB1-B487-4223-83C1-E4643AB3CC59}"/>
                </a:ext>
              </a:extLst>
            </p:cNvPr>
            <p:cNvCxnSpPr>
              <a:cxnSpLocks/>
            </p:cNvCxnSpPr>
            <p:nvPr/>
          </p:nvCxnSpPr>
          <p:spPr bwMode="auto">
            <a:xfrm>
              <a:off x="6948329" y="1948138"/>
              <a:ext cx="429260" cy="0"/>
            </a:xfrm>
            <a:prstGeom prst="line">
              <a:avLst/>
            </a:prstGeom>
            <a:noFill/>
            <a:ln w="19050" cap="flat" cmpd="sng" algn="ctr">
              <a:solidFill>
                <a:srgbClr val="161616"/>
              </a:solidFill>
              <a:prstDash val="solid"/>
              <a:headEnd type="none" w="med" len="med"/>
              <a:tailEnd type="none" w="med" len="med"/>
            </a:ln>
            <a:effectLst/>
          </p:spPr>
        </p:cxnSp>
        <p:cxnSp>
          <p:nvCxnSpPr>
            <p:cNvPr id="118" name="Straight Connector 117">
              <a:extLst>
                <a:ext uri="{FF2B5EF4-FFF2-40B4-BE49-F238E27FC236}">
                  <a16:creationId xmlns:a16="http://schemas.microsoft.com/office/drawing/2014/main" id="{8E3B4854-9C40-4E2B-821F-E7052083946D}"/>
                </a:ext>
              </a:extLst>
            </p:cNvPr>
            <p:cNvCxnSpPr>
              <a:cxnSpLocks/>
            </p:cNvCxnSpPr>
            <p:nvPr/>
          </p:nvCxnSpPr>
          <p:spPr bwMode="auto">
            <a:xfrm flipV="1">
              <a:off x="6948329" y="2423394"/>
              <a:ext cx="429260" cy="3909"/>
            </a:xfrm>
            <a:prstGeom prst="line">
              <a:avLst/>
            </a:prstGeom>
            <a:noFill/>
            <a:ln w="19050" cap="flat" cmpd="sng" algn="ctr">
              <a:solidFill>
                <a:srgbClr val="161616"/>
              </a:solidFill>
              <a:prstDash val="solid"/>
              <a:headEnd type="none" w="med" len="med"/>
              <a:tailEnd type="none" w="med" len="med"/>
            </a:ln>
            <a:effectLst/>
          </p:spPr>
        </p:cxnSp>
        <p:cxnSp>
          <p:nvCxnSpPr>
            <p:cNvPr id="119" name="Straight Connector 118">
              <a:extLst>
                <a:ext uri="{FF2B5EF4-FFF2-40B4-BE49-F238E27FC236}">
                  <a16:creationId xmlns:a16="http://schemas.microsoft.com/office/drawing/2014/main" id="{8FF7B70F-1B47-4A85-ACEC-B3BE1C630AFF}"/>
                </a:ext>
              </a:extLst>
            </p:cNvPr>
            <p:cNvCxnSpPr>
              <a:cxnSpLocks/>
            </p:cNvCxnSpPr>
            <p:nvPr/>
          </p:nvCxnSpPr>
          <p:spPr bwMode="auto">
            <a:xfrm>
              <a:off x="6948329" y="2884515"/>
              <a:ext cx="429260" cy="0"/>
            </a:xfrm>
            <a:prstGeom prst="line">
              <a:avLst/>
            </a:prstGeom>
            <a:noFill/>
            <a:ln w="19050" cap="flat" cmpd="sng" algn="ctr">
              <a:solidFill>
                <a:srgbClr val="161616"/>
              </a:solidFill>
              <a:prstDash val="solid"/>
              <a:headEnd type="none" w="med" len="med"/>
              <a:tailEnd type="none" w="med" len="med"/>
            </a:ln>
            <a:effectLst/>
          </p:spPr>
        </p:cxnSp>
        <p:cxnSp>
          <p:nvCxnSpPr>
            <p:cNvPr id="120" name="Straight Connector 119">
              <a:extLst>
                <a:ext uri="{FF2B5EF4-FFF2-40B4-BE49-F238E27FC236}">
                  <a16:creationId xmlns:a16="http://schemas.microsoft.com/office/drawing/2014/main" id="{259BEFEF-1D03-4461-AE9C-9AFF92C3C8F5}"/>
                </a:ext>
              </a:extLst>
            </p:cNvPr>
            <p:cNvCxnSpPr>
              <a:cxnSpLocks/>
            </p:cNvCxnSpPr>
            <p:nvPr/>
          </p:nvCxnSpPr>
          <p:spPr bwMode="auto">
            <a:xfrm>
              <a:off x="6948329" y="3373674"/>
              <a:ext cx="429260" cy="0"/>
            </a:xfrm>
            <a:prstGeom prst="line">
              <a:avLst/>
            </a:prstGeom>
            <a:noFill/>
            <a:ln w="19050" cap="flat" cmpd="sng" algn="ctr">
              <a:solidFill>
                <a:srgbClr val="161616"/>
              </a:solidFill>
              <a:prstDash val="solid"/>
              <a:headEnd type="none" w="med" len="med"/>
              <a:tailEnd type="none" w="med" len="med"/>
            </a:ln>
            <a:effectLst/>
          </p:spPr>
        </p:cxnSp>
        <p:cxnSp>
          <p:nvCxnSpPr>
            <p:cNvPr id="121" name="Straight Connector 120">
              <a:extLst>
                <a:ext uri="{FF2B5EF4-FFF2-40B4-BE49-F238E27FC236}">
                  <a16:creationId xmlns:a16="http://schemas.microsoft.com/office/drawing/2014/main" id="{9BE515C2-CB87-452A-87E8-08A2207BF45F}"/>
                </a:ext>
              </a:extLst>
            </p:cNvPr>
            <p:cNvCxnSpPr>
              <a:cxnSpLocks/>
            </p:cNvCxnSpPr>
            <p:nvPr/>
          </p:nvCxnSpPr>
          <p:spPr bwMode="auto">
            <a:xfrm>
              <a:off x="6948329" y="3867173"/>
              <a:ext cx="429260" cy="0"/>
            </a:xfrm>
            <a:prstGeom prst="line">
              <a:avLst/>
            </a:prstGeom>
            <a:noFill/>
            <a:ln w="19050" cap="flat" cmpd="sng" algn="ctr">
              <a:solidFill>
                <a:srgbClr val="161616"/>
              </a:solidFill>
              <a:prstDash val="solid"/>
              <a:headEnd type="none" w="med" len="med"/>
              <a:tailEnd type="none" w="med" len="med"/>
            </a:ln>
            <a:effectLst/>
          </p:spPr>
        </p:cxnSp>
        <p:cxnSp>
          <p:nvCxnSpPr>
            <p:cNvPr id="122" name="Straight Connector 121">
              <a:extLst>
                <a:ext uri="{FF2B5EF4-FFF2-40B4-BE49-F238E27FC236}">
                  <a16:creationId xmlns:a16="http://schemas.microsoft.com/office/drawing/2014/main" id="{ADE420C7-B434-4EEF-9D5F-3D188A9F5B6F}"/>
                </a:ext>
              </a:extLst>
            </p:cNvPr>
            <p:cNvCxnSpPr>
              <a:cxnSpLocks/>
            </p:cNvCxnSpPr>
            <p:nvPr/>
          </p:nvCxnSpPr>
          <p:spPr bwMode="auto">
            <a:xfrm>
              <a:off x="6948329" y="4806782"/>
              <a:ext cx="429260" cy="0"/>
            </a:xfrm>
            <a:prstGeom prst="line">
              <a:avLst/>
            </a:prstGeom>
            <a:noFill/>
            <a:ln w="19050" cap="flat" cmpd="sng" algn="ctr">
              <a:solidFill>
                <a:srgbClr val="161616"/>
              </a:solidFill>
              <a:prstDash val="solid"/>
              <a:headEnd type="none" w="med" len="med"/>
              <a:tailEnd type="none" w="med" len="med"/>
            </a:ln>
            <a:effectLst/>
          </p:spPr>
        </p:cxnSp>
        <p:cxnSp>
          <p:nvCxnSpPr>
            <p:cNvPr id="123" name="Straight Connector 122">
              <a:extLst>
                <a:ext uri="{FF2B5EF4-FFF2-40B4-BE49-F238E27FC236}">
                  <a16:creationId xmlns:a16="http://schemas.microsoft.com/office/drawing/2014/main" id="{A056137A-9EA9-4C4D-A348-60B741E83172}"/>
                </a:ext>
              </a:extLst>
            </p:cNvPr>
            <p:cNvCxnSpPr/>
            <p:nvPr/>
          </p:nvCxnSpPr>
          <p:spPr bwMode="auto">
            <a:xfrm>
              <a:off x="8413195" y="1923840"/>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24" name="Straight Connector 123">
              <a:extLst>
                <a:ext uri="{FF2B5EF4-FFF2-40B4-BE49-F238E27FC236}">
                  <a16:creationId xmlns:a16="http://schemas.microsoft.com/office/drawing/2014/main" id="{28514791-2A2C-4C51-B928-D73038849788}"/>
                </a:ext>
              </a:extLst>
            </p:cNvPr>
            <p:cNvCxnSpPr/>
            <p:nvPr/>
          </p:nvCxnSpPr>
          <p:spPr bwMode="auto">
            <a:xfrm>
              <a:off x="8413195" y="2399096"/>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25" name="Straight Connector 124">
              <a:extLst>
                <a:ext uri="{FF2B5EF4-FFF2-40B4-BE49-F238E27FC236}">
                  <a16:creationId xmlns:a16="http://schemas.microsoft.com/office/drawing/2014/main" id="{60D8049D-E5CD-49A3-9F4D-A53C89525435}"/>
                </a:ext>
              </a:extLst>
            </p:cNvPr>
            <p:cNvCxnSpPr/>
            <p:nvPr/>
          </p:nvCxnSpPr>
          <p:spPr bwMode="auto">
            <a:xfrm>
              <a:off x="8413195" y="2860217"/>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26" name="Straight Connector 125">
              <a:extLst>
                <a:ext uri="{FF2B5EF4-FFF2-40B4-BE49-F238E27FC236}">
                  <a16:creationId xmlns:a16="http://schemas.microsoft.com/office/drawing/2014/main" id="{E9EC18C4-2882-4C82-9755-B6BD8175EA43}"/>
                </a:ext>
              </a:extLst>
            </p:cNvPr>
            <p:cNvCxnSpPr/>
            <p:nvPr/>
          </p:nvCxnSpPr>
          <p:spPr bwMode="auto">
            <a:xfrm>
              <a:off x="8413195" y="3349376"/>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27" name="Straight Connector 126">
              <a:extLst>
                <a:ext uri="{FF2B5EF4-FFF2-40B4-BE49-F238E27FC236}">
                  <a16:creationId xmlns:a16="http://schemas.microsoft.com/office/drawing/2014/main" id="{24A3CC07-1843-430E-A436-EB9FA842872A}"/>
                </a:ext>
              </a:extLst>
            </p:cNvPr>
            <p:cNvCxnSpPr/>
            <p:nvPr/>
          </p:nvCxnSpPr>
          <p:spPr bwMode="auto">
            <a:xfrm>
              <a:off x="8413195" y="3842875"/>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28" name="Straight Connector 127">
              <a:extLst>
                <a:ext uri="{FF2B5EF4-FFF2-40B4-BE49-F238E27FC236}">
                  <a16:creationId xmlns:a16="http://schemas.microsoft.com/office/drawing/2014/main" id="{9033D3CC-DD74-4BB8-BCC5-A622CEA1D7A5}"/>
                </a:ext>
              </a:extLst>
            </p:cNvPr>
            <p:cNvCxnSpPr/>
            <p:nvPr/>
          </p:nvCxnSpPr>
          <p:spPr bwMode="auto">
            <a:xfrm>
              <a:off x="8413195" y="4782484"/>
              <a:ext cx="677906" cy="0"/>
            </a:xfrm>
            <a:prstGeom prst="line">
              <a:avLst/>
            </a:prstGeom>
            <a:noFill/>
            <a:ln w="19050" cap="flat" cmpd="sng" algn="ctr">
              <a:solidFill>
                <a:srgbClr val="161616"/>
              </a:solidFill>
              <a:prstDash val="solid"/>
              <a:headEnd type="none" w="med" len="med"/>
              <a:tailEnd type="none" w="med" len="med"/>
            </a:ln>
            <a:effectLst/>
          </p:spPr>
        </p:cxnSp>
        <p:sp>
          <p:nvSpPr>
            <p:cNvPr id="129" name="TextBox 128">
              <a:extLst>
                <a:ext uri="{FF2B5EF4-FFF2-40B4-BE49-F238E27FC236}">
                  <a16:creationId xmlns:a16="http://schemas.microsoft.com/office/drawing/2014/main" id="{DC0E5354-EA7C-4FAD-80DA-8A374A638A18}"/>
                </a:ext>
              </a:extLst>
            </p:cNvPr>
            <p:cNvSpPr txBox="1"/>
            <p:nvPr/>
          </p:nvSpPr>
          <p:spPr>
            <a:xfrm>
              <a:off x="6945673" y="4117863"/>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sp>
          <p:nvSpPr>
            <p:cNvPr id="130" name="TextBox 129">
              <a:extLst>
                <a:ext uri="{FF2B5EF4-FFF2-40B4-BE49-F238E27FC236}">
                  <a16:creationId xmlns:a16="http://schemas.microsoft.com/office/drawing/2014/main" id="{F81671F7-C175-4381-9DC0-497BF7794EC3}"/>
                </a:ext>
              </a:extLst>
            </p:cNvPr>
            <p:cNvSpPr txBox="1"/>
            <p:nvPr/>
          </p:nvSpPr>
          <p:spPr>
            <a:xfrm>
              <a:off x="8521150" y="4115651"/>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sp>
          <p:nvSpPr>
            <p:cNvPr id="131" name="Content Placeholder 5 2">
              <a:extLst>
                <a:ext uri="{FF2B5EF4-FFF2-40B4-BE49-F238E27FC236}">
                  <a16:creationId xmlns:a16="http://schemas.microsoft.com/office/drawing/2014/main" id="{67DBD828-C2E9-45F1-8F45-3FA998350B2B}"/>
                </a:ext>
              </a:extLst>
            </p:cNvPr>
            <p:cNvSpPr txBox="1">
              <a:spLocks/>
            </p:cNvSpPr>
            <p:nvPr/>
          </p:nvSpPr>
          <p:spPr>
            <a:xfrm>
              <a:off x="6851437" y="1019719"/>
              <a:ext cx="2087910" cy="708722"/>
            </a:xfrm>
            <a:prstGeom prst="rect">
              <a:avLst/>
            </a:prstGeom>
            <a:noFill/>
          </p:spPr>
          <p:txBody>
            <a:bodyPr vert="horz" lIns="164592" tIns="150876" rIns="171450" bIns="171450" rtlCol="0">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20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ctr" defTabSz="685800" rtl="0" eaLnBrk="1" fontAlgn="base" latinLnBrk="0" hangingPunct="1">
                <a:lnSpc>
                  <a:spcPct val="110000"/>
                </a:lnSpc>
                <a:spcBef>
                  <a:spcPts val="1467"/>
                </a:spcBef>
                <a:spcAft>
                  <a:spcPct val="0"/>
                </a:spcAft>
                <a:buClr>
                  <a:srgbClr val="161616"/>
                </a:buClr>
                <a:buSzPct val="90000"/>
                <a:buFont typeface="Arial" panose="020B0604020202020204" pitchFamily="34" charset="0"/>
                <a:buNone/>
                <a:tabLst/>
                <a:defRPr/>
              </a:pPr>
              <a:r>
                <a:rPr kumimoji="0" lang="en-US" sz="1500" b="0" i="0" u="none" strike="noStrike" kern="0" cap="none" spc="0" normalizeH="0" baseline="0" noProof="0" dirty="0">
                  <a:ln>
                    <a:noFill/>
                  </a:ln>
                  <a:solidFill>
                    <a:srgbClr val="161616"/>
                  </a:solidFill>
                  <a:effectLst/>
                  <a:uLnTx/>
                  <a:uFillTx/>
                  <a:latin typeface="IBM Plex Sans" panose="020B0503050203000203" pitchFamily="34" charset="0"/>
                </a:rPr>
                <a:t>feature map</a:t>
              </a:r>
            </a:p>
          </p:txBody>
        </p:sp>
        <p:pic>
          <p:nvPicPr>
            <p:cNvPr id="132" name="Picture 131" descr="IguanaTex Bitmap Display&#10;&#10;\documentclass{article}&#10;\usepackage{amsmath}&#10;\usepackage{braket}&#10;\pagestyle{empty}&#10;\begin{document}&#10;&#10;$\mathcal{E}(\mathbf{x})$&#10;&#10;&#10;\end{document}">
              <a:extLst>
                <a:ext uri="{FF2B5EF4-FFF2-40B4-BE49-F238E27FC236}">
                  <a16:creationId xmlns:a16="http://schemas.microsoft.com/office/drawing/2014/main" id="{46C97696-9D33-4350-AB68-A434B22F555F}"/>
                </a:ext>
              </a:extLst>
            </p:cNvPr>
            <p:cNvPicPr>
              <a:picLocks noChangeAspect="1"/>
            </p:cNvPicPr>
            <p:nvPr>
              <p:custDataLst>
                <p:tags r:id="rId8"/>
              </p:custDataLst>
            </p:nvPr>
          </p:nvPicPr>
          <p:blipFill>
            <a:blip r:embed="rId14">
              <a:extLst>
                <a:ext uri="{28A0092B-C50C-407E-A947-70E740481C1C}">
                  <a14:useLocalDpi xmlns:a14="http://schemas.microsoft.com/office/drawing/2010/main" val="0"/>
                </a:ext>
              </a:extLst>
            </a:blip>
            <a:stretch>
              <a:fillRect/>
            </a:stretch>
          </p:blipFill>
          <p:spPr>
            <a:xfrm>
              <a:off x="7536963" y="3177310"/>
              <a:ext cx="715428" cy="381714"/>
            </a:xfrm>
            <a:prstGeom prst="rect">
              <a:avLst/>
            </a:prstGeom>
          </p:spPr>
        </p:pic>
        <p:pic>
          <p:nvPicPr>
            <p:cNvPr id="133" name="Picture 132" descr="\documentclass{article}&#10;\usepackage{amsmath}&#10;\usepackage{braket}&#10;\pagestyle{empty}&#10;\begin{document}&#10;$\ket{0}$&#10;&#10;&#10;&#10;\end{document}" title="IguanaTex Bitmap Display">
              <a:extLst>
                <a:ext uri="{FF2B5EF4-FFF2-40B4-BE49-F238E27FC236}">
                  <a16:creationId xmlns:a16="http://schemas.microsoft.com/office/drawing/2014/main" id="{B0F624C2-FD50-4FAA-A068-F372AC0FCD26}"/>
                </a:ext>
              </a:extLst>
            </p:cNvPr>
            <p:cNvPicPr>
              <a:picLocks noChangeAspect="1"/>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6623201" y="2296155"/>
              <a:ext cx="239237" cy="254476"/>
            </a:xfrm>
            <a:prstGeom prst="rect">
              <a:avLst/>
            </a:prstGeom>
          </p:spPr>
        </p:pic>
        <p:pic>
          <p:nvPicPr>
            <p:cNvPr id="134" name="Picture 133">
              <a:extLst>
                <a:ext uri="{FF2B5EF4-FFF2-40B4-BE49-F238E27FC236}">
                  <a16:creationId xmlns:a16="http://schemas.microsoft.com/office/drawing/2014/main" id="{D9E21460-0099-457C-9B18-0B6A3E2FDD66}"/>
                </a:ext>
              </a:extLst>
            </p:cNvPr>
            <p:cNvPicPr>
              <a:picLocks noChangeAspect="1"/>
            </p:cNvPicPr>
            <p:nvPr>
              <p:custDataLst>
                <p:tags r:id="rId10"/>
              </p:custDataLst>
            </p:nvPr>
          </p:nvPicPr>
          <p:blipFill>
            <a:blip r:embed="rId16"/>
            <a:srcRect/>
            <a:stretch/>
          </p:blipFill>
          <p:spPr>
            <a:xfrm>
              <a:off x="7619686" y="6144305"/>
              <a:ext cx="1545032" cy="254476"/>
            </a:xfrm>
            <a:prstGeom prst="rect">
              <a:avLst/>
            </a:prstGeom>
          </p:spPr>
        </p:pic>
        <p:cxnSp>
          <p:nvCxnSpPr>
            <p:cNvPr id="135" name="Straight Arrow Connector 134">
              <a:extLst>
                <a:ext uri="{FF2B5EF4-FFF2-40B4-BE49-F238E27FC236}">
                  <a16:creationId xmlns:a16="http://schemas.microsoft.com/office/drawing/2014/main" id="{FB18E3E3-2399-4318-8536-8362C3D0B4D4}"/>
                </a:ext>
              </a:extLst>
            </p:cNvPr>
            <p:cNvCxnSpPr>
              <a:cxnSpLocks/>
            </p:cNvCxnSpPr>
            <p:nvPr/>
          </p:nvCxnSpPr>
          <p:spPr bwMode="auto">
            <a:xfrm flipV="1">
              <a:off x="8243489" y="4780947"/>
              <a:ext cx="495843" cy="1242670"/>
            </a:xfrm>
            <a:prstGeom prst="straightConnector1">
              <a:avLst/>
            </a:prstGeom>
            <a:noFill/>
            <a:ln w="19050" cap="flat" cmpd="sng" algn="ctr">
              <a:solidFill>
                <a:srgbClr val="C6C6C6"/>
              </a:solidFill>
              <a:prstDash val="solid"/>
              <a:headEnd type="none" w="med" len="med"/>
              <a:tailEnd type="triangle"/>
            </a:ln>
            <a:effectLst/>
          </p:spPr>
        </p:cxnSp>
      </p:grpSp>
      <p:pic>
        <p:nvPicPr>
          <p:cNvPr id="137" name="Picture 136" descr="\documentclass{article}&#10;\usepackage{amsmath}&#10;\usepackage{braket}&#10;\pagestyle{empty}&#10;\begin{document}&#10;$\ket{0}$&#10;&#10;&#10;&#10;\end{document}" title="IguanaTex Bitmap Display">
            <a:extLst>
              <a:ext uri="{FF2B5EF4-FFF2-40B4-BE49-F238E27FC236}">
                <a16:creationId xmlns:a16="http://schemas.microsoft.com/office/drawing/2014/main" id="{B05E96B0-375D-4DAF-87E2-6C2C25CB0F3E}"/>
              </a:ext>
            </a:extLst>
          </p:cNvPr>
          <p:cNvPicPr>
            <a:picLocks noChangeAspect="1"/>
          </p:cNvPicPr>
          <p:nvPr>
            <p:custDataLst>
              <p:tags r:id="rId1"/>
            </p:custDataLst>
          </p:nvPr>
        </p:nvPicPr>
        <p:blipFill>
          <a:blip r:embed="rId15">
            <a:extLst>
              <a:ext uri="{28A0092B-C50C-407E-A947-70E740481C1C}">
                <a14:useLocalDpi xmlns:a14="http://schemas.microsoft.com/office/drawing/2010/main" val="0"/>
              </a:ext>
            </a:extLst>
          </a:blip>
          <a:stretch>
            <a:fillRect/>
          </a:stretch>
        </p:blipFill>
        <p:spPr>
          <a:xfrm>
            <a:off x="4973651" y="1372297"/>
            <a:ext cx="179428" cy="190857"/>
          </a:xfrm>
          <a:prstGeom prst="rect">
            <a:avLst/>
          </a:prstGeom>
        </p:spPr>
      </p:pic>
      <p:pic>
        <p:nvPicPr>
          <p:cNvPr id="138" name="Picture 137" descr="\documentclass{article}&#10;\usepackage{amsmath}&#10;\usepackage{braket}&#10;\pagestyle{empty}&#10;\begin{document}&#10;$\ket{0}$&#10;&#10;&#10;&#10;\end{document}" title="IguanaTex Bitmap Display">
            <a:extLst>
              <a:ext uri="{FF2B5EF4-FFF2-40B4-BE49-F238E27FC236}">
                <a16:creationId xmlns:a16="http://schemas.microsoft.com/office/drawing/2014/main" id="{BC4B2123-2239-461B-B9F9-886E121E0312}"/>
              </a:ext>
            </a:extLst>
          </p:cNvPr>
          <p:cNvPicPr>
            <a:picLocks noChangeAspect="1"/>
          </p:cNvPicPr>
          <p:nvPr>
            <p:custDataLst>
              <p:tags r:id="rId2"/>
            </p:custDataLst>
          </p:nvPr>
        </p:nvPicPr>
        <p:blipFill>
          <a:blip r:embed="rId15">
            <a:extLst>
              <a:ext uri="{28A0092B-C50C-407E-A947-70E740481C1C}">
                <a14:useLocalDpi xmlns:a14="http://schemas.microsoft.com/office/drawing/2010/main" val="0"/>
              </a:ext>
            </a:extLst>
          </a:blip>
          <a:stretch>
            <a:fillRect/>
          </a:stretch>
        </p:blipFill>
        <p:spPr>
          <a:xfrm>
            <a:off x="4962096" y="2100169"/>
            <a:ext cx="179428" cy="190857"/>
          </a:xfrm>
          <a:prstGeom prst="rect">
            <a:avLst/>
          </a:prstGeom>
        </p:spPr>
      </p:pic>
      <p:pic>
        <p:nvPicPr>
          <p:cNvPr id="139" name="Picture 138" descr="\documentclass{article}&#10;\usepackage{amsmath}&#10;\usepackage{braket}&#10;\pagestyle{empty}&#10;\begin{document}&#10;$\ket{0}$&#10;&#10;&#10;&#10;\end{document}" title="IguanaTex Bitmap Display">
            <a:extLst>
              <a:ext uri="{FF2B5EF4-FFF2-40B4-BE49-F238E27FC236}">
                <a16:creationId xmlns:a16="http://schemas.microsoft.com/office/drawing/2014/main" id="{E6EB9F54-7343-4AF8-8E10-352BC24D2764}"/>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4969741" y="2449988"/>
            <a:ext cx="179428" cy="190857"/>
          </a:xfrm>
          <a:prstGeom prst="rect">
            <a:avLst/>
          </a:prstGeom>
        </p:spPr>
      </p:pic>
      <p:pic>
        <p:nvPicPr>
          <p:cNvPr id="140" name="Picture 139" descr="\documentclass{article}&#10;\usepackage{amsmath}&#10;\usepackage{braket}&#10;\pagestyle{empty}&#10;\begin{document}&#10;$\ket{0}$&#10;&#10;&#10;&#10;\end{document}" title="IguanaTex Bitmap Display">
            <a:extLst>
              <a:ext uri="{FF2B5EF4-FFF2-40B4-BE49-F238E27FC236}">
                <a16:creationId xmlns:a16="http://schemas.microsoft.com/office/drawing/2014/main" id="{06CCD9A9-9BDF-407B-902E-B49E73CF2542}"/>
              </a:ext>
            </a:extLst>
          </p:cNvPr>
          <p:cNvPicPr>
            <a:picLocks noChangeAspect="1"/>
          </p:cNvPicPr>
          <p:nvPr>
            <p:custDataLst>
              <p:tags r:id="rId4"/>
            </p:custDataLst>
          </p:nvPr>
        </p:nvPicPr>
        <p:blipFill>
          <a:blip r:embed="rId15">
            <a:extLst>
              <a:ext uri="{28A0092B-C50C-407E-A947-70E740481C1C}">
                <a14:useLocalDpi xmlns:a14="http://schemas.microsoft.com/office/drawing/2010/main" val="0"/>
              </a:ext>
            </a:extLst>
          </a:blip>
          <a:stretch>
            <a:fillRect/>
          </a:stretch>
        </p:blipFill>
        <p:spPr>
          <a:xfrm>
            <a:off x="4959151" y="2816847"/>
            <a:ext cx="179428" cy="190857"/>
          </a:xfrm>
          <a:prstGeom prst="rect">
            <a:avLst/>
          </a:prstGeom>
        </p:spPr>
      </p:pic>
      <p:pic>
        <p:nvPicPr>
          <p:cNvPr id="141" name="Picture 140" descr="\documentclass{article}&#10;\usepackage{amsmath}&#10;\usepackage{braket}&#10;\pagestyle{empty}&#10;\begin{document}&#10;$\ket{0}$&#10;&#10;&#10;&#10;\end{document}" title="IguanaTex Bitmap Display">
            <a:extLst>
              <a:ext uri="{FF2B5EF4-FFF2-40B4-BE49-F238E27FC236}">
                <a16:creationId xmlns:a16="http://schemas.microsoft.com/office/drawing/2014/main" id="{D21211B6-AAA9-493B-8016-89744BE095A4}"/>
              </a:ext>
            </a:extLst>
          </p:cNvPr>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4959151" y="3498443"/>
            <a:ext cx="179428" cy="190857"/>
          </a:xfrm>
          <a:prstGeom prst="rect">
            <a:avLst/>
          </a:prstGeom>
        </p:spPr>
      </p:pic>
      <p:grpSp>
        <p:nvGrpSpPr>
          <p:cNvPr id="147" name="Group 146">
            <a:extLst>
              <a:ext uri="{FF2B5EF4-FFF2-40B4-BE49-F238E27FC236}">
                <a16:creationId xmlns:a16="http://schemas.microsoft.com/office/drawing/2014/main" id="{768919B7-21A1-1A4F-A7D6-2382BC1F84F5}"/>
              </a:ext>
            </a:extLst>
          </p:cNvPr>
          <p:cNvGrpSpPr/>
          <p:nvPr/>
        </p:nvGrpSpPr>
        <p:grpSpPr>
          <a:xfrm>
            <a:off x="219456" y="1243584"/>
            <a:ext cx="4213094" cy="1328166"/>
            <a:chOff x="219456" y="1243584"/>
            <a:chExt cx="4213094" cy="1328166"/>
          </a:xfrm>
        </p:grpSpPr>
        <p:sp>
          <p:nvSpPr>
            <p:cNvPr id="148" name="Text Placeholder 4">
              <a:extLst>
                <a:ext uri="{FF2B5EF4-FFF2-40B4-BE49-F238E27FC236}">
                  <a16:creationId xmlns:a16="http://schemas.microsoft.com/office/drawing/2014/main" id="{FA596F63-06E1-B84F-AEB1-5702CC8FE7D0}"/>
                </a:ext>
              </a:extLst>
            </p:cNvPr>
            <p:cNvSpPr txBox="1">
              <a:spLocks/>
            </p:cNvSpPr>
            <p:nvPr/>
          </p:nvSpPr>
          <p:spPr>
            <a:xfrm>
              <a:off x="219456" y="1243584"/>
              <a:ext cx="4213094" cy="1328166"/>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Quantum feature map</a:t>
              </a:r>
              <a:b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b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Defined by a quantum circuit</a:t>
              </a: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1"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p:txBody>
        </p:sp>
        <p:pic>
          <p:nvPicPr>
            <p:cNvPr id="149" name="Picture 148">
              <a:extLst>
                <a:ext uri="{FF2B5EF4-FFF2-40B4-BE49-F238E27FC236}">
                  <a16:creationId xmlns:a16="http://schemas.microsoft.com/office/drawing/2014/main" id="{3101A238-ECD2-E44C-8196-E902FFB738A5}"/>
                </a:ext>
              </a:extLst>
            </p:cNvPr>
            <p:cNvPicPr>
              <a:picLocks noChangeAspect="1"/>
            </p:cNvPicPr>
            <p:nvPr>
              <p:custDataLst>
                <p:tags r:id="rId6"/>
              </p:custDataLst>
            </p:nvPr>
          </p:nvPicPr>
          <p:blipFill>
            <a:blip r:embed="rId17"/>
            <a:srcRect/>
            <a:stretch/>
          </p:blipFill>
          <p:spPr>
            <a:xfrm>
              <a:off x="840499" y="1999216"/>
              <a:ext cx="1303592" cy="475428"/>
            </a:xfrm>
            <a:prstGeom prst="rect">
              <a:avLst/>
            </a:prstGeom>
          </p:spPr>
        </p:pic>
        <p:pic>
          <p:nvPicPr>
            <p:cNvPr id="150" name="Picture 149" descr="\documentclass{article}&#10;\usepackage{amsmath}&#10;\pagestyle{empty}&#10;\begin{document}&#10;$\mathcal{E}(\mathbf{x})$&#10;&#10;&#10;&#10;\end{document}" title="IguanaTex Bitmap Display">
              <a:extLst>
                <a:ext uri="{FF2B5EF4-FFF2-40B4-BE49-F238E27FC236}">
                  <a16:creationId xmlns:a16="http://schemas.microsoft.com/office/drawing/2014/main" id="{27A17D8A-16B8-3F4A-A0D6-2378FCF7D67B}"/>
                </a:ext>
              </a:extLst>
            </p:cNvPr>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2585626" y="1543420"/>
              <a:ext cx="357714" cy="190857"/>
            </a:xfrm>
            <a:prstGeom prst="rect">
              <a:avLst/>
            </a:prstGeom>
          </p:spPr>
        </p:pic>
      </p:grpSp>
      <p:grpSp>
        <p:nvGrpSpPr>
          <p:cNvPr id="8" name="Group 7">
            <a:extLst>
              <a:ext uri="{FF2B5EF4-FFF2-40B4-BE49-F238E27FC236}">
                <a16:creationId xmlns:a16="http://schemas.microsoft.com/office/drawing/2014/main" id="{F47F0D03-82A4-9E4B-B87D-66C4172EA1D9}"/>
              </a:ext>
            </a:extLst>
          </p:cNvPr>
          <p:cNvGrpSpPr/>
          <p:nvPr/>
        </p:nvGrpSpPr>
        <p:grpSpPr>
          <a:xfrm>
            <a:off x="221449" y="2912275"/>
            <a:ext cx="4213094" cy="1088774"/>
            <a:chOff x="221449" y="2912275"/>
            <a:chExt cx="4213094" cy="1088774"/>
          </a:xfrm>
        </p:grpSpPr>
        <p:sp>
          <p:nvSpPr>
            <p:cNvPr id="74" name="Text Placeholder 4">
              <a:extLst>
                <a:ext uri="{FF2B5EF4-FFF2-40B4-BE49-F238E27FC236}">
                  <a16:creationId xmlns:a16="http://schemas.microsoft.com/office/drawing/2014/main" id="{58F6A665-9854-4549-940E-3604BA9068C6}"/>
                </a:ext>
              </a:extLst>
            </p:cNvPr>
            <p:cNvSpPr txBox="1">
              <a:spLocks/>
            </p:cNvSpPr>
            <p:nvPr/>
          </p:nvSpPr>
          <p:spPr>
            <a:xfrm>
              <a:off x="221449" y="2912275"/>
              <a:ext cx="4213094" cy="462349"/>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Quantum kernel </a:t>
              </a:r>
              <a: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t>(Hilbert-Schmidt inner product)</a:t>
              </a:r>
              <a:b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b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a:p>
              <a:pPr marL="0" marR="0" lvl="0" indent="0" algn="l" defTabSz="914400" rtl="0" eaLnBrk="1" fontAlgn="base" latinLnBrk="0" hangingPunct="1">
                <a:lnSpc>
                  <a:spcPct val="120000"/>
                </a:lnSpc>
                <a:spcBef>
                  <a:spcPts val="1100"/>
                </a:spcBef>
                <a:spcAft>
                  <a:spcPct val="0"/>
                </a:spcAft>
                <a:buClr>
                  <a:srgbClr val="161616"/>
                </a:buClr>
                <a:buSzPct val="90000"/>
                <a:buFont typeface="Arial" panose="020B0604020202020204" pitchFamily="34" charset="0"/>
                <a:buNone/>
                <a:tabLst/>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p:txBody>
        </p:sp>
        <p:pic>
          <p:nvPicPr>
            <p:cNvPr id="7" name="Picture 6">
              <a:extLst>
                <a:ext uri="{FF2B5EF4-FFF2-40B4-BE49-F238E27FC236}">
                  <a16:creationId xmlns:a16="http://schemas.microsoft.com/office/drawing/2014/main" id="{0ADD0D0A-9449-2545-AF79-D617FE4B2627}"/>
                </a:ext>
              </a:extLst>
            </p:cNvPr>
            <p:cNvPicPr>
              <a:picLocks noChangeAspect="1"/>
            </p:cNvPicPr>
            <p:nvPr/>
          </p:nvPicPr>
          <p:blipFill>
            <a:blip r:embed="rId18"/>
            <a:stretch>
              <a:fillRect/>
            </a:stretch>
          </p:blipFill>
          <p:spPr>
            <a:xfrm>
              <a:off x="783731" y="3461291"/>
              <a:ext cx="2333661" cy="539758"/>
            </a:xfrm>
            <a:prstGeom prst="rect">
              <a:avLst/>
            </a:prstGeom>
          </p:spPr>
        </p:pic>
      </p:grpSp>
    </p:spTree>
    <p:extLst>
      <p:ext uri="{BB962C8B-B14F-4D97-AF65-F5344CB8AC3E}">
        <p14:creationId xmlns:p14="http://schemas.microsoft.com/office/powerpoint/2010/main" val="19406907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34F7C-5CB6-4BFA-8A89-08FD16F1DB39}"/>
              </a:ext>
            </a:extLst>
          </p:cNvPr>
          <p:cNvSpPr>
            <a:spLocks noGrp="1"/>
          </p:cNvSpPr>
          <p:nvPr>
            <p:ph type="title"/>
          </p:nvPr>
        </p:nvSpPr>
        <p:spPr/>
        <p:txBody>
          <a:bodyPr/>
          <a:lstStyle/>
          <a:p>
            <a:r>
              <a:rPr lang="en-US" dirty="0"/>
              <a:t>Quantum SVM</a:t>
            </a:r>
            <a:endParaRPr lang="en-IE" dirty="0"/>
          </a:p>
        </p:txBody>
      </p:sp>
      <p:sp>
        <p:nvSpPr>
          <p:cNvPr id="4" name="Footer Placeholder 3">
            <a:extLst>
              <a:ext uri="{FF2B5EF4-FFF2-40B4-BE49-F238E27FC236}">
                <a16:creationId xmlns:a16="http://schemas.microsoft.com/office/drawing/2014/main" id="{F2EC93F5-FABD-4F63-897E-7AAD22CD5245}"/>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C573BA5D-48CC-4A5C-A080-5146351AFDA8}"/>
              </a:ext>
            </a:extLst>
          </p:cNvPr>
          <p:cNvSpPr>
            <a:spLocks noGrp="1"/>
          </p:cNvSpPr>
          <p:nvPr>
            <p:ph type="sldNum" sz="quarter" idx="11"/>
          </p:nvPr>
        </p:nvSpPr>
        <p:spPr/>
        <p:txBody>
          <a:bodyPr/>
          <a:lstStyle/>
          <a:p>
            <a:fld id="{59395FB3-9C97-154F-86B2-7E381B951268}" type="slidenum">
              <a:rPr lang="en-US" smtClean="0"/>
              <a:pPr/>
              <a:t>71</a:t>
            </a:fld>
            <a:endParaRPr lang="en-US" dirty="0"/>
          </a:p>
        </p:txBody>
      </p:sp>
      <p:sp>
        <p:nvSpPr>
          <p:cNvPr id="71" name="Text Placeholder 4">
            <a:extLst>
              <a:ext uri="{FF2B5EF4-FFF2-40B4-BE49-F238E27FC236}">
                <a16:creationId xmlns:a16="http://schemas.microsoft.com/office/drawing/2014/main" id="{C44375D0-28E3-4421-B262-CA5CD56048A3}"/>
              </a:ext>
            </a:extLst>
          </p:cNvPr>
          <p:cNvSpPr txBox="1">
            <a:spLocks/>
          </p:cNvSpPr>
          <p:nvPr/>
        </p:nvSpPr>
        <p:spPr>
          <a:xfrm>
            <a:off x="219456" y="1243584"/>
            <a:ext cx="4123944" cy="1041718"/>
          </a:xfrm>
          <a:prstGeom prst="rect">
            <a:avLst/>
          </a:prstGeom>
        </p:spPr>
        <p:txBody>
          <a:bodyPr vert="horz" lIns="0" tIns="0" rIns="0" bIns="0" rtlCol="0">
            <a:noAutofit/>
          </a:bodyPr>
          <a:lstStyle>
            <a:lvl1pPr marL="0" indent="0" algn="l" rtl="0" eaLnBrk="1" fontAlgn="base" hangingPunct="1">
              <a:lnSpc>
                <a:spcPct val="120000"/>
              </a:lnSpc>
              <a:spcBef>
                <a:spcPts val="1100"/>
              </a:spcBef>
              <a:spcAft>
                <a:spcPct val="0"/>
              </a:spcAft>
              <a:buClr>
                <a:srgbClr val="161616"/>
              </a:buClr>
              <a:buSzPct val="90000"/>
              <a:buFont typeface="Arial" panose="020B0604020202020204" pitchFamily="34" charset="0"/>
              <a:buNone/>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1pPr>
            <a:lvl2pPr marL="119063" indent="-120650"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2pPr>
            <a:lvl3pPr marL="287338" indent="-117475" algn="l" rtl="0" eaLnBrk="1" fontAlgn="base" hangingPunct="1">
              <a:lnSpc>
                <a:spcPct val="120000"/>
              </a:lnSpc>
              <a:spcBef>
                <a:spcPts val="1100"/>
              </a:spcBef>
              <a:spcAft>
                <a:spcPct val="0"/>
              </a:spcAft>
              <a:buClr>
                <a:srgbClr val="161616"/>
              </a:buClr>
              <a:buSzPct val="80000"/>
              <a:buFont typeface="Arial" panose="020B0604020202020204" pitchFamily="34" charset="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3pPr>
            <a:lvl4pPr marL="515938" indent="-169863" algn="l" rtl="0" eaLnBrk="1" fontAlgn="base" hangingPunct="1">
              <a:lnSpc>
                <a:spcPct val="120000"/>
              </a:lnSpc>
              <a:spcBef>
                <a:spcPts val="1100"/>
              </a:spcBef>
              <a:spcAft>
                <a:spcPct val="0"/>
              </a:spcAft>
              <a:buClr>
                <a:srgbClr val="161616"/>
              </a:buClr>
              <a:buSzPct val="80000"/>
              <a:buFont typeface=".AppleSystemUIFont" charset="-120"/>
              <a:buChar char="–"/>
              <a:tabLst/>
              <a:defRPr sz="1400" baseline="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20000"/>
              </a:lnSpc>
              <a:spcBef>
                <a:spcPts val="1100"/>
              </a:spcBef>
              <a:spcAft>
                <a:spcPct val="0"/>
              </a:spcAft>
              <a:buClr>
                <a:srgbClr val="161616"/>
              </a:buClr>
              <a:buSzPct val="80000"/>
              <a:buFont typeface=".AppleSystemUIFont" charset="-120"/>
              <a:buChar char="»"/>
              <a:tabLst/>
              <a:defRPr sz="1400">
                <a:solidFill>
                  <a:schemeClr val="bg2"/>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lvl="0" defTabSz="914400">
              <a:defRPr/>
            </a:pPr>
            <a: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t>Quantum Advantage?</a:t>
            </a:r>
            <a:br>
              <a:rPr kumimoji="0" lang="en-US" sz="1400" b="0" i="0" u="none" strike="noStrike" kern="0" cap="none" spc="0" normalizeH="0" baseline="0" noProof="0" dirty="0">
                <a:ln>
                  <a:noFill/>
                </a:ln>
                <a:solidFill>
                  <a:srgbClr val="262626"/>
                </a:solidFill>
                <a:effectLst/>
                <a:uLnTx/>
                <a:uFillTx/>
                <a:latin typeface="IBM Plex Sans" panose="020B0503050203000203" pitchFamily="34" charset="0"/>
              </a:rPr>
            </a:br>
            <a:br>
              <a:rPr kumimoji="0" lang="en-US" sz="1400" b="1" i="0" u="none" strike="noStrike" kern="0" cap="none" spc="0" normalizeH="0" baseline="0" noProof="0" dirty="0">
                <a:ln>
                  <a:noFill/>
                </a:ln>
                <a:solidFill>
                  <a:srgbClr val="262626"/>
                </a:solidFill>
                <a:effectLst/>
                <a:uLnTx/>
                <a:uFillTx/>
                <a:latin typeface="IBM Plex Sans" panose="020B0503050203000203" pitchFamily="34" charset="0"/>
              </a:rPr>
            </a:br>
            <a:r>
              <a:rPr lang="en-US" kern="0" dirty="0">
                <a:solidFill>
                  <a:srgbClr val="262626"/>
                </a:solidFill>
              </a:rPr>
              <a:t>Proven for a (</a:t>
            </a:r>
            <a:r>
              <a:rPr lang="en-US" i="1" kern="0" dirty="0">
                <a:solidFill>
                  <a:srgbClr val="262626"/>
                </a:solidFill>
              </a:rPr>
              <a:t>very artificial</a:t>
            </a:r>
            <a:r>
              <a:rPr lang="en-US" kern="0" dirty="0">
                <a:solidFill>
                  <a:srgbClr val="262626"/>
                </a:solidFill>
              </a:rPr>
              <a:t>) dataset + kernel: exponential speedup over classical ML models</a:t>
            </a:r>
          </a:p>
          <a:p>
            <a:pPr lvl="0" defTabSz="914400">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a:p>
            <a:pPr lvl="0" defTabSz="914400">
              <a:defRPr/>
            </a:pPr>
            <a:endParaRPr kumimoji="0" lang="en-US" sz="1400" b="0" i="0" u="none" strike="noStrike" kern="0" cap="none" spc="0" normalizeH="0" baseline="0" noProof="0" dirty="0">
              <a:ln>
                <a:noFill/>
              </a:ln>
              <a:solidFill>
                <a:srgbClr val="262626"/>
              </a:solidFill>
              <a:effectLst/>
              <a:uLnTx/>
              <a:uFillTx/>
              <a:latin typeface="IBM Plex Sans" panose="020B0503050203000203" pitchFamily="34" charset="0"/>
            </a:endParaRPr>
          </a:p>
        </p:txBody>
      </p:sp>
      <p:grpSp>
        <p:nvGrpSpPr>
          <p:cNvPr id="72" name="Group 71">
            <a:extLst>
              <a:ext uri="{FF2B5EF4-FFF2-40B4-BE49-F238E27FC236}">
                <a16:creationId xmlns:a16="http://schemas.microsoft.com/office/drawing/2014/main" id="{77557D0B-55C2-4B9F-A9B4-3A744692FF92}"/>
              </a:ext>
            </a:extLst>
          </p:cNvPr>
          <p:cNvGrpSpPr/>
          <p:nvPr/>
        </p:nvGrpSpPr>
        <p:grpSpPr>
          <a:xfrm>
            <a:off x="4967403" y="764789"/>
            <a:ext cx="2024210" cy="3692470"/>
            <a:chOff x="6623201" y="1019719"/>
            <a:chExt cx="2698946" cy="4923293"/>
          </a:xfrm>
        </p:grpSpPr>
        <p:sp>
          <p:nvSpPr>
            <p:cNvPr id="73" name="Rectangle 72">
              <a:extLst>
                <a:ext uri="{FF2B5EF4-FFF2-40B4-BE49-F238E27FC236}">
                  <a16:creationId xmlns:a16="http://schemas.microsoft.com/office/drawing/2014/main" id="{7EE76A7F-3986-496A-B978-5DD526E09320}"/>
                </a:ext>
              </a:extLst>
            </p:cNvPr>
            <p:cNvSpPr/>
            <p:nvPr/>
          </p:nvSpPr>
          <p:spPr bwMode="auto">
            <a:xfrm>
              <a:off x="7377589" y="1634357"/>
              <a:ext cx="1035606" cy="3459288"/>
            </a:xfrm>
            <a:prstGeom prst="rect">
              <a:avLst/>
            </a:prstGeom>
            <a:solidFill>
              <a:srgbClr val="A6C8FF"/>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cxnSp>
          <p:nvCxnSpPr>
            <p:cNvPr id="74" name="Straight Connector 73">
              <a:extLst>
                <a:ext uri="{FF2B5EF4-FFF2-40B4-BE49-F238E27FC236}">
                  <a16:creationId xmlns:a16="http://schemas.microsoft.com/office/drawing/2014/main" id="{5935C625-E474-4A56-82A8-084608C440E9}"/>
                </a:ext>
              </a:extLst>
            </p:cNvPr>
            <p:cNvCxnSpPr>
              <a:cxnSpLocks/>
            </p:cNvCxnSpPr>
            <p:nvPr/>
          </p:nvCxnSpPr>
          <p:spPr bwMode="auto">
            <a:xfrm>
              <a:off x="6948329" y="1948138"/>
              <a:ext cx="429260" cy="0"/>
            </a:xfrm>
            <a:prstGeom prst="line">
              <a:avLst/>
            </a:prstGeom>
            <a:noFill/>
            <a:ln w="19050" cap="flat" cmpd="sng" algn="ctr">
              <a:solidFill>
                <a:srgbClr val="161616"/>
              </a:solidFill>
              <a:prstDash val="solid"/>
              <a:headEnd type="none" w="med" len="med"/>
              <a:tailEnd type="none" w="med" len="med"/>
            </a:ln>
            <a:effectLst/>
          </p:spPr>
        </p:cxnSp>
        <p:cxnSp>
          <p:nvCxnSpPr>
            <p:cNvPr id="75" name="Straight Connector 74">
              <a:extLst>
                <a:ext uri="{FF2B5EF4-FFF2-40B4-BE49-F238E27FC236}">
                  <a16:creationId xmlns:a16="http://schemas.microsoft.com/office/drawing/2014/main" id="{CFDE5706-FCFC-47A4-9980-B9024DB8CB01}"/>
                </a:ext>
              </a:extLst>
            </p:cNvPr>
            <p:cNvCxnSpPr>
              <a:cxnSpLocks/>
            </p:cNvCxnSpPr>
            <p:nvPr/>
          </p:nvCxnSpPr>
          <p:spPr bwMode="auto">
            <a:xfrm flipV="1">
              <a:off x="6948329" y="2423394"/>
              <a:ext cx="429260" cy="3909"/>
            </a:xfrm>
            <a:prstGeom prst="line">
              <a:avLst/>
            </a:prstGeom>
            <a:noFill/>
            <a:ln w="19050" cap="flat" cmpd="sng" algn="ctr">
              <a:solidFill>
                <a:srgbClr val="161616"/>
              </a:solidFill>
              <a:prstDash val="solid"/>
              <a:headEnd type="none" w="med" len="med"/>
              <a:tailEnd type="none" w="med" len="med"/>
            </a:ln>
            <a:effectLst/>
          </p:spPr>
        </p:cxnSp>
        <p:cxnSp>
          <p:nvCxnSpPr>
            <p:cNvPr id="76" name="Straight Connector 75">
              <a:extLst>
                <a:ext uri="{FF2B5EF4-FFF2-40B4-BE49-F238E27FC236}">
                  <a16:creationId xmlns:a16="http://schemas.microsoft.com/office/drawing/2014/main" id="{E334E948-4426-4336-98C9-362EA9478EB9}"/>
                </a:ext>
              </a:extLst>
            </p:cNvPr>
            <p:cNvCxnSpPr>
              <a:cxnSpLocks/>
            </p:cNvCxnSpPr>
            <p:nvPr/>
          </p:nvCxnSpPr>
          <p:spPr bwMode="auto">
            <a:xfrm>
              <a:off x="6948329" y="2884515"/>
              <a:ext cx="429260" cy="0"/>
            </a:xfrm>
            <a:prstGeom prst="line">
              <a:avLst/>
            </a:prstGeom>
            <a:noFill/>
            <a:ln w="19050" cap="flat" cmpd="sng" algn="ctr">
              <a:solidFill>
                <a:srgbClr val="161616"/>
              </a:solidFill>
              <a:prstDash val="solid"/>
              <a:headEnd type="none" w="med" len="med"/>
              <a:tailEnd type="none" w="med" len="med"/>
            </a:ln>
            <a:effectLst/>
          </p:spPr>
        </p:cxnSp>
        <p:cxnSp>
          <p:nvCxnSpPr>
            <p:cNvPr id="77" name="Straight Connector 76">
              <a:extLst>
                <a:ext uri="{FF2B5EF4-FFF2-40B4-BE49-F238E27FC236}">
                  <a16:creationId xmlns:a16="http://schemas.microsoft.com/office/drawing/2014/main" id="{AB4B673E-36A7-477F-838B-D801B5F6A78A}"/>
                </a:ext>
              </a:extLst>
            </p:cNvPr>
            <p:cNvCxnSpPr>
              <a:cxnSpLocks/>
            </p:cNvCxnSpPr>
            <p:nvPr/>
          </p:nvCxnSpPr>
          <p:spPr bwMode="auto">
            <a:xfrm>
              <a:off x="6948329" y="3373674"/>
              <a:ext cx="429260" cy="0"/>
            </a:xfrm>
            <a:prstGeom prst="line">
              <a:avLst/>
            </a:prstGeom>
            <a:noFill/>
            <a:ln w="19050" cap="flat" cmpd="sng" algn="ctr">
              <a:solidFill>
                <a:srgbClr val="161616"/>
              </a:solidFill>
              <a:prstDash val="solid"/>
              <a:headEnd type="none" w="med" len="med"/>
              <a:tailEnd type="none" w="med" len="med"/>
            </a:ln>
            <a:effectLst/>
          </p:spPr>
        </p:cxnSp>
        <p:cxnSp>
          <p:nvCxnSpPr>
            <p:cNvPr id="78" name="Straight Connector 77">
              <a:extLst>
                <a:ext uri="{FF2B5EF4-FFF2-40B4-BE49-F238E27FC236}">
                  <a16:creationId xmlns:a16="http://schemas.microsoft.com/office/drawing/2014/main" id="{2C17E61A-5230-4365-81C5-2BC6FB304D72}"/>
                </a:ext>
              </a:extLst>
            </p:cNvPr>
            <p:cNvCxnSpPr>
              <a:cxnSpLocks/>
            </p:cNvCxnSpPr>
            <p:nvPr/>
          </p:nvCxnSpPr>
          <p:spPr bwMode="auto">
            <a:xfrm>
              <a:off x="6948329" y="3867173"/>
              <a:ext cx="429260" cy="0"/>
            </a:xfrm>
            <a:prstGeom prst="line">
              <a:avLst/>
            </a:prstGeom>
            <a:noFill/>
            <a:ln w="19050" cap="flat" cmpd="sng" algn="ctr">
              <a:solidFill>
                <a:srgbClr val="161616"/>
              </a:solidFill>
              <a:prstDash val="solid"/>
              <a:headEnd type="none" w="med" len="med"/>
              <a:tailEnd type="none" w="med" len="med"/>
            </a:ln>
            <a:effectLst/>
          </p:spPr>
        </p:cxnSp>
        <p:cxnSp>
          <p:nvCxnSpPr>
            <p:cNvPr id="79" name="Straight Connector 78">
              <a:extLst>
                <a:ext uri="{FF2B5EF4-FFF2-40B4-BE49-F238E27FC236}">
                  <a16:creationId xmlns:a16="http://schemas.microsoft.com/office/drawing/2014/main" id="{15AE71F6-18F2-4A05-A484-1983697EB0A5}"/>
                </a:ext>
              </a:extLst>
            </p:cNvPr>
            <p:cNvCxnSpPr>
              <a:cxnSpLocks/>
            </p:cNvCxnSpPr>
            <p:nvPr/>
          </p:nvCxnSpPr>
          <p:spPr bwMode="auto">
            <a:xfrm>
              <a:off x="6948329" y="4806782"/>
              <a:ext cx="429260" cy="0"/>
            </a:xfrm>
            <a:prstGeom prst="line">
              <a:avLst/>
            </a:prstGeom>
            <a:noFill/>
            <a:ln w="19050" cap="flat" cmpd="sng" algn="ctr">
              <a:solidFill>
                <a:srgbClr val="161616"/>
              </a:solidFill>
              <a:prstDash val="solid"/>
              <a:headEnd type="none" w="med" len="med"/>
              <a:tailEnd type="none" w="med" len="med"/>
            </a:ln>
            <a:effectLst/>
          </p:spPr>
        </p:cxnSp>
        <p:cxnSp>
          <p:nvCxnSpPr>
            <p:cNvPr id="80" name="Straight Connector 79">
              <a:extLst>
                <a:ext uri="{FF2B5EF4-FFF2-40B4-BE49-F238E27FC236}">
                  <a16:creationId xmlns:a16="http://schemas.microsoft.com/office/drawing/2014/main" id="{E1D809D3-93D5-4EDC-B8B6-D324B3B75856}"/>
                </a:ext>
              </a:extLst>
            </p:cNvPr>
            <p:cNvCxnSpPr/>
            <p:nvPr/>
          </p:nvCxnSpPr>
          <p:spPr bwMode="auto">
            <a:xfrm>
              <a:off x="8413195" y="1923840"/>
              <a:ext cx="677906" cy="0"/>
            </a:xfrm>
            <a:prstGeom prst="line">
              <a:avLst/>
            </a:prstGeom>
            <a:noFill/>
            <a:ln w="19050" cap="flat" cmpd="sng" algn="ctr">
              <a:solidFill>
                <a:srgbClr val="161616"/>
              </a:solidFill>
              <a:prstDash val="solid"/>
              <a:headEnd type="none" w="med" len="med"/>
              <a:tailEnd type="none" w="med" len="med"/>
            </a:ln>
            <a:effectLst/>
          </p:spPr>
        </p:cxnSp>
        <p:cxnSp>
          <p:nvCxnSpPr>
            <p:cNvPr id="81" name="Straight Connector 80">
              <a:extLst>
                <a:ext uri="{FF2B5EF4-FFF2-40B4-BE49-F238E27FC236}">
                  <a16:creationId xmlns:a16="http://schemas.microsoft.com/office/drawing/2014/main" id="{72D89B59-6B8F-4B5D-B9A0-3EABEFB5E112}"/>
                </a:ext>
              </a:extLst>
            </p:cNvPr>
            <p:cNvCxnSpPr/>
            <p:nvPr/>
          </p:nvCxnSpPr>
          <p:spPr bwMode="auto">
            <a:xfrm>
              <a:off x="8413195" y="2399096"/>
              <a:ext cx="677906" cy="0"/>
            </a:xfrm>
            <a:prstGeom prst="line">
              <a:avLst/>
            </a:prstGeom>
            <a:noFill/>
            <a:ln w="19050" cap="flat" cmpd="sng" algn="ctr">
              <a:solidFill>
                <a:srgbClr val="161616"/>
              </a:solidFill>
              <a:prstDash val="solid"/>
              <a:headEnd type="none" w="med" len="med"/>
              <a:tailEnd type="none" w="med" len="med"/>
            </a:ln>
            <a:effectLst/>
          </p:spPr>
        </p:cxnSp>
        <p:cxnSp>
          <p:nvCxnSpPr>
            <p:cNvPr id="82" name="Straight Connector 81">
              <a:extLst>
                <a:ext uri="{FF2B5EF4-FFF2-40B4-BE49-F238E27FC236}">
                  <a16:creationId xmlns:a16="http://schemas.microsoft.com/office/drawing/2014/main" id="{EF9E590D-D80F-4A55-BCA8-2AC611AFBC6B}"/>
                </a:ext>
              </a:extLst>
            </p:cNvPr>
            <p:cNvCxnSpPr/>
            <p:nvPr/>
          </p:nvCxnSpPr>
          <p:spPr bwMode="auto">
            <a:xfrm>
              <a:off x="8413195" y="2860217"/>
              <a:ext cx="677906" cy="0"/>
            </a:xfrm>
            <a:prstGeom prst="line">
              <a:avLst/>
            </a:prstGeom>
            <a:noFill/>
            <a:ln w="19050" cap="flat" cmpd="sng" algn="ctr">
              <a:solidFill>
                <a:srgbClr val="161616"/>
              </a:solidFill>
              <a:prstDash val="solid"/>
              <a:headEnd type="none" w="med" len="med"/>
              <a:tailEnd type="none" w="med" len="med"/>
            </a:ln>
            <a:effectLst/>
          </p:spPr>
        </p:cxnSp>
        <p:cxnSp>
          <p:nvCxnSpPr>
            <p:cNvPr id="83" name="Straight Connector 82">
              <a:extLst>
                <a:ext uri="{FF2B5EF4-FFF2-40B4-BE49-F238E27FC236}">
                  <a16:creationId xmlns:a16="http://schemas.microsoft.com/office/drawing/2014/main" id="{04084C00-0E2E-4EB6-8CF4-CE0E088D47EC}"/>
                </a:ext>
              </a:extLst>
            </p:cNvPr>
            <p:cNvCxnSpPr/>
            <p:nvPr/>
          </p:nvCxnSpPr>
          <p:spPr bwMode="auto">
            <a:xfrm>
              <a:off x="8413195" y="3349376"/>
              <a:ext cx="677906" cy="0"/>
            </a:xfrm>
            <a:prstGeom prst="line">
              <a:avLst/>
            </a:prstGeom>
            <a:noFill/>
            <a:ln w="19050" cap="flat" cmpd="sng" algn="ctr">
              <a:solidFill>
                <a:srgbClr val="161616"/>
              </a:solidFill>
              <a:prstDash val="solid"/>
              <a:headEnd type="none" w="med" len="med"/>
              <a:tailEnd type="none" w="med" len="med"/>
            </a:ln>
            <a:effectLst/>
          </p:spPr>
        </p:cxnSp>
        <p:cxnSp>
          <p:nvCxnSpPr>
            <p:cNvPr id="84" name="Straight Connector 83">
              <a:extLst>
                <a:ext uri="{FF2B5EF4-FFF2-40B4-BE49-F238E27FC236}">
                  <a16:creationId xmlns:a16="http://schemas.microsoft.com/office/drawing/2014/main" id="{6A0EE946-0C37-446F-AB99-B4D251E3184F}"/>
                </a:ext>
              </a:extLst>
            </p:cNvPr>
            <p:cNvCxnSpPr/>
            <p:nvPr/>
          </p:nvCxnSpPr>
          <p:spPr bwMode="auto">
            <a:xfrm>
              <a:off x="8413195" y="3842875"/>
              <a:ext cx="677906" cy="0"/>
            </a:xfrm>
            <a:prstGeom prst="line">
              <a:avLst/>
            </a:prstGeom>
            <a:noFill/>
            <a:ln w="19050" cap="flat" cmpd="sng" algn="ctr">
              <a:solidFill>
                <a:srgbClr val="161616"/>
              </a:solidFill>
              <a:prstDash val="solid"/>
              <a:headEnd type="none" w="med" len="med"/>
              <a:tailEnd type="none" w="med" len="med"/>
            </a:ln>
            <a:effectLst/>
          </p:spPr>
        </p:cxnSp>
        <p:cxnSp>
          <p:nvCxnSpPr>
            <p:cNvPr id="85" name="Straight Connector 84">
              <a:extLst>
                <a:ext uri="{FF2B5EF4-FFF2-40B4-BE49-F238E27FC236}">
                  <a16:creationId xmlns:a16="http://schemas.microsoft.com/office/drawing/2014/main" id="{FF3E0924-CDA4-4D76-BC66-FF06E450FA4F}"/>
                </a:ext>
              </a:extLst>
            </p:cNvPr>
            <p:cNvCxnSpPr/>
            <p:nvPr/>
          </p:nvCxnSpPr>
          <p:spPr bwMode="auto">
            <a:xfrm>
              <a:off x="8413195" y="4782484"/>
              <a:ext cx="677906" cy="0"/>
            </a:xfrm>
            <a:prstGeom prst="line">
              <a:avLst/>
            </a:prstGeom>
            <a:noFill/>
            <a:ln w="19050" cap="flat" cmpd="sng" algn="ctr">
              <a:solidFill>
                <a:srgbClr val="161616"/>
              </a:solidFill>
              <a:prstDash val="solid"/>
              <a:headEnd type="none" w="med" len="med"/>
              <a:tailEnd type="none" w="med" len="med"/>
            </a:ln>
            <a:effectLst/>
          </p:spPr>
        </p:cxnSp>
        <p:sp>
          <p:nvSpPr>
            <p:cNvPr id="86" name="TextBox 85">
              <a:extLst>
                <a:ext uri="{FF2B5EF4-FFF2-40B4-BE49-F238E27FC236}">
                  <a16:creationId xmlns:a16="http://schemas.microsoft.com/office/drawing/2014/main" id="{48927D3B-EEFF-47F7-925A-6897E5632C42}"/>
                </a:ext>
              </a:extLst>
            </p:cNvPr>
            <p:cNvSpPr txBox="1"/>
            <p:nvPr/>
          </p:nvSpPr>
          <p:spPr>
            <a:xfrm>
              <a:off x="6945673" y="4117863"/>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sp>
          <p:nvSpPr>
            <p:cNvPr id="87" name="TextBox 86">
              <a:extLst>
                <a:ext uri="{FF2B5EF4-FFF2-40B4-BE49-F238E27FC236}">
                  <a16:creationId xmlns:a16="http://schemas.microsoft.com/office/drawing/2014/main" id="{249907BE-6739-4BAE-82BE-9101366196A0}"/>
                </a:ext>
              </a:extLst>
            </p:cNvPr>
            <p:cNvSpPr txBox="1"/>
            <p:nvPr/>
          </p:nvSpPr>
          <p:spPr>
            <a:xfrm>
              <a:off x="8521150" y="4115651"/>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sp>
          <p:nvSpPr>
            <p:cNvPr id="88" name="Content Placeholder 5 2">
              <a:extLst>
                <a:ext uri="{FF2B5EF4-FFF2-40B4-BE49-F238E27FC236}">
                  <a16:creationId xmlns:a16="http://schemas.microsoft.com/office/drawing/2014/main" id="{40DDA491-CC07-4849-B074-61B1432CCBA5}"/>
                </a:ext>
              </a:extLst>
            </p:cNvPr>
            <p:cNvSpPr txBox="1">
              <a:spLocks/>
            </p:cNvSpPr>
            <p:nvPr/>
          </p:nvSpPr>
          <p:spPr>
            <a:xfrm>
              <a:off x="6851437" y="1019719"/>
              <a:ext cx="2087910" cy="708722"/>
            </a:xfrm>
            <a:prstGeom prst="rect">
              <a:avLst/>
            </a:prstGeom>
            <a:noFill/>
          </p:spPr>
          <p:txBody>
            <a:bodyPr vert="horz" lIns="164592" tIns="150876" rIns="171450" bIns="171450" rtlCol="0">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20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ctr" defTabSz="685800" rtl="0" eaLnBrk="1" fontAlgn="base" latinLnBrk="0" hangingPunct="1">
                <a:lnSpc>
                  <a:spcPct val="110000"/>
                </a:lnSpc>
                <a:spcBef>
                  <a:spcPts val="1467"/>
                </a:spcBef>
                <a:spcAft>
                  <a:spcPct val="0"/>
                </a:spcAft>
                <a:buClr>
                  <a:srgbClr val="161616"/>
                </a:buClr>
                <a:buSzPct val="90000"/>
                <a:buFont typeface="Arial" panose="020B0604020202020204" pitchFamily="34" charset="0"/>
                <a:buNone/>
                <a:tabLst/>
                <a:defRPr/>
              </a:pPr>
              <a:r>
                <a:rPr kumimoji="0" lang="en-US" sz="1500" b="0" i="0" u="none" strike="noStrike" kern="0" cap="none" spc="0" normalizeH="0" baseline="0" noProof="0" dirty="0">
                  <a:ln>
                    <a:noFill/>
                  </a:ln>
                  <a:solidFill>
                    <a:srgbClr val="161616"/>
                  </a:solidFill>
                  <a:effectLst/>
                  <a:uLnTx/>
                  <a:uFillTx/>
                  <a:latin typeface="IBM Plex Sans" panose="020B0503050203000203" pitchFamily="34" charset="0"/>
                </a:rPr>
                <a:t>feature map</a:t>
              </a:r>
            </a:p>
          </p:txBody>
        </p:sp>
        <p:pic>
          <p:nvPicPr>
            <p:cNvPr id="89" name="Picture 88" descr="IguanaTex Bitmap Display&#10;&#10;\documentclass{article}&#10;\usepackage{amsmath}&#10;\usepackage{braket}&#10;\pagestyle{empty}&#10;\begin{document}&#10;&#10;$\mathcal{E}(\mathbf{x})$&#10;&#10;&#10;\end{document}">
              <a:extLst>
                <a:ext uri="{FF2B5EF4-FFF2-40B4-BE49-F238E27FC236}">
                  <a16:creationId xmlns:a16="http://schemas.microsoft.com/office/drawing/2014/main" id="{4E8C8179-061C-4EF9-BB0E-851F1E46D101}"/>
                </a:ext>
              </a:extLst>
            </p:cNvPr>
            <p:cNvPicPr>
              <a:picLocks noChangeAspect="1"/>
            </p:cNvPicPr>
            <p:nvPr>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7536963" y="3177310"/>
              <a:ext cx="715428" cy="381714"/>
            </a:xfrm>
            <a:prstGeom prst="rect">
              <a:avLst/>
            </a:prstGeom>
          </p:spPr>
        </p:pic>
        <p:pic>
          <p:nvPicPr>
            <p:cNvPr id="90" name="Picture 89" descr="\documentclass{article}&#10;\usepackage{amsmath}&#10;\usepackage{braket}&#10;\pagestyle{empty}&#10;\begin{document}&#10;$\ket{0}$&#10;&#10;&#10;&#10;\end{document}" title="IguanaTex Bitmap Display">
              <a:extLst>
                <a:ext uri="{FF2B5EF4-FFF2-40B4-BE49-F238E27FC236}">
                  <a16:creationId xmlns:a16="http://schemas.microsoft.com/office/drawing/2014/main" id="{F216685D-3420-457C-ACAE-F7773A00050F}"/>
                </a:ext>
              </a:extLst>
            </p:cNvPr>
            <p:cNvPicPr>
              <a:picLocks noChangeAspect="1"/>
            </p:cNvPicPr>
            <p:nvPr>
              <p:custDataLst>
                <p:tags r:id="rId8"/>
              </p:custDataLst>
            </p:nvPr>
          </p:nvPicPr>
          <p:blipFill>
            <a:blip r:embed="rId12">
              <a:extLst>
                <a:ext uri="{28A0092B-C50C-407E-A947-70E740481C1C}">
                  <a14:useLocalDpi xmlns:a14="http://schemas.microsoft.com/office/drawing/2010/main" val="0"/>
                </a:ext>
              </a:extLst>
            </a:blip>
            <a:stretch>
              <a:fillRect/>
            </a:stretch>
          </p:blipFill>
          <p:spPr>
            <a:xfrm>
              <a:off x="6623201" y="2296155"/>
              <a:ext cx="239237" cy="254476"/>
            </a:xfrm>
            <a:prstGeom prst="rect">
              <a:avLst/>
            </a:prstGeom>
          </p:spPr>
        </p:pic>
        <p:pic>
          <p:nvPicPr>
            <p:cNvPr id="91" name="Picture 90" descr="\documentclass{article}&#10;\usepackage{amsmath}&#10;\usepackage{braket}&#10;\pagestyle{empty}&#10;\begin{document}&#10;$\ket{\psi(\mathbf{x})} = \mathcal{E}(\mathbf{x}) \ket{0}$&#10;&#10;&#10;&#10;\end{document}" title="IguanaTex Bitmap Display">
              <a:extLst>
                <a:ext uri="{FF2B5EF4-FFF2-40B4-BE49-F238E27FC236}">
                  <a16:creationId xmlns:a16="http://schemas.microsoft.com/office/drawing/2014/main" id="{F2187483-B0DA-4B0B-822E-7468EC1A587C}"/>
                </a:ext>
              </a:extLst>
            </p:cNvPr>
            <p:cNvPicPr>
              <a:picLocks noChangeAspect="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a:xfrm>
              <a:off x="7504244" y="5688536"/>
              <a:ext cx="1817903" cy="254476"/>
            </a:xfrm>
            <a:prstGeom prst="rect">
              <a:avLst/>
            </a:prstGeom>
          </p:spPr>
        </p:pic>
        <p:cxnSp>
          <p:nvCxnSpPr>
            <p:cNvPr id="92" name="Straight Arrow Connector 91">
              <a:extLst>
                <a:ext uri="{FF2B5EF4-FFF2-40B4-BE49-F238E27FC236}">
                  <a16:creationId xmlns:a16="http://schemas.microsoft.com/office/drawing/2014/main" id="{0842FCAE-991C-4BC9-A9B5-AFA4AA8EBC1A}"/>
                </a:ext>
              </a:extLst>
            </p:cNvPr>
            <p:cNvCxnSpPr>
              <a:cxnSpLocks/>
            </p:cNvCxnSpPr>
            <p:nvPr/>
          </p:nvCxnSpPr>
          <p:spPr bwMode="auto">
            <a:xfrm flipV="1">
              <a:off x="8413196" y="4780948"/>
              <a:ext cx="326136" cy="886229"/>
            </a:xfrm>
            <a:prstGeom prst="straightConnector1">
              <a:avLst/>
            </a:prstGeom>
            <a:noFill/>
            <a:ln w="19050" cap="flat" cmpd="sng" algn="ctr">
              <a:solidFill>
                <a:srgbClr val="C6C6C6"/>
              </a:solidFill>
              <a:prstDash val="solid"/>
              <a:headEnd type="none" w="med" len="med"/>
              <a:tailEnd type="triangle"/>
            </a:ln>
            <a:effectLst/>
          </p:spPr>
        </p:cxnSp>
      </p:grpSp>
      <p:pic>
        <p:nvPicPr>
          <p:cNvPr id="93" name="Picture 92" descr="\documentclass{article}&#10;\usepackage{amsmath}&#10;\usepackage{braket}&#10;\pagestyle{empty}&#10;\begin{document}&#10;$\ket{0}$&#10;&#10;&#10;&#10;\end{document}" title="IguanaTex Bitmap Display">
            <a:extLst>
              <a:ext uri="{FF2B5EF4-FFF2-40B4-BE49-F238E27FC236}">
                <a16:creationId xmlns:a16="http://schemas.microsoft.com/office/drawing/2014/main" id="{D91D29E1-50B6-42ED-B54E-47FA6FFA1FE2}"/>
              </a:ext>
            </a:extLst>
          </p:cNvPr>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4973651" y="1372297"/>
            <a:ext cx="179428" cy="190857"/>
          </a:xfrm>
          <a:prstGeom prst="rect">
            <a:avLst/>
          </a:prstGeom>
        </p:spPr>
      </p:pic>
      <p:pic>
        <p:nvPicPr>
          <p:cNvPr id="94" name="Picture 93" descr="\documentclass{article}&#10;\usepackage{amsmath}&#10;\usepackage{braket}&#10;\pagestyle{empty}&#10;\begin{document}&#10;$\ket{0}$&#10;&#10;&#10;&#10;\end{document}" title="IguanaTex Bitmap Display">
            <a:extLst>
              <a:ext uri="{FF2B5EF4-FFF2-40B4-BE49-F238E27FC236}">
                <a16:creationId xmlns:a16="http://schemas.microsoft.com/office/drawing/2014/main" id="{FF7A45EB-BCF7-480B-8987-17F958B215B7}"/>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962096" y="2100169"/>
            <a:ext cx="179428" cy="190857"/>
          </a:xfrm>
          <a:prstGeom prst="rect">
            <a:avLst/>
          </a:prstGeom>
        </p:spPr>
      </p:pic>
      <p:pic>
        <p:nvPicPr>
          <p:cNvPr id="95" name="Picture 94" descr="\documentclass{article}&#10;\usepackage{amsmath}&#10;\usepackage{braket}&#10;\pagestyle{empty}&#10;\begin{document}&#10;$\ket{0}$&#10;&#10;&#10;&#10;\end{document}" title="IguanaTex Bitmap Display">
            <a:extLst>
              <a:ext uri="{FF2B5EF4-FFF2-40B4-BE49-F238E27FC236}">
                <a16:creationId xmlns:a16="http://schemas.microsoft.com/office/drawing/2014/main" id="{BAE5991F-8CFF-4432-9CB7-D81DFD42FF68}"/>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4969741" y="2449988"/>
            <a:ext cx="179428" cy="190857"/>
          </a:xfrm>
          <a:prstGeom prst="rect">
            <a:avLst/>
          </a:prstGeom>
        </p:spPr>
      </p:pic>
      <p:pic>
        <p:nvPicPr>
          <p:cNvPr id="96" name="Picture 95" descr="\documentclass{article}&#10;\usepackage{amsmath}&#10;\usepackage{braket}&#10;\pagestyle{empty}&#10;\begin{document}&#10;$\ket{0}$&#10;&#10;&#10;&#10;\end{document}" title="IguanaTex Bitmap Display">
            <a:extLst>
              <a:ext uri="{FF2B5EF4-FFF2-40B4-BE49-F238E27FC236}">
                <a16:creationId xmlns:a16="http://schemas.microsoft.com/office/drawing/2014/main" id="{67AAB2B3-E967-48DB-BBB9-BA7E0F2C4E22}"/>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959151" y="2816847"/>
            <a:ext cx="179428" cy="190857"/>
          </a:xfrm>
          <a:prstGeom prst="rect">
            <a:avLst/>
          </a:prstGeom>
        </p:spPr>
      </p:pic>
      <p:pic>
        <p:nvPicPr>
          <p:cNvPr id="97" name="Picture 96" descr="\documentclass{article}&#10;\usepackage{amsmath}&#10;\usepackage{braket}&#10;\pagestyle{empty}&#10;\begin{document}&#10;$\ket{0}$&#10;&#10;&#10;&#10;\end{document}" title="IguanaTex Bitmap Display">
            <a:extLst>
              <a:ext uri="{FF2B5EF4-FFF2-40B4-BE49-F238E27FC236}">
                <a16:creationId xmlns:a16="http://schemas.microsoft.com/office/drawing/2014/main" id="{59EDCCAD-FFB7-4472-A670-69AA17B14876}"/>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4959151" y="3498443"/>
            <a:ext cx="179428" cy="190857"/>
          </a:xfrm>
          <a:prstGeom prst="rect">
            <a:avLst/>
          </a:prstGeom>
        </p:spPr>
      </p:pic>
      <p:grpSp>
        <p:nvGrpSpPr>
          <p:cNvPr id="98" name="Group 97">
            <a:extLst>
              <a:ext uri="{FF2B5EF4-FFF2-40B4-BE49-F238E27FC236}">
                <a16:creationId xmlns:a16="http://schemas.microsoft.com/office/drawing/2014/main" id="{BEB8720D-37B1-44CD-900B-D020A49C56F4}"/>
              </a:ext>
            </a:extLst>
          </p:cNvPr>
          <p:cNvGrpSpPr/>
          <p:nvPr/>
        </p:nvGrpSpPr>
        <p:grpSpPr>
          <a:xfrm>
            <a:off x="4812059" y="222542"/>
            <a:ext cx="4308983" cy="4046897"/>
            <a:chOff x="6416080" y="296722"/>
            <a:chExt cx="5745311" cy="5395863"/>
          </a:xfrm>
        </p:grpSpPr>
        <p:cxnSp>
          <p:nvCxnSpPr>
            <p:cNvPr id="99" name="Straight Connector 98">
              <a:extLst>
                <a:ext uri="{FF2B5EF4-FFF2-40B4-BE49-F238E27FC236}">
                  <a16:creationId xmlns:a16="http://schemas.microsoft.com/office/drawing/2014/main" id="{C3229C2F-5BBF-4313-AEE2-889D8E853653}"/>
                </a:ext>
              </a:extLst>
            </p:cNvPr>
            <p:cNvCxnSpPr/>
            <p:nvPr/>
          </p:nvCxnSpPr>
          <p:spPr bwMode="auto">
            <a:xfrm>
              <a:off x="10086494" y="1899542"/>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00" name="Straight Connector 99">
              <a:extLst>
                <a:ext uri="{FF2B5EF4-FFF2-40B4-BE49-F238E27FC236}">
                  <a16:creationId xmlns:a16="http://schemas.microsoft.com/office/drawing/2014/main" id="{6624E497-462F-48F4-A0D7-A78243B0994D}"/>
                </a:ext>
              </a:extLst>
            </p:cNvPr>
            <p:cNvCxnSpPr/>
            <p:nvPr/>
          </p:nvCxnSpPr>
          <p:spPr bwMode="auto">
            <a:xfrm>
              <a:off x="10086494" y="2374798"/>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01" name="Straight Connector 100">
              <a:extLst>
                <a:ext uri="{FF2B5EF4-FFF2-40B4-BE49-F238E27FC236}">
                  <a16:creationId xmlns:a16="http://schemas.microsoft.com/office/drawing/2014/main" id="{811C6C4F-BC57-4129-BC0B-AD5E7056117F}"/>
                </a:ext>
              </a:extLst>
            </p:cNvPr>
            <p:cNvCxnSpPr/>
            <p:nvPr/>
          </p:nvCxnSpPr>
          <p:spPr bwMode="auto">
            <a:xfrm>
              <a:off x="10086494" y="2835919"/>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02" name="Straight Connector 101">
              <a:extLst>
                <a:ext uri="{FF2B5EF4-FFF2-40B4-BE49-F238E27FC236}">
                  <a16:creationId xmlns:a16="http://schemas.microsoft.com/office/drawing/2014/main" id="{8CC16A97-F342-4A5B-83EE-F7DE1CCE0C8D}"/>
                </a:ext>
              </a:extLst>
            </p:cNvPr>
            <p:cNvCxnSpPr/>
            <p:nvPr/>
          </p:nvCxnSpPr>
          <p:spPr bwMode="auto">
            <a:xfrm>
              <a:off x="10086494" y="3325078"/>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03" name="Straight Connector 102">
              <a:extLst>
                <a:ext uri="{FF2B5EF4-FFF2-40B4-BE49-F238E27FC236}">
                  <a16:creationId xmlns:a16="http://schemas.microsoft.com/office/drawing/2014/main" id="{D5157106-23F2-429E-ADA9-F652D447825A}"/>
                </a:ext>
              </a:extLst>
            </p:cNvPr>
            <p:cNvCxnSpPr/>
            <p:nvPr/>
          </p:nvCxnSpPr>
          <p:spPr bwMode="auto">
            <a:xfrm>
              <a:off x="10086494" y="3818577"/>
              <a:ext cx="677906" cy="0"/>
            </a:xfrm>
            <a:prstGeom prst="line">
              <a:avLst/>
            </a:prstGeom>
            <a:noFill/>
            <a:ln w="19050" cap="flat" cmpd="sng" algn="ctr">
              <a:solidFill>
                <a:srgbClr val="161616"/>
              </a:solidFill>
              <a:prstDash val="solid"/>
              <a:headEnd type="none" w="med" len="med"/>
              <a:tailEnd type="none" w="med" len="med"/>
            </a:ln>
            <a:effectLst/>
          </p:spPr>
        </p:cxnSp>
        <p:cxnSp>
          <p:nvCxnSpPr>
            <p:cNvPr id="104" name="Straight Connector 103">
              <a:extLst>
                <a:ext uri="{FF2B5EF4-FFF2-40B4-BE49-F238E27FC236}">
                  <a16:creationId xmlns:a16="http://schemas.microsoft.com/office/drawing/2014/main" id="{F805C000-6F80-489D-9E85-38846C63AC0C}"/>
                </a:ext>
              </a:extLst>
            </p:cNvPr>
            <p:cNvCxnSpPr/>
            <p:nvPr/>
          </p:nvCxnSpPr>
          <p:spPr bwMode="auto">
            <a:xfrm>
              <a:off x="10086494" y="4758186"/>
              <a:ext cx="677906" cy="0"/>
            </a:xfrm>
            <a:prstGeom prst="line">
              <a:avLst/>
            </a:prstGeom>
            <a:noFill/>
            <a:ln w="19050" cap="flat" cmpd="sng" algn="ctr">
              <a:solidFill>
                <a:srgbClr val="161616"/>
              </a:solidFill>
              <a:prstDash val="solid"/>
              <a:headEnd type="none" w="med" len="med"/>
              <a:tailEnd type="none" w="med" len="med"/>
            </a:ln>
            <a:effectLst/>
          </p:spPr>
        </p:cxnSp>
        <p:sp>
          <p:nvSpPr>
            <p:cNvPr id="105" name="TextBox 104">
              <a:extLst>
                <a:ext uri="{FF2B5EF4-FFF2-40B4-BE49-F238E27FC236}">
                  <a16:creationId xmlns:a16="http://schemas.microsoft.com/office/drawing/2014/main" id="{7F38C265-C26E-4004-9A38-45C36A43024F}"/>
                </a:ext>
              </a:extLst>
            </p:cNvPr>
            <p:cNvSpPr txBox="1"/>
            <p:nvPr/>
          </p:nvSpPr>
          <p:spPr>
            <a:xfrm>
              <a:off x="10320647" y="4117862"/>
              <a:ext cx="443753"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a:t>
              </a:r>
            </a:p>
          </p:txBody>
        </p:sp>
        <p:grpSp>
          <p:nvGrpSpPr>
            <p:cNvPr id="106" name="Group 105">
              <a:extLst>
                <a:ext uri="{FF2B5EF4-FFF2-40B4-BE49-F238E27FC236}">
                  <a16:creationId xmlns:a16="http://schemas.microsoft.com/office/drawing/2014/main" id="{5D659CCE-FCAB-4777-B1AD-559829417E36}"/>
                </a:ext>
              </a:extLst>
            </p:cNvPr>
            <p:cNvGrpSpPr/>
            <p:nvPr/>
          </p:nvGrpSpPr>
          <p:grpSpPr>
            <a:xfrm>
              <a:off x="10715000" y="1750107"/>
              <a:ext cx="443753" cy="347465"/>
              <a:chOff x="3348407" y="5649913"/>
              <a:chExt cx="443753" cy="347465"/>
            </a:xfrm>
          </p:grpSpPr>
          <p:sp>
            <p:nvSpPr>
              <p:cNvPr id="133" name="Rectangle 132">
                <a:extLst>
                  <a:ext uri="{FF2B5EF4-FFF2-40B4-BE49-F238E27FC236}">
                    <a16:creationId xmlns:a16="http://schemas.microsoft.com/office/drawing/2014/main" id="{6E695D3A-4522-4160-89A5-4F082AB812C5}"/>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34" name="Arc 133">
                <a:extLst>
                  <a:ext uri="{FF2B5EF4-FFF2-40B4-BE49-F238E27FC236}">
                    <a16:creationId xmlns:a16="http://schemas.microsoft.com/office/drawing/2014/main" id="{7A624107-66B2-4464-9944-929EDF813D5B}"/>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35" name="Straight Connector 134">
                <a:extLst>
                  <a:ext uri="{FF2B5EF4-FFF2-40B4-BE49-F238E27FC236}">
                    <a16:creationId xmlns:a16="http://schemas.microsoft.com/office/drawing/2014/main" id="{D9E1A19F-7111-415C-AB77-551FDC12C8E2}"/>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107" name="Group 106">
              <a:extLst>
                <a:ext uri="{FF2B5EF4-FFF2-40B4-BE49-F238E27FC236}">
                  <a16:creationId xmlns:a16="http://schemas.microsoft.com/office/drawing/2014/main" id="{76ABD138-8FC0-41D6-ADED-6162D9E1CA78}"/>
                </a:ext>
              </a:extLst>
            </p:cNvPr>
            <p:cNvGrpSpPr/>
            <p:nvPr/>
          </p:nvGrpSpPr>
          <p:grpSpPr>
            <a:xfrm>
              <a:off x="10715000" y="2225363"/>
              <a:ext cx="443753" cy="347465"/>
              <a:chOff x="3348407" y="5649913"/>
              <a:chExt cx="443753" cy="347465"/>
            </a:xfrm>
          </p:grpSpPr>
          <p:sp>
            <p:nvSpPr>
              <p:cNvPr id="130" name="Rectangle 129">
                <a:extLst>
                  <a:ext uri="{FF2B5EF4-FFF2-40B4-BE49-F238E27FC236}">
                    <a16:creationId xmlns:a16="http://schemas.microsoft.com/office/drawing/2014/main" id="{1583CE28-893E-4061-8E5F-77EDE563E566}"/>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31" name="Arc 130">
                <a:extLst>
                  <a:ext uri="{FF2B5EF4-FFF2-40B4-BE49-F238E27FC236}">
                    <a16:creationId xmlns:a16="http://schemas.microsoft.com/office/drawing/2014/main" id="{181A71E9-3BB5-4F0B-9820-F86C9D616329}"/>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32" name="Straight Connector 131">
                <a:extLst>
                  <a:ext uri="{FF2B5EF4-FFF2-40B4-BE49-F238E27FC236}">
                    <a16:creationId xmlns:a16="http://schemas.microsoft.com/office/drawing/2014/main" id="{246B789D-A9C9-4FB8-81FB-7ACE7E19313C}"/>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108" name="Group 107">
              <a:extLst>
                <a:ext uri="{FF2B5EF4-FFF2-40B4-BE49-F238E27FC236}">
                  <a16:creationId xmlns:a16="http://schemas.microsoft.com/office/drawing/2014/main" id="{BB47D3C4-7EFC-4C3E-B3BA-C99853065D2A}"/>
                </a:ext>
              </a:extLst>
            </p:cNvPr>
            <p:cNvGrpSpPr/>
            <p:nvPr/>
          </p:nvGrpSpPr>
          <p:grpSpPr>
            <a:xfrm>
              <a:off x="10715000" y="2699603"/>
              <a:ext cx="443753" cy="347465"/>
              <a:chOff x="3348407" y="5649913"/>
              <a:chExt cx="443753" cy="347465"/>
            </a:xfrm>
          </p:grpSpPr>
          <p:sp>
            <p:nvSpPr>
              <p:cNvPr id="127" name="Rectangle 126">
                <a:extLst>
                  <a:ext uri="{FF2B5EF4-FFF2-40B4-BE49-F238E27FC236}">
                    <a16:creationId xmlns:a16="http://schemas.microsoft.com/office/drawing/2014/main" id="{D2B13080-02BA-43DD-AB91-F49D4A35AC22}"/>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28" name="Arc 127">
                <a:extLst>
                  <a:ext uri="{FF2B5EF4-FFF2-40B4-BE49-F238E27FC236}">
                    <a16:creationId xmlns:a16="http://schemas.microsoft.com/office/drawing/2014/main" id="{FE8A46DB-C3B8-4BDE-8692-F9E5C0A1B41E}"/>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29" name="Straight Connector 128">
                <a:extLst>
                  <a:ext uri="{FF2B5EF4-FFF2-40B4-BE49-F238E27FC236}">
                    <a16:creationId xmlns:a16="http://schemas.microsoft.com/office/drawing/2014/main" id="{CC3B8252-668A-4087-808E-C61040FF6A77}"/>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109" name="Group 108">
              <a:extLst>
                <a:ext uri="{FF2B5EF4-FFF2-40B4-BE49-F238E27FC236}">
                  <a16:creationId xmlns:a16="http://schemas.microsoft.com/office/drawing/2014/main" id="{A69AD27D-9EA2-4E4D-B20A-8CBF1BB2ABE9}"/>
                </a:ext>
              </a:extLst>
            </p:cNvPr>
            <p:cNvGrpSpPr/>
            <p:nvPr/>
          </p:nvGrpSpPr>
          <p:grpSpPr>
            <a:xfrm>
              <a:off x="10715000" y="3174859"/>
              <a:ext cx="443753" cy="347465"/>
              <a:chOff x="3348407" y="5649913"/>
              <a:chExt cx="443753" cy="347465"/>
            </a:xfrm>
          </p:grpSpPr>
          <p:sp>
            <p:nvSpPr>
              <p:cNvPr id="124" name="Rectangle 123">
                <a:extLst>
                  <a:ext uri="{FF2B5EF4-FFF2-40B4-BE49-F238E27FC236}">
                    <a16:creationId xmlns:a16="http://schemas.microsoft.com/office/drawing/2014/main" id="{36A6A04E-2485-474E-883A-D07E7C137625}"/>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25" name="Arc 124">
                <a:extLst>
                  <a:ext uri="{FF2B5EF4-FFF2-40B4-BE49-F238E27FC236}">
                    <a16:creationId xmlns:a16="http://schemas.microsoft.com/office/drawing/2014/main" id="{4D220AB6-B4EE-4404-8D46-C97909131ECA}"/>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26" name="Straight Connector 125">
                <a:extLst>
                  <a:ext uri="{FF2B5EF4-FFF2-40B4-BE49-F238E27FC236}">
                    <a16:creationId xmlns:a16="http://schemas.microsoft.com/office/drawing/2014/main" id="{AC4E0455-F452-428E-AFFD-352EF2D56F2D}"/>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110" name="Group 109">
              <a:extLst>
                <a:ext uri="{FF2B5EF4-FFF2-40B4-BE49-F238E27FC236}">
                  <a16:creationId xmlns:a16="http://schemas.microsoft.com/office/drawing/2014/main" id="{5D51F8DC-85E8-4363-89BF-1670065B998C}"/>
                </a:ext>
              </a:extLst>
            </p:cNvPr>
            <p:cNvGrpSpPr/>
            <p:nvPr/>
          </p:nvGrpSpPr>
          <p:grpSpPr>
            <a:xfrm>
              <a:off x="10721293" y="3664001"/>
              <a:ext cx="443753" cy="347465"/>
              <a:chOff x="3348407" y="5649913"/>
              <a:chExt cx="443753" cy="347465"/>
            </a:xfrm>
          </p:grpSpPr>
          <p:sp>
            <p:nvSpPr>
              <p:cNvPr id="121" name="Rectangle 120">
                <a:extLst>
                  <a:ext uri="{FF2B5EF4-FFF2-40B4-BE49-F238E27FC236}">
                    <a16:creationId xmlns:a16="http://schemas.microsoft.com/office/drawing/2014/main" id="{346ADD5B-C697-47FC-8FBF-C641325AA62B}"/>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22" name="Arc 121">
                <a:extLst>
                  <a:ext uri="{FF2B5EF4-FFF2-40B4-BE49-F238E27FC236}">
                    <a16:creationId xmlns:a16="http://schemas.microsoft.com/office/drawing/2014/main" id="{CDADFB4E-221D-4ADA-A838-2FBE088FB34B}"/>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23" name="Straight Connector 122">
                <a:extLst>
                  <a:ext uri="{FF2B5EF4-FFF2-40B4-BE49-F238E27FC236}">
                    <a16:creationId xmlns:a16="http://schemas.microsoft.com/office/drawing/2014/main" id="{56D943C9-0447-4DE7-8064-371980351CE3}"/>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grpSp>
          <p:nvGrpSpPr>
            <p:cNvPr id="111" name="Group 110">
              <a:extLst>
                <a:ext uri="{FF2B5EF4-FFF2-40B4-BE49-F238E27FC236}">
                  <a16:creationId xmlns:a16="http://schemas.microsoft.com/office/drawing/2014/main" id="{63EB17BF-217E-4139-B378-78E3B6947678}"/>
                </a:ext>
              </a:extLst>
            </p:cNvPr>
            <p:cNvGrpSpPr/>
            <p:nvPr/>
          </p:nvGrpSpPr>
          <p:grpSpPr>
            <a:xfrm>
              <a:off x="10715000" y="4615054"/>
              <a:ext cx="443753" cy="347465"/>
              <a:chOff x="3348407" y="5649913"/>
              <a:chExt cx="443753" cy="347465"/>
            </a:xfrm>
          </p:grpSpPr>
          <p:sp>
            <p:nvSpPr>
              <p:cNvPr id="118" name="Rectangle 117">
                <a:extLst>
                  <a:ext uri="{FF2B5EF4-FFF2-40B4-BE49-F238E27FC236}">
                    <a16:creationId xmlns:a16="http://schemas.microsoft.com/office/drawing/2014/main" id="{F68F6D9E-0D41-483F-9B61-8EBE129A21A1}"/>
                  </a:ext>
                </a:extLst>
              </p:cNvPr>
              <p:cNvSpPr/>
              <p:nvPr/>
            </p:nvSpPr>
            <p:spPr bwMode="auto">
              <a:xfrm>
                <a:off x="3348407" y="5649913"/>
                <a:ext cx="443753" cy="293153"/>
              </a:xfrm>
              <a:prstGeom prst="rect">
                <a:avLst/>
              </a:prstGeom>
              <a:solidFill>
                <a:srgbClr val="A6C8FF">
                  <a:lumMod val="50000"/>
                </a:srgbClr>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sp>
            <p:nvSpPr>
              <p:cNvPr id="119" name="Arc 118">
                <a:extLst>
                  <a:ext uri="{FF2B5EF4-FFF2-40B4-BE49-F238E27FC236}">
                    <a16:creationId xmlns:a16="http://schemas.microsoft.com/office/drawing/2014/main" id="{AE0E6A49-73C2-4556-948D-81B256005BA0}"/>
                  </a:ext>
                </a:extLst>
              </p:cNvPr>
              <p:cNvSpPr/>
              <p:nvPr/>
            </p:nvSpPr>
            <p:spPr bwMode="auto">
              <a:xfrm>
                <a:off x="3443623" y="5745378"/>
                <a:ext cx="252000" cy="252000"/>
              </a:xfrm>
              <a:prstGeom prst="arc">
                <a:avLst>
                  <a:gd name="adj1" fmla="val 10753541"/>
                  <a:gd name="adj2" fmla="val 0"/>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cxnSp>
            <p:nvCxnSpPr>
              <p:cNvPr id="120" name="Straight Connector 119">
                <a:extLst>
                  <a:ext uri="{FF2B5EF4-FFF2-40B4-BE49-F238E27FC236}">
                    <a16:creationId xmlns:a16="http://schemas.microsoft.com/office/drawing/2014/main" id="{27F86C35-C216-492B-823E-73B0711445AE}"/>
                  </a:ext>
                </a:extLst>
              </p:cNvPr>
              <p:cNvCxnSpPr>
                <a:cxnSpLocks/>
              </p:cNvCxnSpPr>
              <p:nvPr/>
            </p:nvCxnSpPr>
            <p:spPr bwMode="auto">
              <a:xfrm flipV="1">
                <a:off x="3569623" y="5699126"/>
                <a:ext cx="157550" cy="116680"/>
              </a:xfrm>
              <a:prstGeom prst="line">
                <a:avLst/>
              </a:prstGeom>
              <a:noFill/>
              <a:ln w="19050" cap="flat" cmpd="sng" algn="ctr">
                <a:solidFill>
                  <a:srgbClr val="161616"/>
                </a:solidFill>
                <a:prstDash val="solid"/>
                <a:headEnd type="none" w="med" len="med"/>
                <a:tailEnd type="none" w="med" len="med"/>
              </a:ln>
              <a:effectLst/>
            </p:spPr>
          </p:cxnSp>
        </p:grpSp>
        <p:sp>
          <p:nvSpPr>
            <p:cNvPr id="112" name="Content Placeholder 5 3">
              <a:extLst>
                <a:ext uri="{FF2B5EF4-FFF2-40B4-BE49-F238E27FC236}">
                  <a16:creationId xmlns:a16="http://schemas.microsoft.com/office/drawing/2014/main" id="{5FD66716-5961-43E6-8D81-95299FE2578F}"/>
                </a:ext>
              </a:extLst>
            </p:cNvPr>
            <p:cNvSpPr txBox="1">
              <a:spLocks/>
            </p:cNvSpPr>
            <p:nvPr/>
          </p:nvSpPr>
          <p:spPr>
            <a:xfrm>
              <a:off x="8363697" y="4983863"/>
              <a:ext cx="2452497" cy="708722"/>
            </a:xfrm>
            <a:prstGeom prst="rect">
              <a:avLst/>
            </a:prstGeom>
            <a:noFill/>
          </p:spPr>
          <p:txBody>
            <a:bodyPr vert="horz" lIns="164592" tIns="150876" rIns="171450" bIns="171450" rtlCol="0">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20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ctr" defTabSz="685800" rtl="0" eaLnBrk="1" fontAlgn="base" latinLnBrk="0" hangingPunct="1">
                <a:lnSpc>
                  <a:spcPct val="110000"/>
                </a:lnSpc>
                <a:spcBef>
                  <a:spcPts val="1467"/>
                </a:spcBef>
                <a:spcAft>
                  <a:spcPct val="0"/>
                </a:spcAft>
                <a:buClr>
                  <a:srgbClr val="161616"/>
                </a:buClr>
                <a:buSzPct val="90000"/>
                <a:buFont typeface="Arial" panose="020B0604020202020204" pitchFamily="34" charset="0"/>
                <a:buNone/>
                <a:tabLst/>
                <a:defRPr/>
              </a:pPr>
              <a:r>
                <a:rPr kumimoji="0" lang="en-US" sz="1500" b="0" i="0" u="none" strike="noStrike" kern="0" cap="none" spc="0" normalizeH="0" baseline="0" noProof="0" dirty="0">
                  <a:ln>
                    <a:noFill/>
                  </a:ln>
                  <a:solidFill>
                    <a:srgbClr val="161616"/>
                  </a:solidFill>
                  <a:effectLst/>
                  <a:uLnTx/>
                  <a:uFillTx/>
                  <a:latin typeface="IBM Plex Sans" panose="020B0503050203000203" pitchFamily="34" charset="0"/>
                </a:rPr>
                <a:t>feature map</a:t>
              </a:r>
            </a:p>
          </p:txBody>
        </p:sp>
        <p:sp>
          <p:nvSpPr>
            <p:cNvPr id="113" name="Content Placeholder 5 4">
              <a:extLst>
                <a:ext uri="{FF2B5EF4-FFF2-40B4-BE49-F238E27FC236}">
                  <a16:creationId xmlns:a16="http://schemas.microsoft.com/office/drawing/2014/main" id="{A5A19B54-B457-4744-943A-455B66B0D144}"/>
                </a:ext>
              </a:extLst>
            </p:cNvPr>
            <p:cNvSpPr txBox="1">
              <a:spLocks/>
            </p:cNvSpPr>
            <p:nvPr/>
          </p:nvSpPr>
          <p:spPr>
            <a:xfrm>
              <a:off x="9708894" y="1019719"/>
              <a:ext cx="2452497" cy="708722"/>
            </a:xfrm>
            <a:prstGeom prst="rect">
              <a:avLst/>
            </a:prstGeom>
            <a:noFill/>
          </p:spPr>
          <p:txBody>
            <a:bodyPr vert="horz" lIns="164592" tIns="150876" rIns="171450" bIns="171450" rtlCol="0">
              <a:noAutofit/>
            </a:bodyPr>
            <a:lstStyle>
              <a:lvl1pPr marL="0" indent="0" algn="l" rtl="0" eaLnBrk="1" fontAlgn="base" hangingPunct="1">
                <a:lnSpc>
                  <a:spcPct val="110000"/>
                </a:lnSpc>
                <a:spcBef>
                  <a:spcPts val="1467"/>
                </a:spcBef>
                <a:spcAft>
                  <a:spcPct val="0"/>
                </a:spcAft>
                <a:buClr>
                  <a:srgbClr val="161616"/>
                </a:buClr>
                <a:buSzPct val="90000"/>
                <a:buFont typeface="Arial" panose="020B0604020202020204" pitchFamily="34" charset="0"/>
                <a:buNone/>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hangingPunct="1">
                <a:lnSpc>
                  <a:spcPct val="110000"/>
                </a:lnSpc>
                <a:spcBef>
                  <a:spcPts val="1467"/>
                </a:spcBef>
                <a:spcAft>
                  <a:spcPct val="0"/>
                </a:spcAft>
                <a:buClr>
                  <a:schemeClr val="bg1"/>
                </a:buClr>
                <a:buSzPct val="80000"/>
                <a:buFont typeface="System Font Regular"/>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hangingPunct="1">
                <a:lnSpc>
                  <a:spcPct val="110000"/>
                </a:lnSpc>
                <a:spcBef>
                  <a:spcPts val="1467"/>
                </a:spcBef>
                <a:spcAft>
                  <a:spcPct val="0"/>
                </a:spcAft>
                <a:buClr>
                  <a:schemeClr val="bg1"/>
                </a:buClr>
                <a:buSzPct val="80000"/>
                <a:buFont typeface="Arial" panose="020B0604020202020204" pitchFamily="34" charset="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hangingPunct="1">
                <a:lnSpc>
                  <a:spcPct val="110000"/>
                </a:lnSpc>
                <a:spcBef>
                  <a:spcPts val="1467"/>
                </a:spcBef>
                <a:spcAft>
                  <a:spcPct val="0"/>
                </a:spcAft>
                <a:buClr>
                  <a:schemeClr val="bg1"/>
                </a:buClr>
                <a:buSzPct val="80000"/>
                <a:buFont typeface=".AppleSystemUIFont" charset="-120"/>
                <a:buChar char="–"/>
                <a:tabLst/>
                <a:defRPr sz="20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10000"/>
                </a:lnSpc>
                <a:spcBef>
                  <a:spcPts val="1467"/>
                </a:spcBef>
                <a:spcAft>
                  <a:spcPct val="0"/>
                </a:spcAft>
                <a:buClr>
                  <a:schemeClr val="bg1"/>
                </a:buClr>
                <a:buSzPct val="80000"/>
                <a:buFont typeface=".AppleSystemUIFont" charset="-120"/>
                <a:buChar char="»"/>
                <a:tabLst/>
                <a:defRPr sz="20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a:lstStyle>
            <a:p>
              <a:pPr marL="0" marR="0" lvl="0" indent="0" algn="ctr" defTabSz="685800" rtl="0" eaLnBrk="1" fontAlgn="base" latinLnBrk="0" hangingPunct="1">
                <a:lnSpc>
                  <a:spcPct val="110000"/>
                </a:lnSpc>
                <a:spcBef>
                  <a:spcPts val="1467"/>
                </a:spcBef>
                <a:spcAft>
                  <a:spcPct val="0"/>
                </a:spcAft>
                <a:buClr>
                  <a:srgbClr val="161616"/>
                </a:buClr>
                <a:buSzPct val="90000"/>
                <a:buFont typeface="Arial" panose="020B0604020202020204" pitchFamily="34" charset="0"/>
                <a:buNone/>
                <a:tabLst/>
                <a:defRPr/>
              </a:pPr>
              <a:r>
                <a:rPr kumimoji="0" lang="en-US" sz="1500" b="0" i="0" u="none" strike="noStrike" kern="0" cap="none" spc="0" normalizeH="0" baseline="0" noProof="0" dirty="0">
                  <a:ln>
                    <a:noFill/>
                  </a:ln>
                  <a:solidFill>
                    <a:srgbClr val="161616"/>
                  </a:solidFill>
                  <a:effectLst/>
                  <a:uLnTx/>
                  <a:uFillTx/>
                  <a:latin typeface="IBM Plex Sans" panose="020B0503050203000203" pitchFamily="34" charset="0"/>
                </a:rPr>
                <a:t>measurement</a:t>
              </a:r>
            </a:p>
          </p:txBody>
        </p:sp>
        <p:sp>
          <p:nvSpPr>
            <p:cNvPr id="114" name="Rectangle 113">
              <a:extLst>
                <a:ext uri="{FF2B5EF4-FFF2-40B4-BE49-F238E27FC236}">
                  <a16:creationId xmlns:a16="http://schemas.microsoft.com/office/drawing/2014/main" id="{7E462E91-B88B-4C9F-ACE0-5F647174E660}"/>
                </a:ext>
              </a:extLst>
            </p:cNvPr>
            <p:cNvSpPr/>
            <p:nvPr/>
          </p:nvSpPr>
          <p:spPr bwMode="auto">
            <a:xfrm>
              <a:off x="9072858" y="1634357"/>
              <a:ext cx="1035606" cy="3459288"/>
            </a:xfrm>
            <a:prstGeom prst="rect">
              <a:avLst/>
            </a:prstGeom>
            <a:solidFill>
              <a:srgbClr val="A6C8FF"/>
            </a:solidFill>
            <a:ln w="19050" cap="flat" cmpd="sng" algn="ctr">
              <a:solidFill>
                <a:srgbClr val="161616"/>
              </a:solidFill>
              <a:prstDash val="solid"/>
              <a:headEnd type="none" w="med" len="med"/>
              <a:tailEnd type="none" w="med" len="med"/>
            </a:ln>
            <a:effectLst/>
          </p:spPr>
          <p:txBody>
            <a:bodyPr vert="horz" wrap="square" lIns="27000" tIns="27000" rIns="27000" bIns="27000" numCol="1" rtlCol="0" anchor="t" anchorCtr="0" compatLnSpc="1">
              <a:prstTxWarp prst="textNoShape">
                <a:avLst/>
              </a:prstTxWarp>
            </a:bodyPr>
            <a:lstStyle/>
            <a:p>
              <a:pPr marL="0" marR="0" lvl="0" indent="0" defTabSz="68580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161616"/>
                </a:solidFill>
                <a:effectLst/>
                <a:uLnTx/>
                <a:uFillTx/>
                <a:latin typeface="IBM Plex Sans" panose="020B0503050203000203" pitchFamily="34" charset="0"/>
                <a:ea typeface="+mn-ea"/>
                <a:cs typeface="+mn-cs"/>
              </a:endParaRPr>
            </a:p>
          </p:txBody>
        </p:sp>
        <p:pic>
          <p:nvPicPr>
            <p:cNvPr id="115" name="Picture 114" descr="\documentclass{article}&#10;\usepackage{amsmath}&#10;\usepackage{braket}&#10;\pagestyle{empty}&#10;\begin{document}&#10;&#10;$\mathcal{E}(\mathbf{x}')^\dagger$&#10;&#10;&#10;\end{document}" title="IguanaTex Bitmap Display">
              <a:extLst>
                <a:ext uri="{FF2B5EF4-FFF2-40B4-BE49-F238E27FC236}">
                  <a16:creationId xmlns:a16="http://schemas.microsoft.com/office/drawing/2014/main" id="{7911B1CF-8977-4E99-BF9F-E7A20A79E3A5}"/>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9100803" y="3145866"/>
              <a:ext cx="978285" cy="420571"/>
            </a:xfrm>
            <a:prstGeom prst="rect">
              <a:avLst/>
            </a:prstGeom>
          </p:spPr>
        </p:pic>
        <p:sp>
          <p:nvSpPr>
            <p:cNvPr id="116" name="TextBox 115">
              <a:extLst>
                <a:ext uri="{FF2B5EF4-FFF2-40B4-BE49-F238E27FC236}">
                  <a16:creationId xmlns:a16="http://schemas.microsoft.com/office/drawing/2014/main" id="{65729F44-AB4F-4E1F-B4CD-261A69679801}"/>
                </a:ext>
              </a:extLst>
            </p:cNvPr>
            <p:cNvSpPr txBox="1"/>
            <p:nvPr/>
          </p:nvSpPr>
          <p:spPr>
            <a:xfrm>
              <a:off x="8001295" y="296722"/>
              <a:ext cx="2143125" cy="319061"/>
            </a:xfrm>
            <a:prstGeom prst="rect">
              <a:avLst/>
            </a:prstGeom>
            <a:noFill/>
          </p:spPr>
          <p:txBody>
            <a:bodyPr wrap="square" lIns="0" tIns="0" rIns="0" bIns="0" rtlCol="0">
              <a:spAutoFit/>
            </a:bodyPr>
            <a:lstStyle/>
            <a:p>
              <a:pPr marL="0" marR="0" lvl="0" indent="0" algn="ctr" defTabSz="914400" eaLnBrk="1" fontAlgn="auto" latinLnBrk="0" hangingPunct="1">
                <a:lnSpc>
                  <a:spcPct val="110000"/>
                </a:lnSpc>
                <a:spcBef>
                  <a:spcPts val="825"/>
                </a:spcBef>
                <a:spcAft>
                  <a:spcPts val="0"/>
                </a:spcAft>
                <a:buClrTx/>
                <a:buSzTx/>
                <a:buFontTx/>
                <a:buNone/>
                <a:tabLst/>
                <a:defRPr/>
              </a:pPr>
              <a:r>
                <a:rPr kumimoji="0" lang="en-US" sz="1500" b="0" i="0" u="none" strike="noStrike" kern="0" cap="none" spc="0" normalizeH="0" baseline="0" noProof="0" dirty="0">
                  <a:ln>
                    <a:noFill/>
                  </a:ln>
                  <a:solidFill>
                    <a:srgbClr val="161616"/>
                  </a:solidFill>
                  <a:effectLst/>
                  <a:uLnTx/>
                  <a:uFillTx/>
                  <a:latin typeface="IBM Plex Sans" charset="0"/>
                  <a:ea typeface="IBM Plex Sans" charset="0"/>
                  <a:cs typeface="IBM Plex Sans" charset="0"/>
                </a:rPr>
                <a:t>kernel evaluation</a:t>
              </a:r>
            </a:p>
          </p:txBody>
        </p:sp>
        <p:sp>
          <p:nvSpPr>
            <p:cNvPr id="117" name="Left Brace 116">
              <a:extLst>
                <a:ext uri="{FF2B5EF4-FFF2-40B4-BE49-F238E27FC236}">
                  <a16:creationId xmlns:a16="http://schemas.microsoft.com/office/drawing/2014/main" id="{A258517B-1D7C-4075-97C8-083FB0AD8516}"/>
                </a:ext>
              </a:extLst>
            </p:cNvPr>
            <p:cNvSpPr/>
            <p:nvPr/>
          </p:nvSpPr>
          <p:spPr bwMode="auto">
            <a:xfrm rot="5400000">
              <a:off x="8944508" y="-1759812"/>
              <a:ext cx="258371" cy="5315232"/>
            </a:xfrm>
            <a:prstGeom prst="leftBrace">
              <a:avLst>
                <a:gd name="adj1" fmla="val 65186"/>
                <a:gd name="adj2" fmla="val 49309"/>
              </a:avLst>
            </a:prstGeom>
            <a:noFill/>
            <a:ln w="19050" cap="flat" cmpd="sng" algn="ctr">
              <a:solidFill>
                <a:srgbClr val="161616"/>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13" b="0" i="0" u="none" strike="noStrike" kern="0" cap="none" spc="0" normalizeH="0" baseline="0" noProof="0">
                <a:ln>
                  <a:noFill/>
                </a:ln>
                <a:solidFill>
                  <a:srgbClr val="FFFFFF"/>
                </a:solidFill>
                <a:effectLst/>
                <a:uLnTx/>
                <a:uFillTx/>
                <a:latin typeface="IBM Plex Sans Regular"/>
                <a:ea typeface="+mn-ea"/>
                <a:cs typeface="+mn-cs"/>
              </a:endParaRPr>
            </a:p>
          </p:txBody>
        </p:sp>
      </p:grpSp>
      <p:sp>
        <p:nvSpPr>
          <p:cNvPr id="70" name="TextBox 69">
            <a:extLst>
              <a:ext uri="{FF2B5EF4-FFF2-40B4-BE49-F238E27FC236}">
                <a16:creationId xmlns:a16="http://schemas.microsoft.com/office/drawing/2014/main" id="{8F72ACDC-A973-4007-B207-1B88DB9C4CC3}"/>
              </a:ext>
            </a:extLst>
          </p:cNvPr>
          <p:cNvSpPr txBox="1"/>
          <p:nvPr/>
        </p:nvSpPr>
        <p:spPr>
          <a:xfrm>
            <a:off x="5763003" y="4766762"/>
            <a:ext cx="3152330" cy="192681"/>
          </a:xfrm>
          <a:prstGeom prst="rect">
            <a:avLst/>
          </a:prstGeom>
          <a:noFill/>
        </p:spPr>
        <p:txBody>
          <a:bodyPr wrap="square" lIns="0" tIns="0" rIns="0" bIns="0" rtlCol="0">
            <a:spAutoFit/>
          </a:bodyPr>
          <a:lstStyle/>
          <a:p>
            <a:pPr>
              <a:lnSpc>
                <a:spcPct val="110000"/>
              </a:lnSpc>
              <a:spcBef>
                <a:spcPts val="825"/>
              </a:spcBef>
            </a:pPr>
            <a:r>
              <a:rPr lang="en-US" sz="1200" dirty="0">
                <a:solidFill>
                  <a:srgbClr val="6F6F6F"/>
                </a:solidFill>
                <a:latin typeface="IBM Plex Sans" panose="020B0503050203000203" pitchFamily="34" charset="0"/>
                <a:ea typeface="IBM Plex Sans" charset="0"/>
                <a:cs typeface="IBM Plex Sans" charset="0"/>
              </a:rPr>
              <a:t>Liu et al. </a:t>
            </a:r>
            <a:r>
              <a:rPr lang="en-GB" sz="1200" dirty="0">
                <a:solidFill>
                  <a:srgbClr val="6F6F6F"/>
                </a:solidFill>
                <a:latin typeface="IBM Plex Sans" panose="020B0503050203000203" pitchFamily="34" charset="0"/>
              </a:rPr>
              <a:t> </a:t>
            </a:r>
            <a:r>
              <a:rPr lang="en-GB" sz="1200" i="1" dirty="0">
                <a:solidFill>
                  <a:srgbClr val="6F6F6F"/>
                </a:solidFill>
                <a:latin typeface="IBM Plex Sans" panose="020B0503050203000203" pitchFamily="34" charset="0"/>
              </a:rPr>
              <a:t>Nat. Phys.</a:t>
            </a:r>
            <a:r>
              <a:rPr lang="en-GB" sz="1200" dirty="0">
                <a:solidFill>
                  <a:srgbClr val="6F6F6F"/>
                </a:solidFill>
                <a:latin typeface="IBM Plex Sans" panose="020B0503050203000203" pitchFamily="34" charset="0"/>
              </a:rPr>
              <a:t> </a:t>
            </a:r>
            <a:r>
              <a:rPr lang="en-GB" sz="1200" b="1" dirty="0">
                <a:solidFill>
                  <a:srgbClr val="6F6F6F"/>
                </a:solidFill>
                <a:latin typeface="IBM Plex Sans" panose="020B0503050203000203" pitchFamily="34" charset="0"/>
              </a:rPr>
              <a:t>17, </a:t>
            </a:r>
            <a:r>
              <a:rPr lang="en-GB" sz="1200" dirty="0">
                <a:solidFill>
                  <a:srgbClr val="6F6F6F"/>
                </a:solidFill>
                <a:latin typeface="IBM Plex Sans" panose="020B0503050203000203" pitchFamily="34" charset="0"/>
              </a:rPr>
              <a:t>1013–1017 (2021)</a:t>
            </a:r>
            <a:endParaRPr lang="en-US" sz="1200" dirty="0">
              <a:solidFill>
                <a:srgbClr val="6F6F6F"/>
              </a:solidFill>
              <a:latin typeface="IBM Plex Sans" panose="020B0503050203000203" pitchFamily="34" charset="0"/>
              <a:ea typeface="IBM Plex Sans" charset="0"/>
              <a:cs typeface="IBM Plex Sans" charset="0"/>
            </a:endParaRPr>
          </a:p>
        </p:txBody>
      </p:sp>
      <p:sp>
        <p:nvSpPr>
          <p:cNvPr id="3" name="TextBox 2">
            <a:extLst>
              <a:ext uri="{FF2B5EF4-FFF2-40B4-BE49-F238E27FC236}">
                <a16:creationId xmlns:a16="http://schemas.microsoft.com/office/drawing/2014/main" id="{9DC22134-2F4F-6E43-8F08-A0BAA3101F57}"/>
              </a:ext>
            </a:extLst>
          </p:cNvPr>
          <p:cNvSpPr txBox="1"/>
          <p:nvPr/>
        </p:nvSpPr>
        <p:spPr>
          <a:xfrm>
            <a:off x="257636" y="2781307"/>
            <a:ext cx="4047583" cy="223331"/>
          </a:xfrm>
          <a:prstGeom prst="rect">
            <a:avLst/>
          </a:prstGeom>
          <a:noFill/>
        </p:spPr>
        <p:txBody>
          <a:bodyPr wrap="none" lIns="0" tIns="0" rIns="0" bIns="0" rtlCol="0">
            <a:spAutoFit/>
          </a:bodyPr>
          <a:lstStyle/>
          <a:p>
            <a:pPr algn="l">
              <a:lnSpc>
                <a:spcPct val="110000"/>
              </a:lnSpc>
              <a:spcBef>
                <a:spcPts val="1100"/>
              </a:spcBef>
            </a:pPr>
            <a:r>
              <a:rPr lang="en-CH" sz="1400" dirty="0">
                <a:solidFill>
                  <a:schemeClr val="bg1"/>
                </a:solidFill>
                <a:latin typeface="IBM Plex Sans" charset="0"/>
                <a:ea typeface="IBM Plex Sans" charset="0"/>
                <a:cs typeface="IBM Plex Sans" charset="0"/>
              </a:rPr>
              <a:t>… but still an open question for more general data!</a:t>
            </a:r>
          </a:p>
        </p:txBody>
      </p:sp>
    </p:spTree>
    <p:extLst>
      <p:ext uri="{BB962C8B-B14F-4D97-AF65-F5344CB8AC3E}">
        <p14:creationId xmlns:p14="http://schemas.microsoft.com/office/powerpoint/2010/main" val="371380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4189-6DB1-4D92-8F53-06FADEF9FED9}"/>
              </a:ext>
            </a:extLst>
          </p:cNvPr>
          <p:cNvSpPr>
            <a:spLocks noGrp="1"/>
          </p:cNvSpPr>
          <p:nvPr>
            <p:ph type="title"/>
          </p:nvPr>
        </p:nvSpPr>
        <p:spPr/>
        <p:txBody>
          <a:bodyPr/>
          <a:lstStyle/>
          <a:p>
            <a:r>
              <a:rPr lang="en-US" dirty="0"/>
              <a:t>Table of Contents</a:t>
            </a:r>
            <a:endParaRPr lang="en-IE" dirty="0"/>
          </a:p>
        </p:txBody>
      </p:sp>
      <p:sp>
        <p:nvSpPr>
          <p:cNvPr id="3" name="Text Placeholder 2">
            <a:extLst>
              <a:ext uri="{FF2B5EF4-FFF2-40B4-BE49-F238E27FC236}">
                <a16:creationId xmlns:a16="http://schemas.microsoft.com/office/drawing/2014/main" id="{B1DAAC2B-0114-4CE5-BBE5-456B1C10E8AF}"/>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Recap of classical machine learning</a:t>
            </a:r>
          </a:p>
          <a:p>
            <a:pPr marL="285750" indent="-285750">
              <a:buFont typeface="Arial" panose="020B0604020202020204" pitchFamily="34" charset="0"/>
              <a:buChar char="•"/>
            </a:pPr>
            <a:r>
              <a:rPr lang="en-US" dirty="0"/>
              <a:t>Introduction to quantum machine learning</a:t>
            </a:r>
          </a:p>
          <a:p>
            <a:pPr marL="285750" indent="-285750">
              <a:buFont typeface="Arial" panose="020B0604020202020204" pitchFamily="34" charset="0"/>
              <a:buChar char="•"/>
            </a:pPr>
            <a:r>
              <a:rPr lang="en-US" dirty="0" err="1">
                <a:solidFill>
                  <a:srgbClr val="6EA6FF"/>
                </a:solidFill>
              </a:rPr>
              <a:t>Qiskit</a:t>
            </a:r>
            <a:r>
              <a:rPr lang="en-US" dirty="0">
                <a:solidFill>
                  <a:srgbClr val="6EA6FF"/>
                </a:solidFill>
              </a:rPr>
              <a:t> Machine Learning</a:t>
            </a:r>
          </a:p>
        </p:txBody>
      </p:sp>
      <p:sp>
        <p:nvSpPr>
          <p:cNvPr id="4" name="Footer Placeholder 3">
            <a:extLst>
              <a:ext uri="{FF2B5EF4-FFF2-40B4-BE49-F238E27FC236}">
                <a16:creationId xmlns:a16="http://schemas.microsoft.com/office/drawing/2014/main" id="{69FFC638-F553-4C6F-B8A9-3858A9F4ED6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E950C19-7B72-4A17-8BDB-6438AFFBF23F}"/>
              </a:ext>
            </a:extLst>
          </p:cNvPr>
          <p:cNvSpPr>
            <a:spLocks noGrp="1"/>
          </p:cNvSpPr>
          <p:nvPr>
            <p:ph type="sldNum" sz="quarter" idx="11"/>
          </p:nvPr>
        </p:nvSpPr>
        <p:spPr/>
        <p:txBody>
          <a:bodyPr/>
          <a:lstStyle/>
          <a:p>
            <a:fld id="{59395FB3-9C97-154F-86B2-7E381B951268}" type="slidenum">
              <a:rPr lang="en-US" smtClean="0"/>
              <a:pPr/>
              <a:t>72</a:t>
            </a:fld>
            <a:endParaRPr lang="en-US" dirty="0"/>
          </a:p>
        </p:txBody>
      </p:sp>
    </p:spTree>
    <p:extLst>
      <p:ext uri="{BB962C8B-B14F-4D97-AF65-F5344CB8AC3E}">
        <p14:creationId xmlns:p14="http://schemas.microsoft.com/office/powerpoint/2010/main" val="3885005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58783-E892-4820-8EB8-420445B28595}"/>
              </a:ext>
            </a:extLst>
          </p:cNvPr>
          <p:cNvSpPr>
            <a:spLocks noGrp="1"/>
          </p:cNvSpPr>
          <p:nvPr>
            <p:ph type="title"/>
          </p:nvPr>
        </p:nvSpPr>
        <p:spPr/>
        <p:txBody>
          <a:bodyPr/>
          <a:lstStyle/>
          <a:p>
            <a:r>
              <a:rPr lang="en-US" dirty="0" err="1"/>
              <a:t>Qiskit</a:t>
            </a:r>
            <a:r>
              <a:rPr lang="en-US" dirty="0"/>
              <a:t> Machine Learning</a:t>
            </a:r>
            <a:endParaRPr lang="en-IE" dirty="0"/>
          </a:p>
        </p:txBody>
      </p:sp>
      <p:sp>
        <p:nvSpPr>
          <p:cNvPr id="4" name="Footer Placeholder 3">
            <a:extLst>
              <a:ext uri="{FF2B5EF4-FFF2-40B4-BE49-F238E27FC236}">
                <a16:creationId xmlns:a16="http://schemas.microsoft.com/office/drawing/2014/main" id="{0FABD196-6D55-4253-9EFD-4B4BD32E8368}"/>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DAEE0060-2C30-42E9-83BC-3CB0319019B6}"/>
              </a:ext>
            </a:extLst>
          </p:cNvPr>
          <p:cNvSpPr>
            <a:spLocks noGrp="1"/>
          </p:cNvSpPr>
          <p:nvPr>
            <p:ph type="sldNum" sz="quarter" idx="11"/>
          </p:nvPr>
        </p:nvSpPr>
        <p:spPr/>
        <p:txBody>
          <a:bodyPr/>
          <a:lstStyle/>
          <a:p>
            <a:fld id="{59395FB3-9C97-154F-86B2-7E381B951268}" type="slidenum">
              <a:rPr lang="en-US" smtClean="0"/>
              <a:pPr/>
              <a:t>73</a:t>
            </a:fld>
            <a:endParaRPr lang="en-US" dirty="0"/>
          </a:p>
        </p:txBody>
      </p:sp>
      <p:grpSp>
        <p:nvGrpSpPr>
          <p:cNvPr id="6" name="Group 5">
            <a:extLst>
              <a:ext uri="{FF2B5EF4-FFF2-40B4-BE49-F238E27FC236}">
                <a16:creationId xmlns:a16="http://schemas.microsoft.com/office/drawing/2014/main" id="{E84AABE8-694A-42B0-9244-0A380FF495F4}"/>
              </a:ext>
            </a:extLst>
          </p:cNvPr>
          <p:cNvGrpSpPr/>
          <p:nvPr/>
        </p:nvGrpSpPr>
        <p:grpSpPr>
          <a:xfrm>
            <a:off x="2667890" y="1026385"/>
            <a:ext cx="4702735" cy="3307706"/>
            <a:chOff x="2667890" y="1026385"/>
            <a:chExt cx="4702735" cy="3307706"/>
          </a:xfrm>
        </p:grpSpPr>
        <p:sp>
          <p:nvSpPr>
            <p:cNvPr id="7" name="Rectangle 6">
              <a:extLst>
                <a:ext uri="{FF2B5EF4-FFF2-40B4-BE49-F238E27FC236}">
                  <a16:creationId xmlns:a16="http://schemas.microsoft.com/office/drawing/2014/main" id="{4E72DB30-7975-4774-AD7A-B243BF2F8894}"/>
                </a:ext>
              </a:extLst>
            </p:cNvPr>
            <p:cNvSpPr/>
            <p:nvPr/>
          </p:nvSpPr>
          <p:spPr bwMode="auto">
            <a:xfrm>
              <a:off x="2667892" y="1026385"/>
              <a:ext cx="3280103" cy="365438"/>
            </a:xfrm>
            <a:prstGeom prst="rect">
              <a:avLst/>
            </a:prstGeom>
            <a:solidFill>
              <a:srgbClr val="87D6A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E" sz="1100" b="0" i="0" u="none" strike="noStrike" cap="none" normalizeH="0" baseline="0" dirty="0">
                <a:ln>
                  <a:noFill/>
                </a:ln>
                <a:solidFill>
                  <a:schemeClr val="bg1"/>
                </a:solidFill>
                <a:effectLst/>
                <a:latin typeface="IBM Plex Sans" panose="020B0503050203000203" pitchFamily="34" charset="0"/>
              </a:endParaRPr>
            </a:p>
          </p:txBody>
        </p:sp>
        <p:sp>
          <p:nvSpPr>
            <p:cNvPr id="8" name="Rectangle 7">
              <a:extLst>
                <a:ext uri="{FF2B5EF4-FFF2-40B4-BE49-F238E27FC236}">
                  <a16:creationId xmlns:a16="http://schemas.microsoft.com/office/drawing/2014/main" id="{E81E44FB-55C8-4240-9EDF-3EA08A044290}"/>
                </a:ext>
              </a:extLst>
            </p:cNvPr>
            <p:cNvSpPr/>
            <p:nvPr/>
          </p:nvSpPr>
          <p:spPr bwMode="auto">
            <a:xfrm>
              <a:off x="2714336" y="1083688"/>
              <a:ext cx="3161090" cy="242417"/>
            </a:xfrm>
            <a:prstGeom prst="rect">
              <a:avLst/>
            </a:prstGeom>
            <a:solidFill>
              <a:srgbClr val="01B05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000" b="0" i="0" u="none" strike="noStrike" cap="none" normalizeH="0" baseline="0" dirty="0" err="1">
                  <a:ln>
                    <a:noFill/>
                  </a:ln>
                  <a:solidFill>
                    <a:schemeClr val="tx1"/>
                  </a:solidFill>
                  <a:effectLst/>
                  <a:latin typeface="IBM Plex Sans" panose="020B0503050203000203" pitchFamily="34" charset="0"/>
                </a:rPr>
                <a:t>TorchConnector</a:t>
              </a:r>
              <a:endParaRPr kumimoji="0" lang="en-IE" sz="1000" b="0" i="0" u="none" strike="noStrike" cap="none" normalizeH="0" baseline="0" dirty="0">
                <a:ln>
                  <a:noFill/>
                </a:ln>
                <a:solidFill>
                  <a:schemeClr val="tx1"/>
                </a:solidFill>
                <a:effectLst/>
                <a:latin typeface="IBM Plex Sans" panose="020B0503050203000203" pitchFamily="34" charset="0"/>
              </a:endParaRPr>
            </a:p>
          </p:txBody>
        </p:sp>
        <p:sp>
          <p:nvSpPr>
            <p:cNvPr id="9" name="Rectangle 8">
              <a:extLst>
                <a:ext uri="{FF2B5EF4-FFF2-40B4-BE49-F238E27FC236}">
                  <a16:creationId xmlns:a16="http://schemas.microsoft.com/office/drawing/2014/main" id="{65BE893E-75F5-406C-BB25-64EB9CE90F8B}"/>
                </a:ext>
              </a:extLst>
            </p:cNvPr>
            <p:cNvSpPr/>
            <p:nvPr/>
          </p:nvSpPr>
          <p:spPr bwMode="auto">
            <a:xfrm>
              <a:off x="2667891" y="1475965"/>
              <a:ext cx="3280104" cy="1451288"/>
            </a:xfrm>
            <a:prstGeom prst="rect">
              <a:avLst/>
            </a:prstGeom>
            <a:solidFill>
              <a:srgbClr val="93B3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IE" sz="1050" b="0" i="0" u="none" strike="noStrike" cap="none" normalizeH="0" baseline="0" dirty="0">
                <a:ln>
                  <a:noFill/>
                </a:ln>
                <a:solidFill>
                  <a:schemeClr val="tx1"/>
                </a:solidFill>
                <a:effectLst/>
                <a:latin typeface="IBM Plex Sans" panose="020B0503050203000203" pitchFamily="34" charset="0"/>
              </a:endParaRPr>
            </a:p>
          </p:txBody>
        </p:sp>
        <p:sp>
          <p:nvSpPr>
            <p:cNvPr id="10" name="Rectangle 9">
              <a:extLst>
                <a:ext uri="{FF2B5EF4-FFF2-40B4-BE49-F238E27FC236}">
                  <a16:creationId xmlns:a16="http://schemas.microsoft.com/office/drawing/2014/main" id="{7FC1ECB2-9352-4CDB-A212-B59F215A2B21}"/>
                </a:ext>
              </a:extLst>
            </p:cNvPr>
            <p:cNvSpPr/>
            <p:nvPr/>
          </p:nvSpPr>
          <p:spPr bwMode="auto">
            <a:xfrm>
              <a:off x="2716023" y="1574348"/>
              <a:ext cx="1529045" cy="585154"/>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900" b="0" i="0" u="none" strike="noStrike" cap="none" normalizeH="0" baseline="0" dirty="0" err="1">
                  <a:ln>
                    <a:noFill/>
                  </a:ln>
                  <a:solidFill>
                    <a:schemeClr val="tx1"/>
                  </a:solidFill>
                  <a:effectLst/>
                  <a:latin typeface="IBM Plex Sans" panose="020B0503050203000203" pitchFamily="34" charset="0"/>
                </a:rPr>
                <a:t>NeuralNetworkRegressor</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11" name="Rectangle 10">
              <a:extLst>
                <a:ext uri="{FF2B5EF4-FFF2-40B4-BE49-F238E27FC236}">
                  <a16:creationId xmlns:a16="http://schemas.microsoft.com/office/drawing/2014/main" id="{45B0255A-96C4-4328-999A-CDF4629878E3}"/>
                </a:ext>
              </a:extLst>
            </p:cNvPr>
            <p:cNvSpPr/>
            <p:nvPr/>
          </p:nvSpPr>
          <p:spPr bwMode="auto">
            <a:xfrm>
              <a:off x="2779878" y="1810708"/>
              <a:ext cx="1412628"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err="1">
                  <a:ln>
                    <a:noFill/>
                  </a:ln>
                  <a:solidFill>
                    <a:schemeClr val="tx1"/>
                  </a:solidFill>
                  <a:effectLst/>
                  <a:latin typeface="IBM Plex Sans" panose="020B0503050203000203" pitchFamily="34" charset="0"/>
                </a:rPr>
                <a:t>NeuralNetwork</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12" name="Rectangle 11">
              <a:extLst>
                <a:ext uri="{FF2B5EF4-FFF2-40B4-BE49-F238E27FC236}">
                  <a16:creationId xmlns:a16="http://schemas.microsoft.com/office/drawing/2014/main" id="{9079FC5B-0D0B-4BE4-B0F0-86D9058024C8}"/>
                </a:ext>
              </a:extLst>
            </p:cNvPr>
            <p:cNvSpPr/>
            <p:nvPr/>
          </p:nvSpPr>
          <p:spPr bwMode="auto">
            <a:xfrm>
              <a:off x="4348068" y="1569347"/>
              <a:ext cx="1529045" cy="590155"/>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900" dirty="0">
                  <a:solidFill>
                    <a:schemeClr val="tx1"/>
                  </a:solidFill>
                  <a:latin typeface="IBM Plex Sans" panose="020B0503050203000203" pitchFamily="34" charset="0"/>
                </a:rPr>
                <a:t>VQR</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13" name="Rectangle 12">
              <a:extLst>
                <a:ext uri="{FF2B5EF4-FFF2-40B4-BE49-F238E27FC236}">
                  <a16:creationId xmlns:a16="http://schemas.microsoft.com/office/drawing/2014/main" id="{5358ECE9-D029-42AF-81C0-B9C69D1E6069}"/>
                </a:ext>
              </a:extLst>
            </p:cNvPr>
            <p:cNvSpPr/>
            <p:nvPr/>
          </p:nvSpPr>
          <p:spPr bwMode="auto">
            <a:xfrm>
              <a:off x="4403536" y="1816509"/>
              <a:ext cx="679461"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Feature Map</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14" name="Rectangle 13">
              <a:extLst>
                <a:ext uri="{FF2B5EF4-FFF2-40B4-BE49-F238E27FC236}">
                  <a16:creationId xmlns:a16="http://schemas.microsoft.com/office/drawing/2014/main" id="{129D2815-36E5-4821-80C9-167940F1379F}"/>
                </a:ext>
              </a:extLst>
            </p:cNvPr>
            <p:cNvSpPr/>
            <p:nvPr/>
          </p:nvSpPr>
          <p:spPr bwMode="auto">
            <a:xfrm>
              <a:off x="5153330" y="1816509"/>
              <a:ext cx="679461"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Ansatz</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15" name="Rectangle 14">
              <a:extLst>
                <a:ext uri="{FF2B5EF4-FFF2-40B4-BE49-F238E27FC236}">
                  <a16:creationId xmlns:a16="http://schemas.microsoft.com/office/drawing/2014/main" id="{89ADF4C8-A830-4106-B69C-DC389E26C7F2}"/>
                </a:ext>
              </a:extLst>
            </p:cNvPr>
            <p:cNvSpPr/>
            <p:nvPr/>
          </p:nvSpPr>
          <p:spPr bwMode="auto">
            <a:xfrm>
              <a:off x="6018330" y="1475965"/>
              <a:ext cx="1352295" cy="1451288"/>
            </a:xfrm>
            <a:prstGeom prst="rect">
              <a:avLst/>
            </a:prstGeom>
            <a:solidFill>
              <a:srgbClr val="93B3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lang="en-IE" sz="1050" b="0" i="0" u="none" strike="noStrike" cap="none" normalizeH="0" baseline="0" dirty="0">
                <a:ln>
                  <a:noFill/>
                </a:ln>
                <a:solidFill>
                  <a:schemeClr val="tx1"/>
                </a:solidFill>
                <a:effectLst/>
                <a:latin typeface="IBM Plex Sans" panose="020B0503050203000203" pitchFamily="34" charset="0"/>
              </a:endParaRPr>
            </a:p>
          </p:txBody>
        </p:sp>
        <p:sp>
          <p:nvSpPr>
            <p:cNvPr id="16" name="Rectangle 15">
              <a:extLst>
                <a:ext uri="{FF2B5EF4-FFF2-40B4-BE49-F238E27FC236}">
                  <a16:creationId xmlns:a16="http://schemas.microsoft.com/office/drawing/2014/main" id="{D36AB348-9E62-417F-A6F9-603ACE22CBD7}"/>
                </a:ext>
              </a:extLst>
            </p:cNvPr>
            <p:cNvSpPr/>
            <p:nvPr/>
          </p:nvSpPr>
          <p:spPr bwMode="auto">
            <a:xfrm>
              <a:off x="6077850" y="1569346"/>
              <a:ext cx="1225901" cy="590155"/>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900" dirty="0">
                  <a:solidFill>
                    <a:schemeClr val="tx1"/>
                  </a:solidFill>
                  <a:latin typeface="IBM Plex Sans" panose="020B0503050203000203" pitchFamily="34" charset="0"/>
                </a:rPr>
                <a:t>QSVR</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17" name="Rectangle 16">
              <a:extLst>
                <a:ext uri="{FF2B5EF4-FFF2-40B4-BE49-F238E27FC236}">
                  <a16:creationId xmlns:a16="http://schemas.microsoft.com/office/drawing/2014/main" id="{DBA339BE-D9FE-4613-8C14-CDB34DD3FA43}"/>
                </a:ext>
              </a:extLst>
            </p:cNvPr>
            <p:cNvSpPr/>
            <p:nvPr/>
          </p:nvSpPr>
          <p:spPr bwMode="auto">
            <a:xfrm>
              <a:off x="6144308" y="1810708"/>
              <a:ext cx="1092566"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Kernel</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18" name="Rectangle 17">
              <a:extLst>
                <a:ext uri="{FF2B5EF4-FFF2-40B4-BE49-F238E27FC236}">
                  <a16:creationId xmlns:a16="http://schemas.microsoft.com/office/drawing/2014/main" id="{928FEB26-73F9-43C9-B985-8C86F4E40AF8}"/>
                </a:ext>
              </a:extLst>
            </p:cNvPr>
            <p:cNvSpPr/>
            <p:nvPr/>
          </p:nvSpPr>
          <p:spPr bwMode="auto">
            <a:xfrm>
              <a:off x="2716023" y="2264392"/>
              <a:ext cx="1529045" cy="585154"/>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900" b="0" i="0" u="none" strike="noStrike" cap="none" normalizeH="0" baseline="0" dirty="0" err="1">
                  <a:ln>
                    <a:noFill/>
                  </a:ln>
                  <a:solidFill>
                    <a:schemeClr val="tx1"/>
                  </a:solidFill>
                  <a:effectLst/>
                  <a:latin typeface="IBM Plex Sans" panose="020B0503050203000203" pitchFamily="34" charset="0"/>
                </a:rPr>
                <a:t>NeuralNetworkClassifier</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19" name="Rectangle 18">
              <a:extLst>
                <a:ext uri="{FF2B5EF4-FFF2-40B4-BE49-F238E27FC236}">
                  <a16:creationId xmlns:a16="http://schemas.microsoft.com/office/drawing/2014/main" id="{0BD3F7B9-D469-4600-B4B1-1848FFEB3EDB}"/>
                </a:ext>
              </a:extLst>
            </p:cNvPr>
            <p:cNvSpPr/>
            <p:nvPr/>
          </p:nvSpPr>
          <p:spPr bwMode="auto">
            <a:xfrm>
              <a:off x="2779878" y="2504450"/>
              <a:ext cx="1412628"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err="1">
                  <a:ln>
                    <a:noFill/>
                  </a:ln>
                  <a:solidFill>
                    <a:schemeClr val="tx1"/>
                  </a:solidFill>
                  <a:effectLst/>
                  <a:latin typeface="IBM Plex Sans" panose="020B0503050203000203" pitchFamily="34" charset="0"/>
                </a:rPr>
                <a:t>NeuralNetwork</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20" name="Rectangle 19">
              <a:extLst>
                <a:ext uri="{FF2B5EF4-FFF2-40B4-BE49-F238E27FC236}">
                  <a16:creationId xmlns:a16="http://schemas.microsoft.com/office/drawing/2014/main" id="{13052062-7851-44EB-A595-74331103179E}"/>
                </a:ext>
              </a:extLst>
            </p:cNvPr>
            <p:cNvSpPr/>
            <p:nvPr/>
          </p:nvSpPr>
          <p:spPr bwMode="auto">
            <a:xfrm>
              <a:off x="4348068" y="2267860"/>
              <a:ext cx="1529045" cy="590155"/>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900" dirty="0">
                  <a:solidFill>
                    <a:schemeClr val="tx1"/>
                  </a:solidFill>
                  <a:latin typeface="IBM Plex Sans" panose="020B0503050203000203" pitchFamily="34" charset="0"/>
                </a:rPr>
                <a:t>VQC</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21" name="Rectangle 20">
              <a:extLst>
                <a:ext uri="{FF2B5EF4-FFF2-40B4-BE49-F238E27FC236}">
                  <a16:creationId xmlns:a16="http://schemas.microsoft.com/office/drawing/2014/main" id="{708FBC67-BA07-4018-9F90-2DC4CA2A8621}"/>
                </a:ext>
              </a:extLst>
            </p:cNvPr>
            <p:cNvSpPr/>
            <p:nvPr/>
          </p:nvSpPr>
          <p:spPr bwMode="auto">
            <a:xfrm>
              <a:off x="4403536" y="2515022"/>
              <a:ext cx="679461"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Feature Map</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22" name="Rectangle 21">
              <a:extLst>
                <a:ext uri="{FF2B5EF4-FFF2-40B4-BE49-F238E27FC236}">
                  <a16:creationId xmlns:a16="http://schemas.microsoft.com/office/drawing/2014/main" id="{F346F899-E905-4E7D-983C-A29FEDC8821A}"/>
                </a:ext>
              </a:extLst>
            </p:cNvPr>
            <p:cNvSpPr/>
            <p:nvPr/>
          </p:nvSpPr>
          <p:spPr bwMode="auto">
            <a:xfrm>
              <a:off x="5153330" y="2515022"/>
              <a:ext cx="679461"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Ansatz</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23" name="Rectangle 22">
              <a:extLst>
                <a:ext uri="{FF2B5EF4-FFF2-40B4-BE49-F238E27FC236}">
                  <a16:creationId xmlns:a16="http://schemas.microsoft.com/office/drawing/2014/main" id="{F4A75AA5-42E9-4FB1-9144-DFF859339E6A}"/>
                </a:ext>
              </a:extLst>
            </p:cNvPr>
            <p:cNvSpPr/>
            <p:nvPr/>
          </p:nvSpPr>
          <p:spPr bwMode="auto">
            <a:xfrm>
              <a:off x="6077850" y="2262059"/>
              <a:ext cx="1225901" cy="590155"/>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900" dirty="0">
                  <a:solidFill>
                    <a:schemeClr val="tx1"/>
                  </a:solidFill>
                  <a:latin typeface="IBM Plex Sans" panose="020B0503050203000203" pitchFamily="34" charset="0"/>
                </a:rPr>
                <a:t>QSVC</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24" name="Rectangle 23">
              <a:extLst>
                <a:ext uri="{FF2B5EF4-FFF2-40B4-BE49-F238E27FC236}">
                  <a16:creationId xmlns:a16="http://schemas.microsoft.com/office/drawing/2014/main" id="{B90FE02B-8D11-4A66-9389-4587E3CAF817}"/>
                </a:ext>
              </a:extLst>
            </p:cNvPr>
            <p:cNvSpPr/>
            <p:nvPr/>
          </p:nvSpPr>
          <p:spPr bwMode="auto">
            <a:xfrm>
              <a:off x="6144308" y="2503421"/>
              <a:ext cx="1092566"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Kernel</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25" name="Rectangle 24">
              <a:extLst>
                <a:ext uri="{FF2B5EF4-FFF2-40B4-BE49-F238E27FC236}">
                  <a16:creationId xmlns:a16="http://schemas.microsoft.com/office/drawing/2014/main" id="{BD10D69A-B0B5-4686-AEE6-F6A6009D6BC2}"/>
                </a:ext>
              </a:extLst>
            </p:cNvPr>
            <p:cNvSpPr/>
            <p:nvPr/>
          </p:nvSpPr>
          <p:spPr bwMode="auto">
            <a:xfrm>
              <a:off x="6018330" y="3011395"/>
              <a:ext cx="1352295" cy="881559"/>
            </a:xfrm>
            <a:prstGeom prst="rect">
              <a:avLst/>
            </a:prstGeom>
            <a:solidFill>
              <a:srgbClr val="93B3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IBM Plex Sans" panose="020B0503050203000203" pitchFamily="34" charset="0"/>
                </a:rPr>
                <a:t>Kernels</a:t>
              </a:r>
              <a:endParaRPr kumimoji="0" lang="en-IE" sz="1050" b="0" i="0" u="none" strike="noStrike" cap="none" normalizeH="0" baseline="0" dirty="0">
                <a:ln>
                  <a:noFill/>
                </a:ln>
                <a:solidFill>
                  <a:schemeClr val="tx1"/>
                </a:solidFill>
                <a:effectLst/>
                <a:latin typeface="IBM Plex Sans" panose="020B0503050203000203" pitchFamily="34" charset="0"/>
              </a:endParaRPr>
            </a:p>
          </p:txBody>
        </p:sp>
        <p:sp>
          <p:nvSpPr>
            <p:cNvPr id="26" name="Rectangle 25">
              <a:extLst>
                <a:ext uri="{FF2B5EF4-FFF2-40B4-BE49-F238E27FC236}">
                  <a16:creationId xmlns:a16="http://schemas.microsoft.com/office/drawing/2014/main" id="{89CA7070-9D4D-4B49-BF49-4626537C11FD}"/>
                </a:ext>
              </a:extLst>
            </p:cNvPr>
            <p:cNvSpPr/>
            <p:nvPr/>
          </p:nvSpPr>
          <p:spPr bwMode="auto">
            <a:xfrm>
              <a:off x="6077850" y="3259009"/>
              <a:ext cx="1225901" cy="590155"/>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lang="en-US" sz="900" dirty="0" err="1">
                  <a:solidFill>
                    <a:schemeClr val="tx1"/>
                  </a:solidFill>
                  <a:latin typeface="IBM Plex Sans" panose="020B0503050203000203" pitchFamily="34" charset="0"/>
                </a:rPr>
                <a:t>QuantumKernel</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27" name="Rectangle 26">
              <a:extLst>
                <a:ext uri="{FF2B5EF4-FFF2-40B4-BE49-F238E27FC236}">
                  <a16:creationId xmlns:a16="http://schemas.microsoft.com/office/drawing/2014/main" id="{6BBC2E0D-596E-4F16-86AD-C4A5D2F4870E}"/>
                </a:ext>
              </a:extLst>
            </p:cNvPr>
            <p:cNvSpPr/>
            <p:nvPr/>
          </p:nvSpPr>
          <p:spPr bwMode="auto">
            <a:xfrm>
              <a:off x="6144308" y="3497780"/>
              <a:ext cx="1092566"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Feature Map</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28" name="Rectangle 27">
              <a:extLst>
                <a:ext uri="{FF2B5EF4-FFF2-40B4-BE49-F238E27FC236}">
                  <a16:creationId xmlns:a16="http://schemas.microsoft.com/office/drawing/2014/main" id="{C09026A2-EFB3-4B77-A66C-B5D0597A4A3B}"/>
                </a:ext>
              </a:extLst>
            </p:cNvPr>
            <p:cNvSpPr/>
            <p:nvPr/>
          </p:nvSpPr>
          <p:spPr bwMode="auto">
            <a:xfrm>
              <a:off x="2667890" y="3011395"/>
              <a:ext cx="3280104" cy="881559"/>
            </a:xfrm>
            <a:prstGeom prst="rect">
              <a:avLst/>
            </a:prstGeom>
            <a:solidFill>
              <a:srgbClr val="93B3D9"/>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IBM Plex Sans" panose="020B0503050203000203" pitchFamily="34" charset="0"/>
                </a:rPr>
                <a:t>Neural Networks</a:t>
              </a:r>
              <a:endParaRPr kumimoji="0" lang="en-IE" sz="1050" b="0" i="0" u="none" strike="noStrike" cap="none" normalizeH="0" baseline="0" dirty="0">
                <a:ln>
                  <a:noFill/>
                </a:ln>
                <a:solidFill>
                  <a:schemeClr val="tx1"/>
                </a:solidFill>
                <a:effectLst/>
                <a:latin typeface="IBM Plex Sans" panose="020B0503050203000203" pitchFamily="34" charset="0"/>
              </a:endParaRPr>
            </a:p>
          </p:txBody>
        </p:sp>
        <p:sp>
          <p:nvSpPr>
            <p:cNvPr id="29" name="Rectangle 28">
              <a:extLst>
                <a:ext uri="{FF2B5EF4-FFF2-40B4-BE49-F238E27FC236}">
                  <a16:creationId xmlns:a16="http://schemas.microsoft.com/office/drawing/2014/main" id="{BD10A683-1B79-4397-BE63-BAC46C76AB19}"/>
                </a:ext>
              </a:extLst>
            </p:cNvPr>
            <p:cNvSpPr/>
            <p:nvPr/>
          </p:nvSpPr>
          <p:spPr bwMode="auto">
            <a:xfrm>
              <a:off x="2716023" y="3257660"/>
              <a:ext cx="993971" cy="585154"/>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900" b="0" i="0" u="none" strike="noStrike" cap="none" normalizeH="0" baseline="0" dirty="0" err="1">
                  <a:ln>
                    <a:noFill/>
                  </a:ln>
                  <a:solidFill>
                    <a:schemeClr val="tx1"/>
                  </a:solidFill>
                  <a:effectLst/>
                  <a:latin typeface="IBM Plex Sans" panose="020B0503050203000203" pitchFamily="34" charset="0"/>
                </a:rPr>
                <a:t>OpflowQNN</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30" name="Rectangle 29">
              <a:extLst>
                <a:ext uri="{FF2B5EF4-FFF2-40B4-BE49-F238E27FC236}">
                  <a16:creationId xmlns:a16="http://schemas.microsoft.com/office/drawing/2014/main" id="{F7EC93AC-B72A-4C8D-AD5C-BC77094869BF}"/>
                </a:ext>
              </a:extLst>
            </p:cNvPr>
            <p:cNvSpPr/>
            <p:nvPr/>
          </p:nvSpPr>
          <p:spPr bwMode="auto">
            <a:xfrm>
              <a:off x="2829673" y="3493878"/>
              <a:ext cx="766669"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Operator</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31" name="Rectangle 30">
              <a:extLst>
                <a:ext uri="{FF2B5EF4-FFF2-40B4-BE49-F238E27FC236}">
                  <a16:creationId xmlns:a16="http://schemas.microsoft.com/office/drawing/2014/main" id="{AEDFE981-0034-4D34-BF5F-4F84C1B6A08A}"/>
                </a:ext>
              </a:extLst>
            </p:cNvPr>
            <p:cNvSpPr/>
            <p:nvPr/>
          </p:nvSpPr>
          <p:spPr bwMode="auto">
            <a:xfrm>
              <a:off x="3796209" y="3257660"/>
              <a:ext cx="997344" cy="585154"/>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900" b="0" i="0" u="none" strike="noStrike" cap="none" normalizeH="0" baseline="0" dirty="0" err="1">
                  <a:ln>
                    <a:noFill/>
                  </a:ln>
                  <a:solidFill>
                    <a:schemeClr val="tx1"/>
                  </a:solidFill>
                  <a:effectLst/>
                  <a:latin typeface="IBM Plex Sans" panose="020B0503050203000203" pitchFamily="34" charset="0"/>
                </a:rPr>
                <a:t>TwoLayerQNN</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32" name="Rectangle 31">
              <a:extLst>
                <a:ext uri="{FF2B5EF4-FFF2-40B4-BE49-F238E27FC236}">
                  <a16:creationId xmlns:a16="http://schemas.microsoft.com/office/drawing/2014/main" id="{351C345D-EB70-4C06-B7D2-6A51AAD18811}"/>
                </a:ext>
              </a:extLst>
            </p:cNvPr>
            <p:cNvSpPr/>
            <p:nvPr/>
          </p:nvSpPr>
          <p:spPr bwMode="auto">
            <a:xfrm>
              <a:off x="4879769" y="3257660"/>
              <a:ext cx="997344" cy="585154"/>
            </a:xfrm>
            <a:prstGeom prst="rect">
              <a:avLst/>
            </a:prstGeom>
            <a:solidFill>
              <a:srgbClr val="4F81B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900" b="0" i="0" u="none" strike="noStrike" cap="none" normalizeH="0" baseline="0" dirty="0" err="1">
                  <a:ln>
                    <a:noFill/>
                  </a:ln>
                  <a:solidFill>
                    <a:schemeClr val="tx1"/>
                  </a:solidFill>
                  <a:effectLst/>
                  <a:latin typeface="IBM Plex Sans" panose="020B0503050203000203" pitchFamily="34" charset="0"/>
                </a:rPr>
                <a:t>CircuitQNN</a:t>
              </a:r>
              <a:endParaRPr kumimoji="0" lang="en-IE" sz="900" b="0" i="0" u="none" strike="noStrike" cap="none" normalizeH="0" baseline="0" dirty="0">
                <a:ln>
                  <a:noFill/>
                </a:ln>
                <a:solidFill>
                  <a:schemeClr val="tx1"/>
                </a:solidFill>
                <a:effectLst/>
                <a:latin typeface="IBM Plex Sans" panose="020B0503050203000203" pitchFamily="34" charset="0"/>
              </a:endParaRPr>
            </a:p>
          </p:txBody>
        </p:sp>
        <p:sp>
          <p:nvSpPr>
            <p:cNvPr id="33" name="Rectangle 32">
              <a:extLst>
                <a:ext uri="{FF2B5EF4-FFF2-40B4-BE49-F238E27FC236}">
                  <a16:creationId xmlns:a16="http://schemas.microsoft.com/office/drawing/2014/main" id="{6FD696BF-05E7-4010-9191-E14FBAF19114}"/>
                </a:ext>
              </a:extLst>
            </p:cNvPr>
            <p:cNvSpPr/>
            <p:nvPr/>
          </p:nvSpPr>
          <p:spPr bwMode="auto">
            <a:xfrm>
              <a:off x="3853035" y="3499255"/>
              <a:ext cx="444826"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Feature Map</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34" name="Rectangle 33">
              <a:extLst>
                <a:ext uri="{FF2B5EF4-FFF2-40B4-BE49-F238E27FC236}">
                  <a16:creationId xmlns:a16="http://schemas.microsoft.com/office/drawing/2014/main" id="{D636B474-65B6-46BF-9486-98250DB0AF84}"/>
                </a:ext>
              </a:extLst>
            </p:cNvPr>
            <p:cNvSpPr/>
            <p:nvPr/>
          </p:nvSpPr>
          <p:spPr bwMode="auto">
            <a:xfrm>
              <a:off x="4323293" y="3497780"/>
              <a:ext cx="421423"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Ansatz</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35" name="Rectangle 34">
              <a:extLst>
                <a:ext uri="{FF2B5EF4-FFF2-40B4-BE49-F238E27FC236}">
                  <a16:creationId xmlns:a16="http://schemas.microsoft.com/office/drawing/2014/main" id="{79D5FC97-9E52-483C-BE2A-D9AA05F3DD8E}"/>
                </a:ext>
              </a:extLst>
            </p:cNvPr>
            <p:cNvSpPr/>
            <p:nvPr/>
          </p:nvSpPr>
          <p:spPr bwMode="auto">
            <a:xfrm>
              <a:off x="4995106" y="3497780"/>
              <a:ext cx="766669" cy="285196"/>
            </a:xfrm>
            <a:prstGeom prst="rect">
              <a:avLst/>
            </a:prstGeom>
            <a:solidFill>
              <a:srgbClr val="6B31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IBM Plex Sans" panose="020B0503050203000203" pitchFamily="34" charset="0"/>
                </a:rPr>
                <a:t>Quantum Circuit</a:t>
              </a:r>
              <a:endParaRPr kumimoji="0" lang="en-IE" sz="800" b="0" i="0" u="none" strike="noStrike" cap="none" normalizeH="0" baseline="0" dirty="0">
                <a:ln>
                  <a:noFill/>
                </a:ln>
                <a:solidFill>
                  <a:schemeClr val="tx1"/>
                </a:solidFill>
                <a:effectLst/>
                <a:latin typeface="IBM Plex Sans" panose="020B0503050203000203" pitchFamily="34" charset="0"/>
              </a:endParaRPr>
            </a:p>
          </p:txBody>
        </p:sp>
        <p:sp>
          <p:nvSpPr>
            <p:cNvPr id="36" name="Rectangle 35">
              <a:extLst>
                <a:ext uri="{FF2B5EF4-FFF2-40B4-BE49-F238E27FC236}">
                  <a16:creationId xmlns:a16="http://schemas.microsoft.com/office/drawing/2014/main" id="{914DCE6A-ED15-42F6-B902-37329AF06E03}"/>
                </a:ext>
              </a:extLst>
            </p:cNvPr>
            <p:cNvSpPr/>
            <p:nvPr/>
          </p:nvSpPr>
          <p:spPr bwMode="auto">
            <a:xfrm>
              <a:off x="2667890" y="3968653"/>
              <a:ext cx="4702735" cy="365438"/>
            </a:xfrm>
            <a:prstGeom prst="rect">
              <a:avLst/>
            </a:prstGeom>
            <a:solidFill>
              <a:srgbClr val="A0A0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000" b="0" i="0" u="none" strike="noStrike" cap="none" normalizeH="0" baseline="0" dirty="0" err="1">
                  <a:ln>
                    <a:noFill/>
                  </a:ln>
                  <a:solidFill>
                    <a:schemeClr val="tx1"/>
                  </a:solidFill>
                  <a:effectLst/>
                  <a:latin typeface="IBM Plex Sans" panose="020B0503050203000203" pitchFamily="34" charset="0"/>
                </a:rPr>
                <a:t>Qiskit</a:t>
              </a:r>
              <a:endParaRPr kumimoji="0" lang="en-US" sz="1000" b="0" i="0" u="none" strike="noStrike" cap="none" normalizeH="0" baseline="0" dirty="0">
                <a:ln>
                  <a:noFill/>
                </a:ln>
                <a:solidFill>
                  <a:schemeClr val="tx1"/>
                </a:solidFill>
                <a:effectLst/>
                <a:latin typeface="IBM Plex Sans" panose="020B0503050203000203"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lang="en-US" sz="1000" dirty="0">
                  <a:solidFill>
                    <a:schemeClr val="tx1"/>
                  </a:solidFill>
                  <a:latin typeface="IBM Plex Sans" panose="020B0503050203000203" pitchFamily="34" charset="0"/>
                </a:rPr>
                <a:t>(circuits, operators, gradients, optimizers)</a:t>
              </a:r>
              <a:endParaRPr kumimoji="0" lang="en-IE" sz="1000" b="0" i="0" u="none" strike="noStrike" cap="none" normalizeH="0" baseline="0" dirty="0">
                <a:ln>
                  <a:noFill/>
                </a:ln>
                <a:solidFill>
                  <a:schemeClr val="tx1"/>
                </a:solidFill>
                <a:effectLst/>
                <a:latin typeface="IBM Plex Sans" panose="020B0503050203000203" pitchFamily="34" charset="0"/>
              </a:endParaRPr>
            </a:p>
          </p:txBody>
        </p:sp>
      </p:grpSp>
      <p:sp>
        <p:nvSpPr>
          <p:cNvPr id="37" name="TextBox 36">
            <a:extLst>
              <a:ext uri="{FF2B5EF4-FFF2-40B4-BE49-F238E27FC236}">
                <a16:creationId xmlns:a16="http://schemas.microsoft.com/office/drawing/2014/main" id="{DF6548E9-1094-410F-980A-19C857F03496}"/>
              </a:ext>
            </a:extLst>
          </p:cNvPr>
          <p:cNvSpPr txBox="1"/>
          <p:nvPr/>
        </p:nvSpPr>
        <p:spPr>
          <a:xfrm>
            <a:off x="1367041" y="1026385"/>
            <a:ext cx="962593" cy="297582"/>
          </a:xfrm>
          <a:prstGeom prst="rect">
            <a:avLst/>
          </a:prstGeom>
          <a:noFill/>
        </p:spPr>
        <p:txBody>
          <a:bodyPr wrap="none" rtlCol="0">
            <a:spAutoFit/>
          </a:bodyPr>
          <a:lstStyle/>
          <a:p>
            <a:pPr algn="l">
              <a:lnSpc>
                <a:spcPct val="120000"/>
              </a:lnSpc>
            </a:pPr>
            <a:r>
              <a:rPr lang="en-US" sz="1200" dirty="0">
                <a:solidFill>
                  <a:schemeClr val="bg1"/>
                </a:solidFill>
                <a:latin typeface="IBM Plex Sans" charset="0"/>
                <a:ea typeface="IBM Plex Sans" charset="0"/>
                <a:cs typeface="IBM Plex Sans" charset="0"/>
              </a:rPr>
              <a:t>Connectors</a:t>
            </a:r>
            <a:endParaRPr lang="en-IE" sz="1200" dirty="0">
              <a:solidFill>
                <a:schemeClr val="bg1"/>
              </a:solidFill>
              <a:latin typeface="IBM Plex Sans" charset="0"/>
              <a:ea typeface="IBM Plex Sans" charset="0"/>
              <a:cs typeface="IBM Plex Sans" charset="0"/>
            </a:endParaRPr>
          </a:p>
        </p:txBody>
      </p:sp>
      <p:sp>
        <p:nvSpPr>
          <p:cNvPr id="38" name="TextBox 37">
            <a:extLst>
              <a:ext uri="{FF2B5EF4-FFF2-40B4-BE49-F238E27FC236}">
                <a16:creationId xmlns:a16="http://schemas.microsoft.com/office/drawing/2014/main" id="{5F65A3A0-F20D-40AE-A4ED-5A84B880440F}"/>
              </a:ext>
            </a:extLst>
          </p:cNvPr>
          <p:cNvSpPr txBox="1"/>
          <p:nvPr/>
        </p:nvSpPr>
        <p:spPr>
          <a:xfrm>
            <a:off x="1367041" y="1518927"/>
            <a:ext cx="918086" cy="297582"/>
          </a:xfrm>
          <a:prstGeom prst="rect">
            <a:avLst/>
          </a:prstGeom>
          <a:noFill/>
        </p:spPr>
        <p:txBody>
          <a:bodyPr wrap="none" rtlCol="0">
            <a:spAutoFit/>
          </a:bodyPr>
          <a:lstStyle/>
          <a:p>
            <a:pPr algn="l">
              <a:lnSpc>
                <a:spcPct val="120000"/>
              </a:lnSpc>
            </a:pPr>
            <a:r>
              <a:rPr lang="en-US" sz="1200" dirty="0">
                <a:solidFill>
                  <a:schemeClr val="bg1"/>
                </a:solidFill>
                <a:latin typeface="IBM Plex Sans" charset="0"/>
                <a:ea typeface="IBM Plex Sans" charset="0"/>
                <a:cs typeface="IBM Plex Sans" charset="0"/>
              </a:rPr>
              <a:t>Regressors</a:t>
            </a:r>
            <a:endParaRPr lang="en-IE" sz="1200" dirty="0">
              <a:solidFill>
                <a:schemeClr val="bg1"/>
              </a:solidFill>
              <a:latin typeface="IBM Plex Sans" charset="0"/>
              <a:ea typeface="IBM Plex Sans" charset="0"/>
              <a:cs typeface="IBM Plex Sans" charset="0"/>
            </a:endParaRPr>
          </a:p>
        </p:txBody>
      </p:sp>
      <p:sp>
        <p:nvSpPr>
          <p:cNvPr id="39" name="TextBox 38">
            <a:extLst>
              <a:ext uri="{FF2B5EF4-FFF2-40B4-BE49-F238E27FC236}">
                <a16:creationId xmlns:a16="http://schemas.microsoft.com/office/drawing/2014/main" id="{F07E0ECF-4F97-4E55-9132-C531A6212D59}"/>
              </a:ext>
            </a:extLst>
          </p:cNvPr>
          <p:cNvSpPr txBox="1"/>
          <p:nvPr/>
        </p:nvSpPr>
        <p:spPr>
          <a:xfrm>
            <a:off x="1386900" y="2202076"/>
            <a:ext cx="859766" cy="297582"/>
          </a:xfrm>
          <a:prstGeom prst="rect">
            <a:avLst/>
          </a:prstGeom>
          <a:noFill/>
        </p:spPr>
        <p:txBody>
          <a:bodyPr wrap="none" rtlCol="0">
            <a:spAutoFit/>
          </a:bodyPr>
          <a:lstStyle/>
          <a:p>
            <a:pPr algn="l">
              <a:lnSpc>
                <a:spcPct val="120000"/>
              </a:lnSpc>
            </a:pPr>
            <a:r>
              <a:rPr lang="en-US" sz="1200" dirty="0">
                <a:solidFill>
                  <a:schemeClr val="bg1"/>
                </a:solidFill>
                <a:latin typeface="IBM Plex Sans" charset="0"/>
                <a:ea typeface="IBM Plex Sans" charset="0"/>
                <a:cs typeface="IBM Plex Sans" charset="0"/>
              </a:rPr>
              <a:t>Classifiers</a:t>
            </a:r>
            <a:endParaRPr lang="en-IE" sz="1200" dirty="0">
              <a:solidFill>
                <a:schemeClr val="bg1"/>
              </a:solidFill>
              <a:latin typeface="IBM Plex Sans" charset="0"/>
              <a:ea typeface="IBM Plex Sans" charset="0"/>
              <a:cs typeface="IBM Plex Sans" charset="0"/>
            </a:endParaRPr>
          </a:p>
        </p:txBody>
      </p:sp>
      <p:sp>
        <p:nvSpPr>
          <p:cNvPr id="40" name="TextBox 39">
            <a:extLst>
              <a:ext uri="{FF2B5EF4-FFF2-40B4-BE49-F238E27FC236}">
                <a16:creationId xmlns:a16="http://schemas.microsoft.com/office/drawing/2014/main" id="{3508856F-E1E5-49B8-8E79-9040767445ED}"/>
              </a:ext>
            </a:extLst>
          </p:cNvPr>
          <p:cNvSpPr txBox="1"/>
          <p:nvPr/>
        </p:nvSpPr>
        <p:spPr>
          <a:xfrm>
            <a:off x="1406759" y="2960078"/>
            <a:ext cx="1155972" cy="519181"/>
          </a:xfrm>
          <a:prstGeom prst="rect">
            <a:avLst/>
          </a:prstGeom>
          <a:noFill/>
        </p:spPr>
        <p:txBody>
          <a:bodyPr wrap="none" rtlCol="0">
            <a:spAutoFit/>
          </a:bodyPr>
          <a:lstStyle/>
          <a:p>
            <a:pPr algn="l">
              <a:lnSpc>
                <a:spcPct val="120000"/>
              </a:lnSpc>
            </a:pPr>
            <a:r>
              <a:rPr lang="en-US" sz="1200" dirty="0">
                <a:solidFill>
                  <a:schemeClr val="bg1"/>
                </a:solidFill>
                <a:latin typeface="IBM Plex Sans" charset="0"/>
                <a:ea typeface="IBM Plex Sans" charset="0"/>
                <a:cs typeface="IBM Plex Sans" charset="0"/>
              </a:rPr>
              <a:t>Computational</a:t>
            </a:r>
          </a:p>
          <a:p>
            <a:pPr algn="l">
              <a:lnSpc>
                <a:spcPct val="120000"/>
              </a:lnSpc>
            </a:pPr>
            <a:r>
              <a:rPr lang="en-US" sz="1200" dirty="0">
                <a:solidFill>
                  <a:schemeClr val="bg1"/>
                </a:solidFill>
                <a:latin typeface="IBM Plex Sans" charset="0"/>
                <a:ea typeface="IBM Plex Sans" charset="0"/>
                <a:cs typeface="IBM Plex Sans" charset="0"/>
              </a:rPr>
              <a:t>Units</a:t>
            </a:r>
            <a:endParaRPr lang="en-IE" sz="1200" dirty="0">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29631492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FFB7D-7775-44D9-B898-F1279BFF6EC2}"/>
              </a:ext>
            </a:extLst>
          </p:cNvPr>
          <p:cNvSpPr>
            <a:spLocks noGrp="1"/>
          </p:cNvSpPr>
          <p:nvPr>
            <p:ph type="title"/>
          </p:nvPr>
        </p:nvSpPr>
        <p:spPr/>
        <p:txBody>
          <a:bodyPr/>
          <a:lstStyle/>
          <a:p>
            <a:r>
              <a:rPr lang="en-IE" dirty="0" err="1"/>
              <a:t>Qiskit</a:t>
            </a:r>
            <a:r>
              <a:rPr lang="en-IE" dirty="0"/>
              <a:t> Machine Learning Package</a:t>
            </a:r>
          </a:p>
        </p:txBody>
      </p:sp>
      <p:sp>
        <p:nvSpPr>
          <p:cNvPr id="4" name="Footer Placeholder 3">
            <a:extLst>
              <a:ext uri="{FF2B5EF4-FFF2-40B4-BE49-F238E27FC236}">
                <a16:creationId xmlns:a16="http://schemas.microsoft.com/office/drawing/2014/main" id="{1C4BBE38-B0C3-4340-BCF4-DBEB7F56D2DF}"/>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674E2DEA-5D82-4571-8AE0-7E37E55901A5}"/>
              </a:ext>
            </a:extLst>
          </p:cNvPr>
          <p:cNvSpPr>
            <a:spLocks noGrp="1"/>
          </p:cNvSpPr>
          <p:nvPr>
            <p:ph type="sldNum" sz="quarter" idx="11"/>
          </p:nvPr>
        </p:nvSpPr>
        <p:spPr/>
        <p:txBody>
          <a:bodyPr/>
          <a:lstStyle/>
          <a:p>
            <a:fld id="{59395FB3-9C97-154F-86B2-7E381B951268}" type="slidenum">
              <a:rPr lang="en-US" smtClean="0"/>
              <a:pPr/>
              <a:t>74</a:t>
            </a:fld>
            <a:endParaRPr lang="en-US" dirty="0"/>
          </a:p>
        </p:txBody>
      </p:sp>
      <p:sp>
        <p:nvSpPr>
          <p:cNvPr id="6" name="Rectangle 5">
            <a:extLst>
              <a:ext uri="{FF2B5EF4-FFF2-40B4-BE49-F238E27FC236}">
                <a16:creationId xmlns:a16="http://schemas.microsoft.com/office/drawing/2014/main" id="{24CCA540-D21B-4FCF-BF44-8B902E3B5923}"/>
              </a:ext>
            </a:extLst>
          </p:cNvPr>
          <p:cNvSpPr/>
          <p:nvPr/>
        </p:nvSpPr>
        <p:spPr bwMode="auto">
          <a:xfrm>
            <a:off x="223328" y="1243584"/>
            <a:ext cx="2477042" cy="191270"/>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IE" sz="1100" b="0" i="0" u="none" strike="noStrike" cap="none" normalizeH="0" baseline="0" dirty="0" err="1">
                <a:ln>
                  <a:noFill/>
                </a:ln>
                <a:solidFill>
                  <a:schemeClr val="bg1"/>
                </a:solidFill>
                <a:effectLst/>
                <a:latin typeface="IBM Plex Sans" panose="020B0503050203000203" pitchFamily="34" charset="0"/>
              </a:rPr>
              <a:t>qiskit_machine_learning</a:t>
            </a:r>
            <a:endParaRPr kumimoji="0" lang="en-IE" sz="1100" b="0" i="0" u="none" strike="noStrike" cap="none" normalizeH="0" baseline="0" dirty="0">
              <a:ln>
                <a:noFill/>
              </a:ln>
              <a:solidFill>
                <a:schemeClr val="bg1"/>
              </a:solidFill>
              <a:effectLst/>
              <a:latin typeface="IBM Plex Sans" panose="020B0503050203000203" pitchFamily="34" charset="0"/>
            </a:endParaRPr>
          </a:p>
        </p:txBody>
      </p:sp>
      <p:sp>
        <p:nvSpPr>
          <p:cNvPr id="7" name="Rectangle 6">
            <a:extLst>
              <a:ext uri="{FF2B5EF4-FFF2-40B4-BE49-F238E27FC236}">
                <a16:creationId xmlns:a16="http://schemas.microsoft.com/office/drawing/2014/main" id="{7CCA3B35-2E0A-4AD9-BB4D-71848B3D7431}"/>
              </a:ext>
            </a:extLst>
          </p:cNvPr>
          <p:cNvSpPr/>
          <p:nvPr/>
        </p:nvSpPr>
        <p:spPr bwMode="auto">
          <a:xfrm>
            <a:off x="748064" y="1510390"/>
            <a:ext cx="1952305" cy="191270"/>
          </a:xfrm>
          <a:prstGeom prst="rect">
            <a:avLst/>
          </a:prstGeom>
          <a:solidFill>
            <a:srgbClr val="6EA6FF"/>
          </a:solidFill>
          <a:ln w="19050">
            <a:solidFill>
              <a:srgbClr val="6EA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lang="en-IE" sz="1100" dirty="0">
                <a:solidFill>
                  <a:schemeClr val="bg1"/>
                </a:solidFill>
                <a:latin typeface="IBM Plex Sans" panose="020B0503050203000203" pitchFamily="34" charset="0"/>
              </a:rPr>
              <a:t>algorithms</a:t>
            </a:r>
            <a:endParaRPr kumimoji="0" lang="en-IE" sz="1100" b="0" i="0" u="none" strike="noStrike" cap="none" normalizeH="0" baseline="0" dirty="0">
              <a:ln>
                <a:noFill/>
              </a:ln>
              <a:solidFill>
                <a:schemeClr val="bg1"/>
              </a:solidFill>
              <a:effectLst/>
              <a:latin typeface="IBM Plex Sans" panose="020B0503050203000203" pitchFamily="34" charset="0"/>
            </a:endParaRPr>
          </a:p>
        </p:txBody>
      </p:sp>
      <p:sp>
        <p:nvSpPr>
          <p:cNvPr id="8" name="Rectangle 7">
            <a:extLst>
              <a:ext uri="{FF2B5EF4-FFF2-40B4-BE49-F238E27FC236}">
                <a16:creationId xmlns:a16="http://schemas.microsoft.com/office/drawing/2014/main" id="{A3AB5C9E-514A-4257-A881-385E885CD2E2}"/>
              </a:ext>
            </a:extLst>
          </p:cNvPr>
          <p:cNvSpPr/>
          <p:nvPr/>
        </p:nvSpPr>
        <p:spPr bwMode="auto">
          <a:xfrm>
            <a:off x="748064" y="2553408"/>
            <a:ext cx="1952305" cy="191270"/>
          </a:xfrm>
          <a:prstGeom prst="rect">
            <a:avLst/>
          </a:prstGeom>
          <a:solidFill>
            <a:srgbClr val="6EA6FF"/>
          </a:solidFill>
          <a:ln w="19050">
            <a:solidFill>
              <a:srgbClr val="6EA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lang="en-IE" sz="1100" dirty="0" err="1">
                <a:solidFill>
                  <a:schemeClr val="bg1"/>
                </a:solidFill>
                <a:latin typeface="IBM Plex Sans" panose="020B0503050203000203" pitchFamily="34" charset="0"/>
              </a:rPr>
              <a:t>circuit.library</a:t>
            </a:r>
            <a:endParaRPr kumimoji="0" lang="en-IE" sz="1100" b="0" i="0" u="none" strike="noStrike" cap="none" normalizeH="0" baseline="0" dirty="0">
              <a:ln>
                <a:noFill/>
              </a:ln>
              <a:solidFill>
                <a:schemeClr val="bg1"/>
              </a:solidFill>
              <a:effectLst/>
              <a:latin typeface="IBM Plex Sans" panose="020B0503050203000203" pitchFamily="34" charset="0"/>
            </a:endParaRPr>
          </a:p>
        </p:txBody>
      </p:sp>
      <p:sp>
        <p:nvSpPr>
          <p:cNvPr id="9" name="Rectangle 8">
            <a:extLst>
              <a:ext uri="{FF2B5EF4-FFF2-40B4-BE49-F238E27FC236}">
                <a16:creationId xmlns:a16="http://schemas.microsoft.com/office/drawing/2014/main" id="{9A154ACF-D6C7-4110-8230-376E63F20CB2}"/>
              </a:ext>
            </a:extLst>
          </p:cNvPr>
          <p:cNvSpPr/>
          <p:nvPr/>
        </p:nvSpPr>
        <p:spPr bwMode="auto">
          <a:xfrm>
            <a:off x="748063" y="2810129"/>
            <a:ext cx="1952307" cy="191270"/>
          </a:xfrm>
          <a:prstGeom prst="rect">
            <a:avLst/>
          </a:prstGeom>
          <a:solidFill>
            <a:srgbClr val="6EA6FF"/>
          </a:solidFill>
          <a:ln w="19050">
            <a:solidFill>
              <a:srgbClr val="6EA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lang="en-IE" sz="1100" dirty="0">
                <a:solidFill>
                  <a:schemeClr val="bg1"/>
                </a:solidFill>
                <a:latin typeface="IBM Plex Sans" panose="020B0503050203000203" pitchFamily="34" charset="0"/>
              </a:rPr>
              <a:t>connectors</a:t>
            </a:r>
            <a:endParaRPr kumimoji="0" lang="en-IE" sz="1100" b="0" i="0" u="none" strike="noStrike" cap="none" normalizeH="0" baseline="0" dirty="0">
              <a:ln>
                <a:noFill/>
              </a:ln>
              <a:solidFill>
                <a:schemeClr val="bg1"/>
              </a:solidFill>
              <a:effectLst/>
              <a:latin typeface="IBM Plex Sans" panose="020B0503050203000203" pitchFamily="34" charset="0"/>
            </a:endParaRPr>
          </a:p>
        </p:txBody>
      </p:sp>
      <p:sp>
        <p:nvSpPr>
          <p:cNvPr id="10" name="Rectangle 9">
            <a:extLst>
              <a:ext uri="{FF2B5EF4-FFF2-40B4-BE49-F238E27FC236}">
                <a16:creationId xmlns:a16="http://schemas.microsoft.com/office/drawing/2014/main" id="{4CA957FD-44F4-48F8-9BE1-CC0ED46F2266}"/>
              </a:ext>
            </a:extLst>
          </p:cNvPr>
          <p:cNvSpPr/>
          <p:nvPr/>
        </p:nvSpPr>
        <p:spPr bwMode="auto">
          <a:xfrm>
            <a:off x="743333" y="3064461"/>
            <a:ext cx="1952305" cy="191270"/>
          </a:xfrm>
          <a:prstGeom prst="rect">
            <a:avLst/>
          </a:prstGeom>
          <a:solidFill>
            <a:srgbClr val="6EA6FF"/>
          </a:solidFill>
          <a:ln w="19050">
            <a:solidFill>
              <a:srgbClr val="6EA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lang="en-IE" sz="1100" dirty="0">
                <a:solidFill>
                  <a:schemeClr val="bg1"/>
                </a:solidFill>
                <a:latin typeface="IBM Plex Sans" panose="020B0503050203000203" pitchFamily="34" charset="0"/>
              </a:rPr>
              <a:t>datasets</a:t>
            </a:r>
            <a:endParaRPr kumimoji="0" lang="en-IE" sz="1100" b="0" i="0" u="none" strike="noStrike" cap="none" normalizeH="0" baseline="0" dirty="0">
              <a:ln>
                <a:noFill/>
              </a:ln>
              <a:solidFill>
                <a:schemeClr val="bg1"/>
              </a:solidFill>
              <a:effectLst/>
              <a:latin typeface="IBM Plex Sans" panose="020B0503050203000203" pitchFamily="34" charset="0"/>
            </a:endParaRPr>
          </a:p>
        </p:txBody>
      </p:sp>
      <p:sp>
        <p:nvSpPr>
          <p:cNvPr id="11" name="Rectangle 10">
            <a:extLst>
              <a:ext uri="{FF2B5EF4-FFF2-40B4-BE49-F238E27FC236}">
                <a16:creationId xmlns:a16="http://schemas.microsoft.com/office/drawing/2014/main" id="{21343FB9-9A1C-4D6F-9398-BBAEA324A00E}"/>
              </a:ext>
            </a:extLst>
          </p:cNvPr>
          <p:cNvSpPr/>
          <p:nvPr/>
        </p:nvSpPr>
        <p:spPr bwMode="auto">
          <a:xfrm>
            <a:off x="748064" y="3325884"/>
            <a:ext cx="1947574" cy="191270"/>
          </a:xfrm>
          <a:prstGeom prst="rect">
            <a:avLst/>
          </a:prstGeom>
          <a:solidFill>
            <a:srgbClr val="6EA6FF"/>
          </a:solidFill>
          <a:ln w="19050">
            <a:solidFill>
              <a:srgbClr val="6EA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IE" sz="1100" b="0" i="0" u="none" strike="noStrike" cap="none" normalizeH="0" baseline="0" dirty="0">
                <a:ln>
                  <a:noFill/>
                </a:ln>
                <a:solidFill>
                  <a:schemeClr val="bg1"/>
                </a:solidFill>
                <a:effectLst/>
                <a:latin typeface="IBM Plex Sans" panose="020B0503050203000203" pitchFamily="34" charset="0"/>
              </a:rPr>
              <a:t>kernels</a:t>
            </a:r>
          </a:p>
        </p:txBody>
      </p:sp>
      <p:sp>
        <p:nvSpPr>
          <p:cNvPr id="12" name="Rectangle 11">
            <a:extLst>
              <a:ext uri="{FF2B5EF4-FFF2-40B4-BE49-F238E27FC236}">
                <a16:creationId xmlns:a16="http://schemas.microsoft.com/office/drawing/2014/main" id="{C3AA1833-A0C4-4E8A-8526-AA69070C052F}"/>
              </a:ext>
            </a:extLst>
          </p:cNvPr>
          <p:cNvSpPr/>
          <p:nvPr/>
        </p:nvSpPr>
        <p:spPr bwMode="auto">
          <a:xfrm>
            <a:off x="743332" y="3584835"/>
            <a:ext cx="1947574" cy="191270"/>
          </a:xfrm>
          <a:prstGeom prst="rect">
            <a:avLst/>
          </a:prstGeom>
          <a:solidFill>
            <a:srgbClr val="6EA6FF"/>
          </a:solidFill>
          <a:ln w="19050">
            <a:solidFill>
              <a:srgbClr val="6EA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IE" sz="1100" b="0" i="0" u="none" strike="noStrike" cap="none" normalizeH="0" baseline="0" dirty="0" err="1">
                <a:ln>
                  <a:noFill/>
                </a:ln>
                <a:solidFill>
                  <a:schemeClr val="bg1"/>
                </a:solidFill>
                <a:effectLst/>
                <a:latin typeface="IBM Plex Sans" panose="020B0503050203000203" pitchFamily="34" charset="0"/>
              </a:rPr>
              <a:t>neural_networks</a:t>
            </a:r>
            <a:endParaRPr kumimoji="0" lang="en-IE" sz="1100" b="0" i="0" u="none" strike="noStrike" cap="none" normalizeH="0" baseline="0" dirty="0">
              <a:ln>
                <a:noFill/>
              </a:ln>
              <a:solidFill>
                <a:schemeClr val="bg1"/>
              </a:solidFill>
              <a:effectLst/>
              <a:latin typeface="IBM Plex Sans" panose="020B0503050203000203" pitchFamily="34" charset="0"/>
            </a:endParaRPr>
          </a:p>
        </p:txBody>
      </p:sp>
      <p:sp>
        <p:nvSpPr>
          <p:cNvPr id="13" name="Rectangle 12">
            <a:extLst>
              <a:ext uri="{FF2B5EF4-FFF2-40B4-BE49-F238E27FC236}">
                <a16:creationId xmlns:a16="http://schemas.microsoft.com/office/drawing/2014/main" id="{468C6511-94AD-4A63-8E67-2AD4CB43097B}"/>
              </a:ext>
            </a:extLst>
          </p:cNvPr>
          <p:cNvSpPr/>
          <p:nvPr/>
        </p:nvSpPr>
        <p:spPr bwMode="auto">
          <a:xfrm>
            <a:off x="743331" y="3851279"/>
            <a:ext cx="1947574" cy="191270"/>
          </a:xfrm>
          <a:prstGeom prst="rect">
            <a:avLst/>
          </a:prstGeom>
          <a:solidFill>
            <a:srgbClr val="6EA6FF"/>
          </a:solidFill>
          <a:ln w="12700">
            <a:solidFill>
              <a:srgbClr val="002D9C"/>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IE" sz="1100" b="0" i="0" u="none" strike="noStrike" cap="none" normalizeH="0" baseline="0" dirty="0">
                <a:ln>
                  <a:noFill/>
                </a:ln>
                <a:solidFill>
                  <a:schemeClr val="bg1"/>
                </a:solidFill>
                <a:effectLst/>
                <a:latin typeface="IBM Plex Sans" panose="020B0503050203000203" pitchFamily="34" charset="0"/>
              </a:rPr>
              <a:t>runtime</a:t>
            </a:r>
          </a:p>
        </p:txBody>
      </p:sp>
      <p:sp>
        <p:nvSpPr>
          <p:cNvPr id="15" name="Rectangle 14">
            <a:extLst>
              <a:ext uri="{FF2B5EF4-FFF2-40B4-BE49-F238E27FC236}">
                <a16:creationId xmlns:a16="http://schemas.microsoft.com/office/drawing/2014/main" id="{CE5B6334-88B5-48B0-831A-024FE25A23F4}"/>
              </a:ext>
            </a:extLst>
          </p:cNvPr>
          <p:cNvSpPr/>
          <p:nvPr/>
        </p:nvSpPr>
        <p:spPr bwMode="auto">
          <a:xfrm>
            <a:off x="1278001" y="1764722"/>
            <a:ext cx="1422369" cy="191270"/>
          </a:xfrm>
          <a:prstGeom prst="rect">
            <a:avLst/>
          </a:prstGeom>
          <a:solidFill>
            <a:srgbClr val="0062FF"/>
          </a:solidFill>
          <a:ln w="19050">
            <a:solidFill>
              <a:srgbClr val="0062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lang="en-IE" sz="1100" dirty="0">
                <a:solidFill>
                  <a:schemeClr val="tx1"/>
                </a:solidFill>
                <a:latin typeface="IBM Plex Sans" panose="020B0503050203000203" pitchFamily="34" charset="0"/>
              </a:rPr>
              <a:t>classifiers</a:t>
            </a:r>
            <a:endParaRPr kumimoji="0" lang="en-IE" sz="1100" b="0" i="0" u="none" strike="noStrike" cap="none" normalizeH="0" baseline="0" dirty="0">
              <a:ln>
                <a:noFill/>
              </a:ln>
              <a:solidFill>
                <a:schemeClr val="tx1"/>
              </a:solidFill>
              <a:effectLst/>
              <a:latin typeface="IBM Plex Sans" panose="020B0503050203000203" pitchFamily="34" charset="0"/>
            </a:endParaRPr>
          </a:p>
        </p:txBody>
      </p:sp>
      <p:sp>
        <p:nvSpPr>
          <p:cNvPr id="16" name="Rectangle 15">
            <a:extLst>
              <a:ext uri="{FF2B5EF4-FFF2-40B4-BE49-F238E27FC236}">
                <a16:creationId xmlns:a16="http://schemas.microsoft.com/office/drawing/2014/main" id="{3F8D9740-1754-4EE6-A54F-78167D1AF043}"/>
              </a:ext>
            </a:extLst>
          </p:cNvPr>
          <p:cNvSpPr/>
          <p:nvPr/>
        </p:nvSpPr>
        <p:spPr bwMode="auto">
          <a:xfrm>
            <a:off x="1278001" y="2026145"/>
            <a:ext cx="1422368" cy="191270"/>
          </a:xfrm>
          <a:prstGeom prst="rect">
            <a:avLst/>
          </a:prstGeom>
          <a:solidFill>
            <a:srgbClr val="0062FF"/>
          </a:solidFill>
          <a:ln w="19050">
            <a:solidFill>
              <a:srgbClr val="0062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lang="en-IE" sz="1100" dirty="0" err="1">
                <a:solidFill>
                  <a:schemeClr val="tx1"/>
                </a:solidFill>
                <a:latin typeface="IBM Plex Sans" panose="020B0503050203000203" pitchFamily="34" charset="0"/>
              </a:rPr>
              <a:t>distribution_learners</a:t>
            </a:r>
            <a:endParaRPr kumimoji="0" lang="en-IE" sz="1100" b="0" i="0" u="none" strike="noStrike" cap="none" normalizeH="0" baseline="0" dirty="0">
              <a:ln>
                <a:noFill/>
              </a:ln>
              <a:solidFill>
                <a:schemeClr val="tx1"/>
              </a:solidFill>
              <a:effectLst/>
              <a:latin typeface="IBM Plex Sans" panose="020B0503050203000203" pitchFamily="34" charset="0"/>
            </a:endParaRPr>
          </a:p>
        </p:txBody>
      </p:sp>
      <p:sp>
        <p:nvSpPr>
          <p:cNvPr id="17" name="Rectangle 16">
            <a:extLst>
              <a:ext uri="{FF2B5EF4-FFF2-40B4-BE49-F238E27FC236}">
                <a16:creationId xmlns:a16="http://schemas.microsoft.com/office/drawing/2014/main" id="{51C12450-E2B4-4F0C-B643-FDD469D7F2CE}"/>
              </a:ext>
            </a:extLst>
          </p:cNvPr>
          <p:cNvSpPr/>
          <p:nvPr/>
        </p:nvSpPr>
        <p:spPr bwMode="auto">
          <a:xfrm>
            <a:off x="1278002" y="2289684"/>
            <a:ext cx="1422368" cy="191270"/>
          </a:xfrm>
          <a:prstGeom prst="rect">
            <a:avLst/>
          </a:prstGeom>
          <a:solidFill>
            <a:srgbClr val="0062FF"/>
          </a:solidFill>
          <a:ln w="19050">
            <a:solidFill>
              <a:srgbClr val="0062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lang="en-IE" sz="1100" dirty="0">
                <a:solidFill>
                  <a:schemeClr val="tx1"/>
                </a:solidFill>
                <a:latin typeface="IBM Plex Sans" panose="020B0503050203000203" pitchFamily="34" charset="0"/>
              </a:rPr>
              <a:t>regressors</a:t>
            </a:r>
            <a:endParaRPr kumimoji="0" lang="en-IE" sz="1100" b="0" i="0" u="none" strike="noStrike" cap="none" normalizeH="0" baseline="0" dirty="0">
              <a:ln>
                <a:noFill/>
              </a:ln>
              <a:solidFill>
                <a:schemeClr val="tx1"/>
              </a:solidFill>
              <a:effectLst/>
              <a:latin typeface="IBM Plex Sans" panose="020B0503050203000203" pitchFamily="34" charset="0"/>
            </a:endParaRPr>
          </a:p>
        </p:txBody>
      </p:sp>
      <p:sp>
        <p:nvSpPr>
          <p:cNvPr id="19" name="TextBox 18">
            <a:extLst>
              <a:ext uri="{FF2B5EF4-FFF2-40B4-BE49-F238E27FC236}">
                <a16:creationId xmlns:a16="http://schemas.microsoft.com/office/drawing/2014/main" id="{F87F2B01-0E12-4C5B-9C4B-D1C617FCF616}"/>
              </a:ext>
            </a:extLst>
          </p:cNvPr>
          <p:cNvSpPr txBox="1"/>
          <p:nvPr/>
        </p:nvSpPr>
        <p:spPr>
          <a:xfrm>
            <a:off x="2855072" y="1491444"/>
            <a:ext cx="4930028" cy="191399"/>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Core package for algorithm, base classes, trainable models are here</a:t>
            </a:r>
          </a:p>
        </p:txBody>
      </p:sp>
      <p:sp>
        <p:nvSpPr>
          <p:cNvPr id="20" name="Rectangle 19">
            <a:extLst>
              <a:ext uri="{FF2B5EF4-FFF2-40B4-BE49-F238E27FC236}">
                <a16:creationId xmlns:a16="http://schemas.microsoft.com/office/drawing/2014/main" id="{E14235F3-109F-4312-B8EC-285C75DA1028}"/>
              </a:ext>
            </a:extLst>
          </p:cNvPr>
          <p:cNvSpPr/>
          <p:nvPr/>
        </p:nvSpPr>
        <p:spPr bwMode="auto">
          <a:xfrm>
            <a:off x="752796" y="4117652"/>
            <a:ext cx="1947574" cy="191270"/>
          </a:xfrm>
          <a:prstGeom prst="rect">
            <a:avLst/>
          </a:prstGeom>
          <a:solidFill>
            <a:srgbClr val="6EA6FF"/>
          </a:solidFill>
          <a:ln w="19050">
            <a:solidFill>
              <a:srgbClr val="6EA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r>
              <a:rPr kumimoji="0" lang="en-IE" sz="1100" b="0" i="0" u="none" strike="noStrike" cap="none" normalizeH="0" baseline="0" dirty="0">
                <a:ln>
                  <a:noFill/>
                </a:ln>
                <a:solidFill>
                  <a:schemeClr val="bg1"/>
                </a:solidFill>
                <a:effectLst/>
                <a:latin typeface="IBM Plex Sans" panose="020B0503050203000203" pitchFamily="34" charset="0"/>
              </a:rPr>
              <a:t>utils</a:t>
            </a:r>
          </a:p>
        </p:txBody>
      </p:sp>
      <p:sp>
        <p:nvSpPr>
          <p:cNvPr id="21" name="TextBox 20">
            <a:extLst>
              <a:ext uri="{FF2B5EF4-FFF2-40B4-BE49-F238E27FC236}">
                <a16:creationId xmlns:a16="http://schemas.microsoft.com/office/drawing/2014/main" id="{E777FC3F-749C-4AF7-BE9A-5009071C6CF9}"/>
              </a:ext>
            </a:extLst>
          </p:cNvPr>
          <p:cNvSpPr txBox="1"/>
          <p:nvPr/>
        </p:nvSpPr>
        <p:spPr>
          <a:xfrm>
            <a:off x="2855072" y="1764593"/>
            <a:ext cx="4114735" cy="198516"/>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Classifiers: </a:t>
            </a:r>
            <a:r>
              <a:rPr lang="en-IE" sz="1200" dirty="0" err="1">
                <a:solidFill>
                  <a:schemeClr val="bg1"/>
                </a:solidFill>
                <a:latin typeface="Courier New" panose="02070309020205020404" pitchFamily="49" charset="0"/>
                <a:cs typeface="Courier New" panose="02070309020205020404" pitchFamily="49" charset="0"/>
              </a:rPr>
              <a:t>NeuralNetworkClassifier</a:t>
            </a:r>
            <a:r>
              <a:rPr lang="en-IE" sz="1200" dirty="0">
                <a:solidFill>
                  <a:schemeClr val="bg1"/>
                </a:solidFill>
                <a:latin typeface="IBM Plex Sans" charset="0"/>
                <a:ea typeface="IBM Plex Sans" charset="0"/>
                <a:cs typeface="IBM Plex Sans" charset="0"/>
              </a:rPr>
              <a:t>, </a:t>
            </a:r>
            <a:r>
              <a:rPr lang="en-IE" sz="1200" dirty="0">
                <a:solidFill>
                  <a:schemeClr val="bg1"/>
                </a:solidFill>
                <a:latin typeface="Courier New" panose="02070309020205020404" pitchFamily="49" charset="0"/>
                <a:cs typeface="Courier New" panose="02070309020205020404" pitchFamily="49" charset="0"/>
              </a:rPr>
              <a:t>QSVC</a:t>
            </a:r>
            <a:r>
              <a:rPr lang="en-IE" sz="1200" dirty="0">
                <a:solidFill>
                  <a:schemeClr val="bg1"/>
                </a:solidFill>
                <a:latin typeface="IBM Plex Sans" charset="0"/>
                <a:ea typeface="IBM Plex Sans" charset="0"/>
                <a:cs typeface="IBM Plex Sans" charset="0"/>
              </a:rPr>
              <a:t>, </a:t>
            </a:r>
            <a:r>
              <a:rPr lang="en-IE" sz="1200" dirty="0">
                <a:solidFill>
                  <a:schemeClr val="bg1"/>
                </a:solidFill>
                <a:latin typeface="Courier New" panose="02070309020205020404" pitchFamily="49" charset="0"/>
                <a:ea typeface="IBM Plex Sans" charset="0"/>
                <a:cs typeface="Courier New" panose="02070309020205020404" pitchFamily="49" charset="0"/>
              </a:rPr>
              <a:t>VQC</a:t>
            </a:r>
          </a:p>
        </p:txBody>
      </p:sp>
      <p:sp>
        <p:nvSpPr>
          <p:cNvPr id="22" name="TextBox 21">
            <a:extLst>
              <a:ext uri="{FF2B5EF4-FFF2-40B4-BE49-F238E27FC236}">
                <a16:creationId xmlns:a16="http://schemas.microsoft.com/office/drawing/2014/main" id="{314667A6-EA34-4085-9277-DB9FC0F329B9}"/>
              </a:ext>
            </a:extLst>
          </p:cNvPr>
          <p:cNvSpPr txBox="1"/>
          <p:nvPr/>
        </p:nvSpPr>
        <p:spPr>
          <a:xfrm>
            <a:off x="2855072" y="1243455"/>
            <a:ext cx="4726827" cy="191399"/>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Root package</a:t>
            </a:r>
          </a:p>
        </p:txBody>
      </p:sp>
      <p:sp>
        <p:nvSpPr>
          <p:cNvPr id="23" name="TextBox 22">
            <a:extLst>
              <a:ext uri="{FF2B5EF4-FFF2-40B4-BE49-F238E27FC236}">
                <a16:creationId xmlns:a16="http://schemas.microsoft.com/office/drawing/2014/main" id="{A0F0F8FE-800B-4324-AB7D-DD9F3A7E5B79}"/>
              </a:ext>
            </a:extLst>
          </p:cNvPr>
          <p:cNvSpPr txBox="1"/>
          <p:nvPr/>
        </p:nvSpPr>
        <p:spPr>
          <a:xfrm>
            <a:off x="2855072" y="2026208"/>
            <a:ext cx="4180694" cy="191399"/>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Implementation of </a:t>
            </a:r>
            <a:r>
              <a:rPr lang="en-IE" sz="1200" dirty="0" err="1">
                <a:solidFill>
                  <a:schemeClr val="bg1"/>
                </a:solidFill>
                <a:latin typeface="IBM Plex Sans" charset="0"/>
                <a:ea typeface="IBM Plex Sans" charset="0"/>
                <a:cs typeface="IBM Plex Sans" charset="0"/>
              </a:rPr>
              <a:t>qGANs</a:t>
            </a:r>
            <a:endParaRPr lang="en-IE" sz="1200" dirty="0">
              <a:solidFill>
                <a:schemeClr val="bg1"/>
              </a:solidFill>
              <a:latin typeface="IBM Plex Sans" charset="0"/>
              <a:ea typeface="IBM Plex Sans" charset="0"/>
              <a:cs typeface="IBM Plex Sans" charset="0"/>
            </a:endParaRPr>
          </a:p>
        </p:txBody>
      </p:sp>
      <p:sp>
        <p:nvSpPr>
          <p:cNvPr id="24" name="TextBox 23">
            <a:extLst>
              <a:ext uri="{FF2B5EF4-FFF2-40B4-BE49-F238E27FC236}">
                <a16:creationId xmlns:a16="http://schemas.microsoft.com/office/drawing/2014/main" id="{91A38220-4618-47EA-A608-EFACF20136ED}"/>
              </a:ext>
            </a:extLst>
          </p:cNvPr>
          <p:cNvSpPr txBox="1"/>
          <p:nvPr/>
        </p:nvSpPr>
        <p:spPr>
          <a:xfrm>
            <a:off x="2855072" y="2283862"/>
            <a:ext cx="4180694" cy="198516"/>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Regressors: </a:t>
            </a:r>
            <a:r>
              <a:rPr lang="en-IE" sz="1200" dirty="0" err="1">
                <a:solidFill>
                  <a:schemeClr val="bg1"/>
                </a:solidFill>
                <a:latin typeface="Courier New" panose="02070309020205020404" pitchFamily="49" charset="0"/>
                <a:cs typeface="Courier New" panose="02070309020205020404" pitchFamily="49" charset="0"/>
              </a:rPr>
              <a:t>NeuralNetworkRegressor</a:t>
            </a:r>
            <a:r>
              <a:rPr lang="en-IE" sz="1200" dirty="0">
                <a:solidFill>
                  <a:schemeClr val="bg1"/>
                </a:solidFill>
                <a:latin typeface="IBM Plex Sans" charset="0"/>
                <a:ea typeface="IBM Plex Sans" charset="0"/>
                <a:cs typeface="IBM Plex Sans" charset="0"/>
              </a:rPr>
              <a:t>, </a:t>
            </a:r>
            <a:r>
              <a:rPr lang="en-IE" sz="1200" dirty="0">
                <a:solidFill>
                  <a:schemeClr val="bg1"/>
                </a:solidFill>
                <a:latin typeface="Courier New" panose="02070309020205020404" pitchFamily="49" charset="0"/>
                <a:cs typeface="Courier New" panose="02070309020205020404" pitchFamily="49" charset="0"/>
              </a:rPr>
              <a:t>QSVR</a:t>
            </a:r>
            <a:r>
              <a:rPr lang="en-IE" sz="1200" dirty="0">
                <a:solidFill>
                  <a:schemeClr val="bg1"/>
                </a:solidFill>
                <a:latin typeface="IBM Plex Sans" charset="0"/>
                <a:ea typeface="IBM Plex Sans" charset="0"/>
                <a:cs typeface="IBM Plex Sans" charset="0"/>
              </a:rPr>
              <a:t>, </a:t>
            </a:r>
            <a:r>
              <a:rPr lang="en-IE" sz="1200" dirty="0">
                <a:solidFill>
                  <a:schemeClr val="bg1"/>
                </a:solidFill>
                <a:latin typeface="Courier New" panose="02070309020205020404" pitchFamily="49" charset="0"/>
                <a:ea typeface="IBM Plex Sans" charset="0"/>
                <a:cs typeface="Courier New" panose="02070309020205020404" pitchFamily="49" charset="0"/>
              </a:rPr>
              <a:t>VQR</a:t>
            </a:r>
            <a:endParaRPr lang="en-IE" sz="1200" dirty="0">
              <a:solidFill>
                <a:schemeClr val="bg1"/>
              </a:solidFill>
              <a:latin typeface="IBM Plex Sans" charset="0"/>
              <a:ea typeface="IBM Plex Sans" charset="0"/>
              <a:cs typeface="IBM Plex Sans" charset="0"/>
            </a:endParaRPr>
          </a:p>
        </p:txBody>
      </p:sp>
      <p:sp>
        <p:nvSpPr>
          <p:cNvPr id="25" name="TextBox 24">
            <a:extLst>
              <a:ext uri="{FF2B5EF4-FFF2-40B4-BE49-F238E27FC236}">
                <a16:creationId xmlns:a16="http://schemas.microsoft.com/office/drawing/2014/main" id="{35D0F2E2-B9AE-457C-B899-4CFCFC2A35F3}"/>
              </a:ext>
            </a:extLst>
          </p:cNvPr>
          <p:cNvSpPr txBox="1"/>
          <p:nvPr/>
        </p:nvSpPr>
        <p:spPr>
          <a:xfrm>
            <a:off x="2855071" y="2549785"/>
            <a:ext cx="5736479" cy="198516"/>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Only one feature map: </a:t>
            </a:r>
            <a:r>
              <a:rPr lang="en-IE" sz="1200" dirty="0" err="1">
                <a:solidFill>
                  <a:schemeClr val="bg1"/>
                </a:solidFill>
                <a:latin typeface="Courier New" panose="02070309020205020404" pitchFamily="49" charset="0"/>
                <a:cs typeface="Courier New" panose="02070309020205020404" pitchFamily="49" charset="0"/>
              </a:rPr>
              <a:t>RawFeatureVector</a:t>
            </a:r>
            <a:r>
              <a:rPr lang="en-IE" sz="1200" dirty="0">
                <a:solidFill>
                  <a:schemeClr val="bg1"/>
                </a:solidFill>
                <a:latin typeface="IBM Plex Sans" charset="0"/>
                <a:ea typeface="IBM Plex Sans" charset="0"/>
                <a:cs typeface="IBM Plex Sans" charset="0"/>
              </a:rPr>
              <a:t>, the rest are in </a:t>
            </a:r>
            <a:r>
              <a:rPr lang="en-IE" sz="1200" dirty="0" err="1">
                <a:solidFill>
                  <a:schemeClr val="bg1"/>
                </a:solidFill>
                <a:latin typeface="IBM Plex Sans" charset="0"/>
                <a:ea typeface="IBM Plex Sans" charset="0"/>
                <a:cs typeface="IBM Plex Sans" charset="0"/>
              </a:rPr>
              <a:t>Qiskit</a:t>
            </a:r>
            <a:r>
              <a:rPr lang="en-IE" sz="1200" dirty="0">
                <a:solidFill>
                  <a:schemeClr val="bg1"/>
                </a:solidFill>
                <a:latin typeface="IBM Plex Sans" charset="0"/>
                <a:ea typeface="IBM Plex Sans" charset="0"/>
                <a:cs typeface="IBM Plex Sans" charset="0"/>
              </a:rPr>
              <a:t> Terra</a:t>
            </a:r>
          </a:p>
        </p:txBody>
      </p:sp>
      <p:sp>
        <p:nvSpPr>
          <p:cNvPr id="26" name="TextBox 25">
            <a:extLst>
              <a:ext uri="{FF2B5EF4-FFF2-40B4-BE49-F238E27FC236}">
                <a16:creationId xmlns:a16="http://schemas.microsoft.com/office/drawing/2014/main" id="{7A76C909-D0AE-4D03-9104-116B6ED1276B}"/>
              </a:ext>
            </a:extLst>
          </p:cNvPr>
          <p:cNvSpPr txBox="1"/>
          <p:nvPr/>
        </p:nvSpPr>
        <p:spPr>
          <a:xfrm>
            <a:off x="2855070" y="2815708"/>
            <a:ext cx="4726827" cy="191399"/>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Implementation of the </a:t>
            </a:r>
            <a:r>
              <a:rPr lang="en-IE" sz="1200" dirty="0" err="1">
                <a:solidFill>
                  <a:schemeClr val="bg1"/>
                </a:solidFill>
                <a:latin typeface="IBM Plex Sans" charset="0"/>
                <a:ea typeface="IBM Plex Sans" charset="0"/>
                <a:cs typeface="IBM Plex Sans" charset="0"/>
              </a:rPr>
              <a:t>PyTorch</a:t>
            </a:r>
            <a:r>
              <a:rPr lang="en-IE" sz="1200" dirty="0">
                <a:solidFill>
                  <a:schemeClr val="bg1"/>
                </a:solidFill>
                <a:latin typeface="IBM Plex Sans" charset="0"/>
                <a:ea typeface="IBM Plex Sans" charset="0"/>
                <a:cs typeface="IBM Plex Sans" charset="0"/>
              </a:rPr>
              <a:t> connector</a:t>
            </a:r>
          </a:p>
        </p:txBody>
      </p:sp>
      <p:sp>
        <p:nvSpPr>
          <p:cNvPr id="27" name="TextBox 26">
            <a:extLst>
              <a:ext uri="{FF2B5EF4-FFF2-40B4-BE49-F238E27FC236}">
                <a16:creationId xmlns:a16="http://schemas.microsoft.com/office/drawing/2014/main" id="{3615028F-C13C-47E7-98A8-C98473B7B7A0}"/>
              </a:ext>
            </a:extLst>
          </p:cNvPr>
          <p:cNvSpPr txBox="1"/>
          <p:nvPr/>
        </p:nvSpPr>
        <p:spPr>
          <a:xfrm>
            <a:off x="2855069" y="3081631"/>
            <a:ext cx="4726827" cy="191399"/>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Utility functions for loading QML tailored and predefined datasets</a:t>
            </a:r>
          </a:p>
        </p:txBody>
      </p:sp>
      <p:sp>
        <p:nvSpPr>
          <p:cNvPr id="28" name="TextBox 27">
            <a:extLst>
              <a:ext uri="{FF2B5EF4-FFF2-40B4-BE49-F238E27FC236}">
                <a16:creationId xmlns:a16="http://schemas.microsoft.com/office/drawing/2014/main" id="{910074B7-BE1C-4624-9E65-16A3A6CA864A}"/>
              </a:ext>
            </a:extLst>
          </p:cNvPr>
          <p:cNvSpPr txBox="1"/>
          <p:nvPr/>
        </p:nvSpPr>
        <p:spPr>
          <a:xfrm>
            <a:off x="2855072" y="3329730"/>
            <a:ext cx="4726827" cy="198516"/>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Implementation of </a:t>
            </a:r>
            <a:r>
              <a:rPr lang="en-IE" sz="1200" dirty="0" err="1">
                <a:solidFill>
                  <a:schemeClr val="bg1"/>
                </a:solidFill>
                <a:latin typeface="Courier New" panose="02070309020205020404" pitchFamily="49" charset="0"/>
                <a:cs typeface="Courier New" panose="02070309020205020404" pitchFamily="49" charset="0"/>
              </a:rPr>
              <a:t>QuantumKernel</a:t>
            </a:r>
            <a:endParaRPr lang="en-IE" sz="1200" dirty="0">
              <a:solidFill>
                <a:schemeClr val="bg1"/>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10DDF179-7346-4FC2-93C4-FACB5B71BB7F}"/>
              </a:ext>
            </a:extLst>
          </p:cNvPr>
          <p:cNvSpPr txBox="1"/>
          <p:nvPr/>
        </p:nvSpPr>
        <p:spPr>
          <a:xfrm>
            <a:off x="2855074" y="3590708"/>
            <a:ext cx="6161925" cy="198516"/>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A package for quantum NNs: </a:t>
            </a:r>
            <a:r>
              <a:rPr lang="en-IE" sz="1200" dirty="0" err="1">
                <a:solidFill>
                  <a:schemeClr val="bg1"/>
                </a:solidFill>
                <a:latin typeface="Courier New" panose="02070309020205020404" pitchFamily="49" charset="0"/>
                <a:cs typeface="Courier New" panose="02070309020205020404" pitchFamily="49" charset="0"/>
              </a:rPr>
              <a:t>CircuitQNN</a:t>
            </a:r>
            <a:r>
              <a:rPr lang="en-IE" sz="1200" dirty="0">
                <a:solidFill>
                  <a:schemeClr val="bg1"/>
                </a:solidFill>
                <a:latin typeface="IBM Plex Sans" charset="0"/>
                <a:ea typeface="IBM Plex Sans" charset="0"/>
                <a:cs typeface="IBM Plex Sans" charset="0"/>
              </a:rPr>
              <a:t>, </a:t>
            </a:r>
            <a:r>
              <a:rPr lang="en-IE" sz="1200" dirty="0" err="1">
                <a:solidFill>
                  <a:schemeClr val="bg1"/>
                </a:solidFill>
                <a:latin typeface="Courier New" panose="02070309020205020404" pitchFamily="49" charset="0"/>
                <a:cs typeface="Courier New" panose="02070309020205020404" pitchFamily="49" charset="0"/>
              </a:rPr>
              <a:t>OpflowQNN</a:t>
            </a:r>
            <a:r>
              <a:rPr lang="en-IE" sz="1200" dirty="0">
                <a:solidFill>
                  <a:schemeClr val="bg1"/>
                </a:solidFill>
                <a:latin typeface="IBM Plex Sans" charset="0"/>
                <a:ea typeface="IBM Plex Sans" charset="0"/>
                <a:cs typeface="IBM Plex Sans" charset="0"/>
              </a:rPr>
              <a:t>, </a:t>
            </a:r>
            <a:r>
              <a:rPr lang="en-IE" sz="1200" dirty="0" err="1">
                <a:solidFill>
                  <a:schemeClr val="bg1"/>
                </a:solidFill>
                <a:latin typeface="Courier New" panose="02070309020205020404" pitchFamily="49" charset="0"/>
                <a:cs typeface="Courier New" panose="02070309020205020404" pitchFamily="49" charset="0"/>
              </a:rPr>
              <a:t>TwoLayerQNN</a:t>
            </a:r>
            <a:r>
              <a:rPr lang="en-IE" sz="1200" dirty="0">
                <a:solidFill>
                  <a:schemeClr val="bg1"/>
                </a:solidFill>
                <a:latin typeface="IBM Plex Sans" charset="0"/>
                <a:ea typeface="IBM Plex Sans" charset="0"/>
                <a:cs typeface="IBM Plex Sans" charset="0"/>
              </a:rPr>
              <a:t> and base classes</a:t>
            </a:r>
          </a:p>
        </p:txBody>
      </p:sp>
      <p:sp>
        <p:nvSpPr>
          <p:cNvPr id="32" name="TextBox 31">
            <a:extLst>
              <a:ext uri="{FF2B5EF4-FFF2-40B4-BE49-F238E27FC236}">
                <a16:creationId xmlns:a16="http://schemas.microsoft.com/office/drawing/2014/main" id="{6E83921C-0492-4020-BB08-EBFF25AA1470}"/>
              </a:ext>
            </a:extLst>
          </p:cNvPr>
          <p:cNvSpPr txBox="1"/>
          <p:nvPr/>
        </p:nvSpPr>
        <p:spPr>
          <a:xfrm>
            <a:off x="2855075" y="3856314"/>
            <a:ext cx="6060258" cy="198516"/>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A future package for the </a:t>
            </a:r>
            <a:r>
              <a:rPr lang="en-IE" sz="1200" dirty="0" err="1">
                <a:solidFill>
                  <a:schemeClr val="bg1"/>
                </a:solidFill>
                <a:latin typeface="Courier New" panose="02070309020205020404" pitchFamily="49" charset="0"/>
                <a:cs typeface="Courier New" panose="02070309020205020404" pitchFamily="49" charset="0"/>
              </a:rPr>
              <a:t>TorchRuntimeClient</a:t>
            </a:r>
            <a:r>
              <a:rPr lang="en-IE" sz="1200" dirty="0">
                <a:solidFill>
                  <a:schemeClr val="bg1"/>
                </a:solidFill>
                <a:latin typeface="IBM Plex Sans" charset="0"/>
                <a:ea typeface="IBM Plex Sans" charset="0"/>
                <a:cs typeface="IBM Plex Sans" charset="0"/>
              </a:rPr>
              <a:t>, under development</a:t>
            </a:r>
          </a:p>
        </p:txBody>
      </p:sp>
      <p:sp>
        <p:nvSpPr>
          <p:cNvPr id="33" name="TextBox 32">
            <a:extLst>
              <a:ext uri="{FF2B5EF4-FFF2-40B4-BE49-F238E27FC236}">
                <a16:creationId xmlns:a16="http://schemas.microsoft.com/office/drawing/2014/main" id="{2144BF57-607D-4C69-928B-FCFF4287F8CD}"/>
              </a:ext>
            </a:extLst>
          </p:cNvPr>
          <p:cNvSpPr txBox="1"/>
          <p:nvPr/>
        </p:nvSpPr>
        <p:spPr>
          <a:xfrm>
            <a:off x="2855069" y="4121920"/>
            <a:ext cx="6060258" cy="191399"/>
          </a:xfrm>
          <a:prstGeom prst="rect">
            <a:avLst/>
          </a:prstGeom>
          <a:noFill/>
        </p:spPr>
        <p:txBody>
          <a:bodyPr wrap="square" lIns="0" tIns="0" rIns="0" bIns="0" rtlCol="0">
            <a:spAutoFit/>
          </a:bodyPr>
          <a:lstStyle/>
          <a:p>
            <a:pPr algn="l">
              <a:lnSpc>
                <a:spcPct val="110000"/>
              </a:lnSpc>
              <a:spcBef>
                <a:spcPts val="1100"/>
              </a:spcBef>
            </a:pPr>
            <a:r>
              <a:rPr lang="en-IE" sz="1200" dirty="0">
                <a:solidFill>
                  <a:schemeClr val="bg1"/>
                </a:solidFill>
                <a:latin typeface="IBM Plex Sans" charset="0"/>
                <a:ea typeface="IBM Plex Sans" charset="0"/>
                <a:cs typeface="IBM Plex Sans" charset="0"/>
              </a:rPr>
              <a:t>Utility package, loss function implementation is here</a:t>
            </a:r>
          </a:p>
        </p:txBody>
      </p:sp>
    </p:spTree>
    <p:extLst>
      <p:ext uri="{BB962C8B-B14F-4D97-AF65-F5344CB8AC3E}">
        <p14:creationId xmlns:p14="http://schemas.microsoft.com/office/powerpoint/2010/main" val="30325087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4534-DBF3-461E-AACE-6E914587B6BA}"/>
              </a:ext>
            </a:extLst>
          </p:cNvPr>
          <p:cNvSpPr>
            <a:spLocks noGrp="1"/>
          </p:cNvSpPr>
          <p:nvPr>
            <p:ph type="title"/>
          </p:nvPr>
        </p:nvSpPr>
        <p:spPr/>
        <p:txBody>
          <a:bodyPr/>
          <a:lstStyle/>
          <a:p>
            <a:r>
              <a:rPr lang="en-IE" dirty="0"/>
              <a:t>Quantum Neural Networks</a:t>
            </a:r>
          </a:p>
        </p:txBody>
      </p:sp>
      <p:sp>
        <p:nvSpPr>
          <p:cNvPr id="3" name="Text Placeholder 2">
            <a:extLst>
              <a:ext uri="{FF2B5EF4-FFF2-40B4-BE49-F238E27FC236}">
                <a16:creationId xmlns:a16="http://schemas.microsoft.com/office/drawing/2014/main" id="{FFBE30B3-2945-48D5-80A9-5BA8ED2F3BCE}"/>
              </a:ext>
            </a:extLst>
          </p:cNvPr>
          <p:cNvSpPr>
            <a:spLocks noGrp="1"/>
          </p:cNvSpPr>
          <p:nvPr>
            <p:ph type="body" sz="quarter" idx="12"/>
          </p:nvPr>
        </p:nvSpPr>
        <p:spPr>
          <a:xfrm>
            <a:off x="219456" y="1243584"/>
            <a:ext cx="8822944" cy="3544316"/>
          </a:xfrm>
        </p:spPr>
        <p:txBody>
          <a:bodyPr/>
          <a:lstStyle/>
          <a:p>
            <a:pPr marL="285750" indent="-285750">
              <a:buFont typeface="Arial" panose="020B0604020202020204" pitchFamily="34" charset="0"/>
              <a:buChar char="•"/>
            </a:pPr>
            <a:r>
              <a:rPr lang="en-IE" sz="1200" dirty="0" err="1">
                <a:latin typeface="Courier New" panose="02070309020205020404" pitchFamily="49" charset="0"/>
                <a:cs typeface="Courier New" panose="02070309020205020404" pitchFamily="49" charset="0"/>
              </a:rPr>
              <a:t>CircuitQNN</a:t>
            </a:r>
            <a:r>
              <a:rPr lang="en-IE" sz="1200" dirty="0"/>
              <a:t> </a:t>
            </a:r>
          </a:p>
          <a:p>
            <a:pPr marL="422910" lvl="1" indent="-285750">
              <a:spcBef>
                <a:spcPts val="800"/>
              </a:spcBef>
              <a:buFont typeface="Arial" panose="020B0604020202020204" pitchFamily="34" charset="0"/>
              <a:buChar char="•"/>
            </a:pPr>
            <a:r>
              <a:rPr lang="en-IE" sz="1200" dirty="0"/>
              <a:t>Directly</a:t>
            </a:r>
            <a:r>
              <a:rPr lang="en-US" sz="1200" dirty="0"/>
              <a:t> takes the quantum circuit’s measurements as output without an observable. </a:t>
            </a:r>
          </a:p>
          <a:p>
            <a:pPr marL="422910" lvl="1" indent="-285750">
              <a:spcBef>
                <a:spcPts val="800"/>
              </a:spcBef>
              <a:buFont typeface="Arial" panose="020B0604020202020204" pitchFamily="34" charset="0"/>
              <a:buChar char="•"/>
            </a:pPr>
            <a:r>
              <a:rPr lang="en-US" sz="1200" dirty="0"/>
              <a:t>The output can be used either as a batch of samples, i.e., a list of bitstrings measured from the circuit’s qubits, or as a sparse vector of the resulting sampling probabilities for each bitstring. </a:t>
            </a:r>
          </a:p>
          <a:p>
            <a:pPr marL="422910" lvl="1" indent="-285750">
              <a:spcBef>
                <a:spcPts val="800"/>
              </a:spcBef>
              <a:buFont typeface="Arial" panose="020B0604020202020204" pitchFamily="34" charset="0"/>
              <a:buChar char="•"/>
            </a:pPr>
            <a:r>
              <a:rPr lang="en-US" sz="1200" dirty="0"/>
              <a:t>The former is of interest in learning distributions resulting from a given quantum circuit, while the latter finds application, e.g., in regression or classification. </a:t>
            </a:r>
          </a:p>
          <a:p>
            <a:pPr marL="422910" lvl="1" indent="-285750">
              <a:spcBef>
                <a:spcPts val="800"/>
              </a:spcBef>
              <a:buFont typeface="Arial" panose="020B0604020202020204" pitchFamily="34" charset="0"/>
              <a:buChar char="•"/>
            </a:pPr>
            <a:r>
              <a:rPr lang="en-US" sz="1200" dirty="0"/>
              <a:t>A post-processing step can be used to interpret a given bitstring in a particular context, e.g. translating it into a set of classes.</a:t>
            </a:r>
            <a:endParaRPr lang="en-IE" sz="1200" dirty="0"/>
          </a:p>
          <a:p>
            <a:pPr marL="285750" indent="-285750">
              <a:buFont typeface="Arial" panose="020B0604020202020204" pitchFamily="34" charset="0"/>
              <a:buChar char="•"/>
            </a:pPr>
            <a:r>
              <a:rPr lang="en-IE" sz="1200" dirty="0" err="1">
                <a:latin typeface="Courier New" panose="02070309020205020404" pitchFamily="49" charset="0"/>
                <a:cs typeface="Courier New" panose="02070309020205020404" pitchFamily="49" charset="0"/>
              </a:rPr>
              <a:t>OpflowQNN</a:t>
            </a:r>
            <a:r>
              <a:rPr lang="en-IE" sz="1200" dirty="0"/>
              <a:t> </a:t>
            </a:r>
          </a:p>
          <a:p>
            <a:pPr marL="422910" lvl="1" indent="-285750">
              <a:spcBef>
                <a:spcPts val="800"/>
              </a:spcBef>
              <a:buFont typeface="Arial" panose="020B0604020202020204" pitchFamily="34" charset="0"/>
              <a:buChar char="•"/>
            </a:pPr>
            <a:r>
              <a:rPr lang="en-IE" sz="1200" dirty="0"/>
              <a:t>A</a:t>
            </a:r>
            <a:r>
              <a:rPr lang="en-US" sz="1200" dirty="0" err="1"/>
              <a:t>llows</a:t>
            </a:r>
            <a:r>
              <a:rPr lang="en-US" sz="1200" dirty="0"/>
              <a:t> users to combine parametrized quantum circuits with quantum mechanical observables. The circuits can be constructed using, for example, building blocks from </a:t>
            </a:r>
            <a:r>
              <a:rPr lang="en-US" sz="1200" dirty="0" err="1"/>
              <a:t>Qiskit’s</a:t>
            </a:r>
            <a:r>
              <a:rPr lang="en-US" sz="1200" dirty="0"/>
              <a:t> circuit library, and the QNN’s output is given by the expected value of the observable.</a:t>
            </a:r>
          </a:p>
          <a:p>
            <a:pPr marL="285750" indent="-285750">
              <a:buFont typeface="Arial" panose="020B0604020202020204" pitchFamily="34" charset="0"/>
              <a:buChar char="•"/>
            </a:pPr>
            <a:r>
              <a:rPr lang="en-US" sz="1200" dirty="0" err="1">
                <a:latin typeface="Courier New" panose="02070309020205020404" pitchFamily="49" charset="0"/>
                <a:cs typeface="Courier New" panose="02070309020205020404" pitchFamily="49" charset="0"/>
              </a:rPr>
              <a:t>TwoLayerQNN</a:t>
            </a:r>
            <a:r>
              <a:rPr lang="en-US" sz="1200" dirty="0"/>
              <a:t> is a special case of the </a:t>
            </a:r>
            <a:r>
              <a:rPr lang="en-US" sz="1200" dirty="0" err="1"/>
              <a:t>OpflowQNN</a:t>
            </a:r>
            <a:r>
              <a:rPr lang="en-US" sz="1200" dirty="0"/>
              <a:t> that takes as input a feature map and an ansatz. </a:t>
            </a:r>
          </a:p>
          <a:p>
            <a:pPr marL="285750" indent="-285750">
              <a:buFont typeface="Arial" panose="020B0604020202020204" pitchFamily="34" charset="0"/>
              <a:buChar char="•"/>
            </a:pPr>
            <a:endParaRPr lang="en-IE" sz="1200" dirty="0"/>
          </a:p>
        </p:txBody>
      </p:sp>
      <p:sp>
        <p:nvSpPr>
          <p:cNvPr id="4" name="Footer Placeholder 3">
            <a:extLst>
              <a:ext uri="{FF2B5EF4-FFF2-40B4-BE49-F238E27FC236}">
                <a16:creationId xmlns:a16="http://schemas.microsoft.com/office/drawing/2014/main" id="{324592BE-50AF-43BB-BDF4-CB6B6A0D59FB}"/>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783C7732-CDE5-45E2-8F0D-87DA7953D5CF}"/>
              </a:ext>
            </a:extLst>
          </p:cNvPr>
          <p:cNvSpPr>
            <a:spLocks noGrp="1"/>
          </p:cNvSpPr>
          <p:nvPr>
            <p:ph type="sldNum" sz="quarter" idx="11"/>
          </p:nvPr>
        </p:nvSpPr>
        <p:spPr/>
        <p:txBody>
          <a:bodyPr/>
          <a:lstStyle/>
          <a:p>
            <a:fld id="{59395FB3-9C97-154F-86B2-7E381B951268}" type="slidenum">
              <a:rPr lang="en-US" smtClean="0"/>
              <a:pPr/>
              <a:t>75</a:t>
            </a:fld>
            <a:endParaRPr lang="en-US" dirty="0"/>
          </a:p>
        </p:txBody>
      </p:sp>
    </p:spTree>
    <p:extLst>
      <p:ext uri="{BB962C8B-B14F-4D97-AF65-F5344CB8AC3E}">
        <p14:creationId xmlns:p14="http://schemas.microsoft.com/office/powerpoint/2010/main" val="4022771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7A47-632C-4E45-942D-855DA4725576}"/>
              </a:ext>
            </a:extLst>
          </p:cNvPr>
          <p:cNvSpPr>
            <a:spLocks noGrp="1"/>
          </p:cNvSpPr>
          <p:nvPr>
            <p:ph type="title"/>
          </p:nvPr>
        </p:nvSpPr>
        <p:spPr/>
        <p:txBody>
          <a:bodyPr/>
          <a:lstStyle/>
          <a:p>
            <a:r>
              <a:rPr lang="en-IE" dirty="0"/>
              <a:t>Neural Network Classifier/Regressor</a:t>
            </a:r>
          </a:p>
        </p:txBody>
      </p:sp>
      <p:sp>
        <p:nvSpPr>
          <p:cNvPr id="3" name="Text Placeholder 2">
            <a:extLst>
              <a:ext uri="{FF2B5EF4-FFF2-40B4-BE49-F238E27FC236}">
                <a16:creationId xmlns:a16="http://schemas.microsoft.com/office/drawing/2014/main" id="{E0084EE8-EFF8-4094-8115-3F7A8CAC6061}"/>
              </a:ext>
            </a:extLst>
          </p:cNvPr>
          <p:cNvSpPr>
            <a:spLocks noGrp="1"/>
          </p:cNvSpPr>
          <p:nvPr>
            <p:ph type="body" sz="quarter" idx="12"/>
          </p:nvPr>
        </p:nvSpPr>
        <p:spPr/>
        <p:txBody>
          <a:bodyPr/>
          <a:lstStyle/>
          <a:p>
            <a:pPr marL="285750" indent="-285750">
              <a:buFont typeface="Arial" panose="020B0604020202020204" pitchFamily="34" charset="0"/>
              <a:buChar char="•"/>
            </a:pPr>
            <a:r>
              <a:rPr lang="en-IE" sz="1200" dirty="0" err="1">
                <a:latin typeface="Courier New" panose="02070309020205020404" pitchFamily="49" charset="0"/>
                <a:cs typeface="Courier New" panose="02070309020205020404" pitchFamily="49" charset="0"/>
              </a:rPr>
              <a:t>NeuralNetworkClassifier</a:t>
            </a:r>
            <a:r>
              <a:rPr lang="en-IE" dirty="0"/>
              <a:t> </a:t>
            </a:r>
          </a:p>
          <a:p>
            <a:pPr marL="422910" lvl="1" indent="-285750">
              <a:buFont typeface="Arial" panose="020B0604020202020204" pitchFamily="34" charset="0"/>
              <a:buChar char="•"/>
            </a:pPr>
            <a:r>
              <a:rPr lang="en-IE" dirty="0"/>
              <a:t>A base class that can used to fit a model</a:t>
            </a:r>
          </a:p>
          <a:p>
            <a:pPr marL="422910" lvl="1" indent="-285750">
              <a:buFont typeface="Arial" panose="020B0604020202020204" pitchFamily="34" charset="0"/>
              <a:buChar char="•"/>
            </a:pPr>
            <a:r>
              <a:rPr lang="en-US" dirty="0"/>
              <a:t>Takes a QNN as input and then use it for classification</a:t>
            </a:r>
            <a:endParaRPr lang="en-IE" dirty="0"/>
          </a:p>
          <a:p>
            <a:pPr marL="285750" indent="-285750">
              <a:buFont typeface="Arial" panose="020B0604020202020204" pitchFamily="34" charset="0"/>
              <a:buChar char="•"/>
            </a:pPr>
            <a:r>
              <a:rPr lang="en-IE" sz="1200" dirty="0" err="1">
                <a:latin typeface="Courier New" panose="02070309020205020404" pitchFamily="49" charset="0"/>
                <a:cs typeface="Courier New" panose="02070309020205020404" pitchFamily="49" charset="0"/>
              </a:rPr>
              <a:t>NeuralNetworkRegressor</a:t>
            </a:r>
            <a:endParaRPr lang="en-IE" sz="1200" dirty="0">
              <a:latin typeface="Courier New" panose="02070309020205020404" pitchFamily="49" charset="0"/>
              <a:cs typeface="Courier New" panose="02070309020205020404" pitchFamily="49" charset="0"/>
            </a:endParaRPr>
          </a:p>
          <a:p>
            <a:pPr marL="422910" lvl="1" indent="-285750">
              <a:buFont typeface="Arial" panose="020B0604020202020204" pitchFamily="34" charset="0"/>
              <a:buChar char="•"/>
            </a:pPr>
            <a:r>
              <a:rPr lang="en-IE" dirty="0"/>
              <a:t>A base class that can used to fit a model</a:t>
            </a:r>
          </a:p>
          <a:p>
            <a:pPr marL="422910" lvl="1" indent="-285750">
              <a:buFont typeface="Arial" panose="020B0604020202020204" pitchFamily="34" charset="0"/>
              <a:buChar char="•"/>
            </a:pPr>
            <a:r>
              <a:rPr lang="en-US" dirty="0"/>
              <a:t>Takes a QNN as input and then use it for regression</a:t>
            </a:r>
            <a:endParaRPr lang="en-IE" dirty="0"/>
          </a:p>
        </p:txBody>
      </p:sp>
      <p:sp>
        <p:nvSpPr>
          <p:cNvPr id="4" name="Footer Placeholder 3">
            <a:extLst>
              <a:ext uri="{FF2B5EF4-FFF2-40B4-BE49-F238E27FC236}">
                <a16:creationId xmlns:a16="http://schemas.microsoft.com/office/drawing/2014/main" id="{578C4C69-AEE2-4CAB-A64F-32B709097045}"/>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E81754D-0F33-4C20-A88C-D8642A60FB30}"/>
              </a:ext>
            </a:extLst>
          </p:cNvPr>
          <p:cNvSpPr>
            <a:spLocks noGrp="1"/>
          </p:cNvSpPr>
          <p:nvPr>
            <p:ph type="sldNum" sz="quarter" idx="11"/>
          </p:nvPr>
        </p:nvSpPr>
        <p:spPr/>
        <p:txBody>
          <a:bodyPr/>
          <a:lstStyle/>
          <a:p>
            <a:fld id="{59395FB3-9C97-154F-86B2-7E381B951268}" type="slidenum">
              <a:rPr lang="en-US" smtClean="0"/>
              <a:pPr/>
              <a:t>76</a:t>
            </a:fld>
            <a:endParaRPr lang="en-US" dirty="0"/>
          </a:p>
        </p:txBody>
      </p:sp>
    </p:spTree>
    <p:extLst>
      <p:ext uri="{BB962C8B-B14F-4D97-AF65-F5344CB8AC3E}">
        <p14:creationId xmlns:p14="http://schemas.microsoft.com/office/powerpoint/2010/main" val="9767347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5192-0514-4B01-95E1-92081BD83431}"/>
              </a:ext>
            </a:extLst>
          </p:cNvPr>
          <p:cNvSpPr>
            <a:spLocks noGrp="1"/>
          </p:cNvSpPr>
          <p:nvPr>
            <p:ph type="title"/>
          </p:nvPr>
        </p:nvSpPr>
        <p:spPr/>
        <p:txBody>
          <a:bodyPr/>
          <a:lstStyle/>
          <a:p>
            <a:r>
              <a:rPr lang="en-IE" dirty="0"/>
              <a:t>VQC/VQR</a:t>
            </a:r>
          </a:p>
        </p:txBody>
      </p:sp>
      <p:sp>
        <p:nvSpPr>
          <p:cNvPr id="3" name="Text Placeholder 2">
            <a:extLst>
              <a:ext uri="{FF2B5EF4-FFF2-40B4-BE49-F238E27FC236}">
                <a16:creationId xmlns:a16="http://schemas.microsoft.com/office/drawing/2014/main" id="{DC2CE849-E24C-4C24-BF3C-01D738EE0AFB}"/>
              </a:ext>
            </a:extLst>
          </p:cNvPr>
          <p:cNvSpPr>
            <a:spLocks noGrp="1"/>
          </p:cNvSpPr>
          <p:nvPr>
            <p:ph type="body" sz="quarter" idx="12"/>
          </p:nvPr>
        </p:nvSpPr>
        <p:spPr/>
        <p:txBody>
          <a:bodyPr/>
          <a:lstStyle/>
          <a:p>
            <a:pPr marL="285750" indent="-285750">
              <a:buFont typeface="Arial" panose="020B0604020202020204" pitchFamily="34" charset="0"/>
              <a:buChar char="•"/>
            </a:pPr>
            <a:r>
              <a:rPr lang="en-US" dirty="0"/>
              <a:t>These are two convenience implementations – the Variational Quantum Classifier (</a:t>
            </a:r>
            <a:r>
              <a:rPr lang="en-US" sz="1200" dirty="0">
                <a:latin typeface="Courier New" panose="02070309020205020404" pitchFamily="49" charset="0"/>
                <a:cs typeface="Courier New" panose="02070309020205020404" pitchFamily="49" charset="0"/>
              </a:rPr>
              <a:t>VQC</a:t>
            </a:r>
            <a:r>
              <a:rPr lang="en-US" dirty="0"/>
              <a:t>) and Variational Quantum Regressor (</a:t>
            </a:r>
            <a:r>
              <a:rPr lang="en-US" sz="1200" dirty="0">
                <a:latin typeface="Courier New" panose="02070309020205020404" pitchFamily="49" charset="0"/>
                <a:cs typeface="Courier New" panose="02070309020205020404" pitchFamily="49" charset="0"/>
              </a:rPr>
              <a:t>VQR</a:t>
            </a:r>
            <a:r>
              <a:rPr lang="en-US" dirty="0"/>
              <a:t>). </a:t>
            </a:r>
          </a:p>
          <a:p>
            <a:pPr marL="285750" indent="-285750">
              <a:buFont typeface="Arial" panose="020B0604020202020204" pitchFamily="34" charset="0"/>
              <a:buChar char="•"/>
            </a:pPr>
            <a:r>
              <a:rPr lang="en-US" dirty="0"/>
              <a:t>Extend </a:t>
            </a:r>
            <a:r>
              <a:rPr lang="en-US" sz="1200" dirty="0" err="1">
                <a:latin typeface="Courier New" panose="02070309020205020404" pitchFamily="49" charset="0"/>
                <a:cs typeface="Courier New" panose="02070309020205020404" pitchFamily="49" charset="0"/>
              </a:rPr>
              <a:t>NeuralNetworkClassifier</a:t>
            </a:r>
            <a:r>
              <a:rPr lang="en-US" dirty="0"/>
              <a:t> and </a:t>
            </a:r>
            <a:r>
              <a:rPr lang="en-US" sz="1200" dirty="0" err="1">
                <a:latin typeface="Courier New" panose="02070309020205020404" pitchFamily="49" charset="0"/>
                <a:cs typeface="Courier New" panose="02070309020205020404" pitchFamily="49" charset="0"/>
              </a:rPr>
              <a:t>NeuralNetworkRegressor</a:t>
            </a:r>
            <a:r>
              <a:rPr lang="en-US" dirty="0"/>
              <a:t> correspondingly.</a:t>
            </a:r>
          </a:p>
          <a:p>
            <a:pPr marL="285750" indent="-285750">
              <a:buFont typeface="Arial" panose="020B0604020202020204" pitchFamily="34" charset="0"/>
              <a:buChar char="•"/>
            </a:pPr>
            <a:r>
              <a:rPr lang="en-US" dirty="0"/>
              <a:t>Both take a feature map and an ansatz and construct the underlying QNN automatically.</a:t>
            </a:r>
            <a:endParaRPr lang="en-IE" dirty="0"/>
          </a:p>
        </p:txBody>
      </p:sp>
      <p:sp>
        <p:nvSpPr>
          <p:cNvPr id="4" name="Footer Placeholder 3">
            <a:extLst>
              <a:ext uri="{FF2B5EF4-FFF2-40B4-BE49-F238E27FC236}">
                <a16:creationId xmlns:a16="http://schemas.microsoft.com/office/drawing/2014/main" id="{EA5EB955-FA15-47CC-BE82-0EDD4E917B64}"/>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19E01CD9-DC63-4FC3-9158-4F9F0785BDCE}"/>
              </a:ext>
            </a:extLst>
          </p:cNvPr>
          <p:cNvSpPr>
            <a:spLocks noGrp="1"/>
          </p:cNvSpPr>
          <p:nvPr>
            <p:ph type="sldNum" sz="quarter" idx="11"/>
          </p:nvPr>
        </p:nvSpPr>
        <p:spPr/>
        <p:txBody>
          <a:bodyPr/>
          <a:lstStyle/>
          <a:p>
            <a:fld id="{59395FB3-9C97-154F-86B2-7E381B951268}" type="slidenum">
              <a:rPr lang="en-US" smtClean="0"/>
              <a:pPr/>
              <a:t>77</a:t>
            </a:fld>
            <a:endParaRPr lang="en-US" dirty="0"/>
          </a:p>
        </p:txBody>
      </p:sp>
    </p:spTree>
    <p:extLst>
      <p:ext uri="{BB962C8B-B14F-4D97-AF65-F5344CB8AC3E}">
        <p14:creationId xmlns:p14="http://schemas.microsoft.com/office/powerpoint/2010/main" val="1751437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890C7-57AF-4846-8E3E-C74159FBBE9C}"/>
              </a:ext>
            </a:extLst>
          </p:cNvPr>
          <p:cNvSpPr>
            <a:spLocks noGrp="1"/>
          </p:cNvSpPr>
          <p:nvPr>
            <p:ph type="title"/>
          </p:nvPr>
        </p:nvSpPr>
        <p:spPr/>
        <p:txBody>
          <a:bodyPr/>
          <a:lstStyle/>
          <a:p>
            <a:r>
              <a:rPr lang="en-IE" dirty="0" err="1"/>
              <a:t>QuantumKernel</a:t>
            </a:r>
            <a:r>
              <a:rPr lang="en-IE" dirty="0"/>
              <a:t>, QSVC/QSVR</a:t>
            </a:r>
          </a:p>
        </p:txBody>
      </p:sp>
      <p:sp>
        <p:nvSpPr>
          <p:cNvPr id="3" name="Text Placeholder 2">
            <a:extLst>
              <a:ext uri="{FF2B5EF4-FFF2-40B4-BE49-F238E27FC236}">
                <a16:creationId xmlns:a16="http://schemas.microsoft.com/office/drawing/2014/main" id="{42DBFF65-EC79-4093-A5E5-66888249EAA1}"/>
              </a:ext>
            </a:extLst>
          </p:cNvPr>
          <p:cNvSpPr>
            <a:spLocks noGrp="1"/>
          </p:cNvSpPr>
          <p:nvPr>
            <p:ph type="body" sz="quarter" idx="12"/>
          </p:nvPr>
        </p:nvSpPr>
        <p:spPr/>
        <p:txBody>
          <a:bodyPr/>
          <a:lstStyle/>
          <a:p>
            <a:pPr marL="285750" indent="-285750">
              <a:buFont typeface="Arial" panose="020B0604020202020204" pitchFamily="34" charset="0"/>
              <a:buChar char="•"/>
            </a:pPr>
            <a:r>
              <a:rPr lang="en-IE" sz="1200" dirty="0" err="1">
                <a:latin typeface="Courier New" panose="02070309020205020404" pitchFamily="49" charset="0"/>
                <a:cs typeface="Courier New" panose="02070309020205020404" pitchFamily="49" charset="0"/>
              </a:rPr>
              <a:t>QuantumKernel</a:t>
            </a:r>
            <a:endParaRPr lang="en-IE" sz="1200" dirty="0">
              <a:latin typeface="Courier New" panose="02070309020205020404" pitchFamily="49" charset="0"/>
              <a:cs typeface="Courier New" panose="02070309020205020404" pitchFamily="49" charset="0"/>
            </a:endParaRPr>
          </a:p>
          <a:p>
            <a:pPr marL="422910" lvl="1" indent="-285750">
              <a:buFont typeface="Arial" panose="020B0604020202020204" pitchFamily="34" charset="0"/>
              <a:buChar char="•"/>
            </a:pPr>
            <a:r>
              <a:rPr lang="en-US" dirty="0"/>
              <a:t>A class that can be used to directly compute kernel matrices for given datasets using quantum computers</a:t>
            </a:r>
            <a:endParaRPr lang="en-IE" dirty="0"/>
          </a:p>
          <a:p>
            <a:pPr marL="285750" indent="-285750">
              <a:buFont typeface="Arial" panose="020B0604020202020204" pitchFamily="34" charset="0"/>
              <a:buChar char="•"/>
            </a:pPr>
            <a:r>
              <a:rPr lang="en-IE" sz="1200" dirty="0">
                <a:latin typeface="Courier New" panose="02070309020205020404" pitchFamily="49" charset="0"/>
                <a:cs typeface="Courier New" panose="02070309020205020404" pitchFamily="49" charset="0"/>
              </a:rPr>
              <a:t>QSVC</a:t>
            </a:r>
            <a:r>
              <a:rPr lang="en-IE" dirty="0"/>
              <a:t>/</a:t>
            </a:r>
            <a:r>
              <a:rPr lang="en-IE" sz="1200" dirty="0">
                <a:latin typeface="Courier New" panose="02070309020205020404" pitchFamily="49" charset="0"/>
                <a:cs typeface="Courier New" panose="02070309020205020404" pitchFamily="49" charset="0"/>
              </a:rPr>
              <a:t>QSVR</a:t>
            </a:r>
            <a:r>
              <a:rPr lang="en-IE" dirty="0"/>
              <a:t> </a:t>
            </a:r>
          </a:p>
          <a:p>
            <a:pPr marL="422910" lvl="1" indent="-285750">
              <a:buFont typeface="Arial" panose="020B0604020202020204" pitchFamily="34" charset="0"/>
              <a:buChar char="•"/>
            </a:pPr>
            <a:r>
              <a:rPr lang="en-IE" dirty="0"/>
              <a:t>A lightweight wrapper around scikit-learn SVC/SVR implementation </a:t>
            </a:r>
          </a:p>
          <a:p>
            <a:pPr marL="422910" lvl="1" indent="-285750">
              <a:buFont typeface="Arial" panose="020B0604020202020204" pitchFamily="34" charset="0"/>
              <a:buChar char="•"/>
            </a:pPr>
            <a:r>
              <a:rPr lang="en-IE" dirty="0"/>
              <a:t>Make use of already existing SVM implementation from scikit-learn</a:t>
            </a:r>
          </a:p>
        </p:txBody>
      </p:sp>
      <p:sp>
        <p:nvSpPr>
          <p:cNvPr id="4" name="Footer Placeholder 3">
            <a:extLst>
              <a:ext uri="{FF2B5EF4-FFF2-40B4-BE49-F238E27FC236}">
                <a16:creationId xmlns:a16="http://schemas.microsoft.com/office/drawing/2014/main" id="{14F7891D-7349-42B4-A9AA-A61B78159282}"/>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11D8E79A-14EF-4F71-BFE4-94CC7BAF26ED}"/>
              </a:ext>
            </a:extLst>
          </p:cNvPr>
          <p:cNvSpPr>
            <a:spLocks noGrp="1"/>
          </p:cNvSpPr>
          <p:nvPr>
            <p:ph type="sldNum" sz="quarter" idx="11"/>
          </p:nvPr>
        </p:nvSpPr>
        <p:spPr/>
        <p:txBody>
          <a:bodyPr/>
          <a:lstStyle/>
          <a:p>
            <a:fld id="{59395FB3-9C97-154F-86B2-7E381B951268}" type="slidenum">
              <a:rPr lang="en-US" smtClean="0"/>
              <a:pPr/>
              <a:t>78</a:t>
            </a:fld>
            <a:endParaRPr lang="en-US" dirty="0"/>
          </a:p>
        </p:txBody>
      </p:sp>
    </p:spTree>
    <p:extLst>
      <p:ext uri="{BB962C8B-B14F-4D97-AF65-F5344CB8AC3E}">
        <p14:creationId xmlns:p14="http://schemas.microsoft.com/office/powerpoint/2010/main" val="534261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8137-918D-4A00-8056-C86FCFD4F7A0}"/>
              </a:ext>
            </a:extLst>
          </p:cNvPr>
          <p:cNvSpPr>
            <a:spLocks noGrp="1"/>
          </p:cNvSpPr>
          <p:nvPr>
            <p:ph type="title"/>
          </p:nvPr>
        </p:nvSpPr>
        <p:spPr/>
        <p:txBody>
          <a:bodyPr/>
          <a:lstStyle/>
          <a:p>
            <a:r>
              <a:rPr lang="en-IE" dirty="0" err="1"/>
              <a:t>Pytorch</a:t>
            </a:r>
            <a:r>
              <a:rPr lang="en-IE" dirty="0"/>
              <a:t> Connector</a:t>
            </a:r>
          </a:p>
        </p:txBody>
      </p:sp>
      <p:sp>
        <p:nvSpPr>
          <p:cNvPr id="3" name="Text Placeholder 2">
            <a:extLst>
              <a:ext uri="{FF2B5EF4-FFF2-40B4-BE49-F238E27FC236}">
                <a16:creationId xmlns:a16="http://schemas.microsoft.com/office/drawing/2014/main" id="{3530643D-36D6-4C57-A75B-51AC4F66D14E}"/>
              </a:ext>
            </a:extLst>
          </p:cNvPr>
          <p:cNvSpPr>
            <a:spLocks noGrp="1"/>
          </p:cNvSpPr>
          <p:nvPr>
            <p:ph type="body" sz="quarter" idx="12"/>
          </p:nvPr>
        </p:nvSpPr>
        <p:spPr/>
        <p:txBody>
          <a:bodyPr/>
          <a:lstStyle/>
          <a:p>
            <a:pPr marL="285750" indent="-285750">
              <a:buFont typeface="Arial" panose="020B0604020202020204" pitchFamily="34" charset="0"/>
              <a:buChar char="•"/>
            </a:pPr>
            <a:r>
              <a:rPr lang="en-US" sz="1200" dirty="0" err="1">
                <a:latin typeface="Courier New" panose="02070309020205020404" pitchFamily="49" charset="0"/>
                <a:cs typeface="Courier New" panose="02070309020205020404" pitchFamily="49" charset="0"/>
              </a:rPr>
              <a:t>TorchConnector</a:t>
            </a:r>
            <a:r>
              <a:rPr lang="en-US" dirty="0"/>
              <a:t> takes any QNN and makes it available as a </a:t>
            </a:r>
            <a:r>
              <a:rPr lang="en-US" dirty="0" err="1"/>
              <a:t>PyTorch</a:t>
            </a:r>
            <a:r>
              <a:rPr lang="en-US" dirty="0"/>
              <a:t> Module. </a:t>
            </a:r>
          </a:p>
          <a:p>
            <a:pPr marL="285750" indent="-285750">
              <a:buFont typeface="Arial" panose="020B0604020202020204" pitchFamily="34" charset="0"/>
              <a:buChar char="•"/>
            </a:pPr>
            <a:r>
              <a:rPr lang="en-US" dirty="0"/>
              <a:t>QNNs provide both passes: forward and backward, users can integrate QNNs into a </a:t>
            </a:r>
            <a:r>
              <a:rPr lang="en-US" dirty="0" err="1"/>
              <a:t>PyTorch</a:t>
            </a:r>
            <a:r>
              <a:rPr lang="en-US" dirty="0"/>
              <a:t> workflow including the backpropagation to compute gradients. </a:t>
            </a:r>
          </a:p>
          <a:p>
            <a:pPr marL="422910" lvl="1" indent="-285750">
              <a:buFont typeface="Arial" panose="020B0604020202020204" pitchFamily="34" charset="0"/>
              <a:buChar char="•"/>
            </a:pPr>
            <a:r>
              <a:rPr lang="en-US" dirty="0"/>
              <a:t>Training of such hybrid model should be done by using </a:t>
            </a:r>
            <a:r>
              <a:rPr lang="en-US" dirty="0" err="1"/>
              <a:t>PyTorch</a:t>
            </a:r>
            <a:r>
              <a:rPr lang="en-US" dirty="0"/>
              <a:t> techniques</a:t>
            </a:r>
            <a:r>
              <a:rPr lang="en-IE" dirty="0"/>
              <a:t>.</a:t>
            </a:r>
            <a:endParaRPr lang="en-US" dirty="0"/>
          </a:p>
          <a:p>
            <a:pPr marL="285750" indent="-285750">
              <a:buFont typeface="Arial" panose="020B0604020202020204" pitchFamily="34" charset="0"/>
              <a:buChar char="•"/>
            </a:pPr>
            <a:r>
              <a:rPr lang="en-US" dirty="0"/>
              <a:t>QNNs can be a part of a bigger complex computation, such as a deep neural network that consists of classical as well as quantum layers.</a:t>
            </a:r>
            <a:endParaRPr lang="en-IE" dirty="0"/>
          </a:p>
        </p:txBody>
      </p:sp>
      <p:sp>
        <p:nvSpPr>
          <p:cNvPr id="4" name="Footer Placeholder 3">
            <a:extLst>
              <a:ext uri="{FF2B5EF4-FFF2-40B4-BE49-F238E27FC236}">
                <a16:creationId xmlns:a16="http://schemas.microsoft.com/office/drawing/2014/main" id="{2453317F-1A14-491C-86F0-2169B8C51996}"/>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C191672D-76D1-4DC8-A2A4-D7606A86D08B}"/>
              </a:ext>
            </a:extLst>
          </p:cNvPr>
          <p:cNvSpPr>
            <a:spLocks noGrp="1"/>
          </p:cNvSpPr>
          <p:nvPr>
            <p:ph type="sldNum" sz="quarter" idx="11"/>
          </p:nvPr>
        </p:nvSpPr>
        <p:spPr/>
        <p:txBody>
          <a:bodyPr/>
          <a:lstStyle/>
          <a:p>
            <a:fld id="{59395FB3-9C97-154F-86B2-7E381B951268}" type="slidenum">
              <a:rPr lang="en-US" smtClean="0"/>
              <a:pPr/>
              <a:t>79</a:t>
            </a:fld>
            <a:endParaRPr lang="en-US" dirty="0"/>
          </a:p>
        </p:txBody>
      </p:sp>
    </p:spTree>
    <p:extLst>
      <p:ext uri="{BB962C8B-B14F-4D97-AF65-F5344CB8AC3E}">
        <p14:creationId xmlns:p14="http://schemas.microsoft.com/office/powerpoint/2010/main" val="156283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53EE2-9CB8-4A35-902B-7B8E0C27A26B}"/>
              </a:ext>
            </a:extLst>
          </p:cNvPr>
          <p:cNvSpPr>
            <a:spLocks noGrp="1"/>
          </p:cNvSpPr>
          <p:nvPr>
            <p:ph type="title"/>
          </p:nvPr>
        </p:nvSpPr>
        <p:spPr/>
        <p:txBody>
          <a:bodyPr/>
          <a:lstStyle/>
          <a:p>
            <a:r>
              <a:rPr lang="en-US" dirty="0"/>
              <a:t>Machine Learning Ingredients: Cost</a:t>
            </a:r>
            <a:endParaRPr lang="en-IE" dirty="0"/>
          </a:p>
        </p:txBody>
      </p:sp>
      <p:sp>
        <p:nvSpPr>
          <p:cNvPr id="3" name="Text Placeholder 2">
            <a:extLst>
              <a:ext uri="{FF2B5EF4-FFF2-40B4-BE49-F238E27FC236}">
                <a16:creationId xmlns:a16="http://schemas.microsoft.com/office/drawing/2014/main" id="{3A26109A-FB22-454B-A75D-DD7AFD81E935}"/>
              </a:ext>
            </a:extLst>
          </p:cNvPr>
          <p:cNvSpPr>
            <a:spLocks noGrp="1"/>
          </p:cNvSpPr>
          <p:nvPr>
            <p:ph type="body" sz="quarter" idx="12"/>
          </p:nvPr>
        </p:nvSpPr>
        <p:spPr/>
        <p:txBody>
          <a:bodyPr/>
          <a:lstStyle/>
          <a:p>
            <a:r>
              <a:rPr lang="en-US" sz="1400" dirty="0">
                <a:solidFill>
                  <a:schemeClr val="bg1"/>
                </a:solidFill>
                <a:latin typeface="IBM Plex Sans" charset="0"/>
                <a:ea typeface="IBM Plex Sans" charset="0"/>
                <a:cs typeface="IBM Plex Sans" charset="0"/>
              </a:rPr>
              <a:t>A cost function takes our model predictions and true value and score them in such a way you know how good your model is performing: </a:t>
            </a:r>
          </a:p>
          <a:p>
            <a:endParaRPr lang="en-US" dirty="0">
              <a:latin typeface="IBM Plex Sans" charset="0"/>
            </a:endParaRPr>
          </a:p>
          <a:p>
            <a:r>
              <a:rPr lang="en-US" dirty="0">
                <a:latin typeface="IBM Plex Sans" charset="0"/>
              </a:rPr>
              <a:t>Where                             obtained from our model and</a:t>
            </a:r>
          </a:p>
          <a:p>
            <a:r>
              <a:rPr lang="en-US" dirty="0">
                <a:latin typeface="IBM Plex Sans" charset="0"/>
              </a:rPr>
              <a:t>                    is ground truth</a:t>
            </a:r>
          </a:p>
          <a:p>
            <a:r>
              <a:rPr lang="en-US" dirty="0">
                <a:latin typeface="IBM Plex Sans" charset="0"/>
              </a:rPr>
              <a:t>Usually, we want to minimize the value of the cost function</a:t>
            </a:r>
          </a:p>
          <a:p>
            <a:endParaRPr lang="en-IE" dirty="0">
              <a:latin typeface="IBM Plex Sans" charset="0"/>
            </a:endParaRPr>
          </a:p>
          <a:p>
            <a:r>
              <a:rPr lang="en-IE" dirty="0">
                <a:latin typeface="IBM Plex Sans" charset="0"/>
              </a:rPr>
              <a:t>For instance, a cost function may be a mean squared error:</a:t>
            </a:r>
            <a:endParaRPr lang="en-US" dirty="0">
              <a:latin typeface="IBM Plex Sans" charset="0"/>
            </a:endParaRPr>
          </a:p>
        </p:txBody>
      </p:sp>
      <p:sp>
        <p:nvSpPr>
          <p:cNvPr id="4" name="Footer Placeholder 3">
            <a:extLst>
              <a:ext uri="{FF2B5EF4-FFF2-40B4-BE49-F238E27FC236}">
                <a16:creationId xmlns:a16="http://schemas.microsoft.com/office/drawing/2014/main" id="{AB4BFF48-36E6-4F4B-94C7-81803F3A6097}"/>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2978CEB8-6F7F-486C-B68B-E2703C974ABD}"/>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18" name="Picture 17" descr="\documentclass{article}&#10;\usepackage{amsmath}&#10;\pagestyle{empty}&#10;\begin{document}&#10;&#10;$C = (\hat{y}, y)$&#10;&#10;&#10;\end{document}" title="IguanaTex Bitmap Display">
            <a:extLst>
              <a:ext uri="{FF2B5EF4-FFF2-40B4-BE49-F238E27FC236}">
                <a16:creationId xmlns:a16="http://schemas.microsoft.com/office/drawing/2014/main" id="{6DF3AD24-F181-46AF-95BE-6FC6ABD92DD2}"/>
              </a:ext>
            </a:extLst>
          </p:cNvPr>
          <p:cNvPicPr>
            <a:picLocks noChangeAspect="1"/>
          </p:cNvPicPr>
          <p:nvPr>
            <p:custDataLst>
              <p:tags r:id="rId1"/>
            </p:custDataLst>
          </p:nvPr>
        </p:nvPicPr>
        <p:blipFill>
          <a:blip r:embed="rId6"/>
          <a:stretch>
            <a:fillRect/>
          </a:stretch>
        </p:blipFill>
        <p:spPr>
          <a:xfrm>
            <a:off x="2436896" y="1789162"/>
            <a:ext cx="859429" cy="203581"/>
          </a:xfrm>
          <a:prstGeom prst="rect">
            <a:avLst/>
          </a:prstGeom>
        </p:spPr>
      </p:pic>
      <p:pic>
        <p:nvPicPr>
          <p:cNvPr id="20" name="Picture 19" descr="\documentclass{article}&#10;\usepackage{amsmath}&#10;\pagestyle{empty}&#10;\begin{document}&#10;&#10;$\hat{y} = f(\mathbf{x}, \Theta)$&#10;&#10;&#10;\end{document}" title="IguanaTex Bitmap Display">
            <a:extLst>
              <a:ext uri="{FF2B5EF4-FFF2-40B4-BE49-F238E27FC236}">
                <a16:creationId xmlns:a16="http://schemas.microsoft.com/office/drawing/2014/main" id="{3CE25E0D-EC9A-40A7-94DB-ABAA4A75EB65}"/>
              </a:ext>
            </a:extLst>
          </p:cNvPr>
          <p:cNvPicPr>
            <a:picLocks noChangeAspect="1"/>
          </p:cNvPicPr>
          <p:nvPr>
            <p:custDataLst>
              <p:tags r:id="rId2"/>
            </p:custDataLst>
          </p:nvPr>
        </p:nvPicPr>
        <p:blipFill>
          <a:blip r:embed="rId7"/>
          <a:stretch>
            <a:fillRect/>
          </a:stretch>
        </p:blipFill>
        <p:spPr>
          <a:xfrm>
            <a:off x="869551" y="2252998"/>
            <a:ext cx="999622" cy="203581"/>
          </a:xfrm>
          <a:prstGeom prst="rect">
            <a:avLst/>
          </a:prstGeom>
        </p:spPr>
      </p:pic>
      <p:pic>
        <p:nvPicPr>
          <p:cNvPr id="10" name="Picture 9" descr="IguanaTex Bitmap Display&#10;&#10;\documentclass{article}&#10;\usepackage{amsmath}&#10;\pagestyle{empty}&#10;\begin{document}&#10;&#10;&#10;$y$&#10;&#10;\end{document}">
            <a:extLst>
              <a:ext uri="{FF2B5EF4-FFF2-40B4-BE49-F238E27FC236}">
                <a16:creationId xmlns:a16="http://schemas.microsoft.com/office/drawing/2014/main" id="{111E94D9-B756-4D59-8BB2-25FB1115F95E}"/>
              </a:ext>
            </a:extLst>
          </p:cNvPr>
          <p:cNvPicPr>
            <a:picLocks noChangeAspect="1"/>
          </p:cNvPicPr>
          <p:nvPr>
            <p:custDataLst>
              <p:tags r:id="rId3"/>
            </p:custDataLst>
          </p:nvPr>
        </p:nvPicPr>
        <p:blipFill>
          <a:blip r:embed="rId8"/>
          <a:stretch>
            <a:fillRect/>
          </a:stretch>
        </p:blipFill>
        <p:spPr>
          <a:xfrm>
            <a:off x="875348" y="2669677"/>
            <a:ext cx="95086" cy="130438"/>
          </a:xfrm>
          <a:prstGeom prst="rect">
            <a:avLst/>
          </a:prstGeom>
        </p:spPr>
      </p:pic>
      <p:pic>
        <p:nvPicPr>
          <p:cNvPr id="14" name="Picture 13" descr="IguanaTex Bitmap Display&#10;&#10;\documentclass{article}&#10;\usepackage{amsmath}&#10;\pagestyle{empty}&#10;\begin{document}&#10;&#10;&#10;$\text{MSE} = (\hat{y} - y) ^ 2$&#10;&#10;\end{document}">
            <a:extLst>
              <a:ext uri="{FF2B5EF4-FFF2-40B4-BE49-F238E27FC236}">
                <a16:creationId xmlns:a16="http://schemas.microsoft.com/office/drawing/2014/main" id="{83087CDA-64F7-45C9-B964-64F892C09EC7}"/>
              </a:ext>
            </a:extLst>
          </p:cNvPr>
          <p:cNvPicPr>
            <a:picLocks noChangeAspect="1"/>
          </p:cNvPicPr>
          <p:nvPr>
            <p:custDataLst>
              <p:tags r:id="rId4"/>
            </p:custDataLst>
          </p:nvPr>
        </p:nvPicPr>
        <p:blipFill>
          <a:blip r:embed="rId9"/>
          <a:stretch>
            <a:fillRect/>
          </a:stretch>
        </p:blipFill>
        <p:spPr>
          <a:xfrm>
            <a:off x="4949163" y="3735046"/>
            <a:ext cx="1388495" cy="218210"/>
          </a:xfrm>
          <a:prstGeom prst="rect">
            <a:avLst/>
          </a:prstGeom>
        </p:spPr>
      </p:pic>
    </p:spTree>
    <p:extLst>
      <p:ext uri="{BB962C8B-B14F-4D97-AF65-F5344CB8AC3E}">
        <p14:creationId xmlns:p14="http://schemas.microsoft.com/office/powerpoint/2010/main" val="9799136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6E9848-D6D2-614A-8F1D-C9D0047C8CCA}"/>
              </a:ext>
            </a:extLst>
          </p:cNvPr>
          <p:cNvSpPr txBox="1"/>
          <p:nvPr/>
        </p:nvSpPr>
        <p:spPr>
          <a:xfrm>
            <a:off x="210311" y="887437"/>
            <a:ext cx="6123185" cy="2638351"/>
          </a:xfrm>
          <a:prstGeom prst="rect">
            <a:avLst/>
          </a:prstGeom>
          <a:noFill/>
        </p:spPr>
        <p:txBody>
          <a:bodyPr wrap="square" lIns="0" tIns="0" rIns="0" bIns="0" rtlCol="0">
            <a:spAutoFit/>
          </a:bodyPr>
          <a:lstStyle/>
          <a:p>
            <a:pPr marL="342900" indent="-342900" algn="l">
              <a:lnSpc>
                <a:spcPct val="110000"/>
              </a:lnSpc>
              <a:spcBef>
                <a:spcPts val="1100"/>
              </a:spcBef>
              <a:buAutoNum type="arabicPeriod"/>
            </a:pPr>
            <a:r>
              <a:rPr lang="en-CH" sz="1400" dirty="0">
                <a:solidFill>
                  <a:schemeClr val="bg1"/>
                </a:solidFill>
                <a:latin typeface="IBM Plex Sans" charset="0"/>
                <a:ea typeface="IBM Plex Sans" charset="0"/>
                <a:cs typeface="IBM Plex Sans" charset="0"/>
              </a:rPr>
              <a:t>Log into the Quantum Experience at </a:t>
            </a:r>
            <a:r>
              <a:rPr lang="en-CH" sz="1400" u="sng" dirty="0">
                <a:solidFill>
                  <a:srgbClr val="0062FF"/>
                </a:solidFill>
                <a:latin typeface="IBM Plex Sans" charset="0"/>
                <a:ea typeface="IBM Plex Sans" charset="0"/>
                <a:cs typeface="IBM Plex Sans" charset="0"/>
              </a:rPr>
              <a:t>quantum-computing.ibm.com</a:t>
            </a:r>
            <a:r>
              <a:rPr lang="en-CH" sz="1400" dirty="0">
                <a:solidFill>
                  <a:schemeClr val="bg1"/>
                </a:solidFill>
                <a:latin typeface="IBM Plex Sans" charset="0"/>
                <a:ea typeface="IBM Plex Sans" charset="0"/>
                <a:cs typeface="IBM Plex Sans" charset="0"/>
              </a:rPr>
              <a:t> </a:t>
            </a:r>
            <a:br>
              <a:rPr lang="en-CH" sz="1400" dirty="0">
                <a:solidFill>
                  <a:schemeClr val="bg1"/>
                </a:solidFill>
                <a:latin typeface="IBM Plex Sans" charset="0"/>
                <a:ea typeface="IBM Plex Sans" charset="0"/>
                <a:cs typeface="IBM Plex Sans" charset="0"/>
              </a:rPr>
            </a:br>
            <a:r>
              <a:rPr lang="en-CH" sz="1400" dirty="0">
                <a:solidFill>
                  <a:schemeClr val="bg1"/>
                </a:solidFill>
                <a:latin typeface="IBM Plex Sans" charset="0"/>
                <a:ea typeface="IBM Plex Sans" charset="0"/>
                <a:cs typeface="IBM Plex Sans" charset="0"/>
              </a:rPr>
              <a:t>(and create an account if you haven’t yet!)</a:t>
            </a:r>
          </a:p>
          <a:p>
            <a:pPr marL="342900" indent="-342900" algn="l">
              <a:lnSpc>
                <a:spcPct val="110000"/>
              </a:lnSpc>
              <a:spcBef>
                <a:spcPts val="1100"/>
              </a:spcBef>
              <a:buAutoNum type="arabicPeriod"/>
            </a:pPr>
            <a:r>
              <a:rPr lang="en-CH" sz="1400" dirty="0">
                <a:solidFill>
                  <a:schemeClr val="bg1"/>
                </a:solidFill>
                <a:latin typeface="IBM Plex Sans" charset="0"/>
                <a:ea typeface="IBM Plex Sans" charset="0"/>
                <a:cs typeface="IBM Plex Sans" charset="0"/>
              </a:rPr>
              <a:t>Start the Quantum Lab</a:t>
            </a:r>
            <a:br>
              <a:rPr lang="en-CH" sz="1400" dirty="0">
                <a:solidFill>
                  <a:schemeClr val="bg1"/>
                </a:solidFill>
                <a:latin typeface="IBM Plex Sans" charset="0"/>
                <a:ea typeface="IBM Plex Sans" charset="0"/>
                <a:cs typeface="IBM Plex Sans" charset="0"/>
              </a:rPr>
            </a:br>
            <a:br>
              <a:rPr lang="en-CH" sz="1400" dirty="0">
                <a:solidFill>
                  <a:schemeClr val="bg1"/>
                </a:solidFill>
                <a:latin typeface="IBM Plex Sans" charset="0"/>
                <a:ea typeface="IBM Plex Sans" charset="0"/>
                <a:cs typeface="IBM Plex Sans" charset="0"/>
              </a:rPr>
            </a:br>
            <a:br>
              <a:rPr lang="en-CH" sz="1400" dirty="0">
                <a:solidFill>
                  <a:schemeClr val="bg1"/>
                </a:solidFill>
                <a:latin typeface="IBM Plex Sans" charset="0"/>
                <a:ea typeface="IBM Plex Sans" charset="0"/>
                <a:cs typeface="IBM Plex Sans" charset="0"/>
              </a:rPr>
            </a:br>
            <a:br>
              <a:rPr lang="en-CH" sz="1400" dirty="0">
                <a:solidFill>
                  <a:schemeClr val="bg1"/>
                </a:solidFill>
                <a:latin typeface="IBM Plex Sans" charset="0"/>
                <a:ea typeface="IBM Plex Sans" charset="0"/>
                <a:cs typeface="IBM Plex Sans" charset="0"/>
              </a:rPr>
            </a:br>
            <a:br>
              <a:rPr lang="en-CH" sz="1400" dirty="0">
                <a:solidFill>
                  <a:schemeClr val="bg1"/>
                </a:solidFill>
                <a:latin typeface="IBM Plex Sans" charset="0"/>
                <a:ea typeface="IBM Plex Sans" charset="0"/>
                <a:cs typeface="IBM Plex Sans" charset="0"/>
              </a:rPr>
            </a:br>
            <a:br>
              <a:rPr lang="en-CH" sz="1400" dirty="0">
                <a:solidFill>
                  <a:schemeClr val="bg1"/>
                </a:solidFill>
                <a:latin typeface="IBM Plex Sans" charset="0"/>
                <a:ea typeface="IBM Plex Sans" charset="0"/>
                <a:cs typeface="IBM Plex Sans" charset="0"/>
              </a:rPr>
            </a:br>
            <a:endParaRPr lang="en-CH" sz="1400" dirty="0">
              <a:solidFill>
                <a:schemeClr val="bg1"/>
              </a:solidFill>
              <a:latin typeface="IBM Plex Sans" charset="0"/>
              <a:ea typeface="IBM Plex Sans" charset="0"/>
              <a:cs typeface="IBM Plex Sans" charset="0"/>
            </a:endParaRPr>
          </a:p>
          <a:p>
            <a:pPr marL="342900" indent="-342900" algn="l">
              <a:lnSpc>
                <a:spcPct val="110000"/>
              </a:lnSpc>
              <a:spcBef>
                <a:spcPts val="1100"/>
              </a:spcBef>
              <a:buAutoNum type="arabicPeriod"/>
            </a:pPr>
            <a:r>
              <a:rPr lang="en-CH" sz="1400" dirty="0">
                <a:solidFill>
                  <a:schemeClr val="bg1"/>
                </a:solidFill>
                <a:latin typeface="IBM Plex Sans" charset="0"/>
                <a:ea typeface="IBM Plex Sans" charset="0"/>
                <a:cs typeface="IBM Plex Sans" charset="0"/>
              </a:rPr>
              <a:t>Navigate to qiskit-tutorials/qiskit-machine-learning</a:t>
            </a:r>
            <a:endParaRPr lang="en-CH" sz="1400" dirty="0">
              <a:solidFill>
                <a:srgbClr val="0062FF"/>
              </a:solidFill>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76B467E6-ED36-3642-99F7-0C32F749AC0A}"/>
              </a:ext>
            </a:extLst>
          </p:cNvPr>
          <p:cNvSpPr>
            <a:spLocks noGrp="1"/>
          </p:cNvSpPr>
          <p:nvPr>
            <p:ph type="title"/>
          </p:nvPr>
        </p:nvSpPr>
        <p:spPr/>
        <p:txBody>
          <a:bodyPr/>
          <a:lstStyle/>
          <a:p>
            <a:r>
              <a:rPr lang="en-CH" dirty="0"/>
              <a:t>Following the tutorials live</a:t>
            </a:r>
          </a:p>
        </p:txBody>
      </p:sp>
      <p:sp>
        <p:nvSpPr>
          <p:cNvPr id="8" name="TextBox 7">
            <a:extLst>
              <a:ext uri="{FF2B5EF4-FFF2-40B4-BE49-F238E27FC236}">
                <a16:creationId xmlns:a16="http://schemas.microsoft.com/office/drawing/2014/main" id="{6CFE2BCD-4ABA-604B-A959-E60E1C6D3201}"/>
              </a:ext>
            </a:extLst>
          </p:cNvPr>
          <p:cNvSpPr txBox="1"/>
          <p:nvPr/>
        </p:nvSpPr>
        <p:spPr>
          <a:xfrm>
            <a:off x="1215342" y="4734046"/>
            <a:ext cx="65" cy="223331"/>
          </a:xfrm>
          <a:prstGeom prst="rect">
            <a:avLst/>
          </a:prstGeom>
          <a:noFill/>
        </p:spPr>
        <p:txBody>
          <a:bodyPr wrap="none" lIns="0" tIns="0" rIns="0" bIns="0" rtlCol="0">
            <a:spAutoFit/>
          </a:bodyPr>
          <a:lstStyle/>
          <a:p>
            <a:pPr algn="l">
              <a:lnSpc>
                <a:spcPct val="110000"/>
              </a:lnSpc>
              <a:spcBef>
                <a:spcPts val="1100"/>
              </a:spcBef>
            </a:pPr>
            <a:endParaRPr lang="en-CH" sz="1400" dirty="0">
              <a:solidFill>
                <a:schemeClr val="bg1"/>
              </a:solidFill>
              <a:latin typeface="IBM Plex Sans" charset="0"/>
              <a:ea typeface="IBM Plex Sans" charset="0"/>
              <a:cs typeface="IBM Plex Sans" charset="0"/>
            </a:endParaRPr>
          </a:p>
        </p:txBody>
      </p:sp>
      <p:pic>
        <p:nvPicPr>
          <p:cNvPr id="3" name="Picture 2">
            <a:extLst>
              <a:ext uri="{FF2B5EF4-FFF2-40B4-BE49-F238E27FC236}">
                <a16:creationId xmlns:a16="http://schemas.microsoft.com/office/drawing/2014/main" id="{9D8C6420-0004-A24A-8E97-B6ED545EDE9E}"/>
              </a:ext>
            </a:extLst>
          </p:cNvPr>
          <p:cNvPicPr>
            <a:picLocks noChangeAspect="1"/>
          </p:cNvPicPr>
          <p:nvPr/>
        </p:nvPicPr>
        <p:blipFill>
          <a:blip r:embed="rId2"/>
          <a:stretch>
            <a:fillRect/>
          </a:stretch>
        </p:blipFill>
        <p:spPr>
          <a:xfrm>
            <a:off x="2509764" y="3583975"/>
            <a:ext cx="2841562" cy="1427849"/>
          </a:xfrm>
          <a:prstGeom prst="rect">
            <a:avLst/>
          </a:prstGeom>
        </p:spPr>
      </p:pic>
      <p:sp>
        <p:nvSpPr>
          <p:cNvPr id="19" name="Rounded Rectangle 18">
            <a:extLst>
              <a:ext uri="{FF2B5EF4-FFF2-40B4-BE49-F238E27FC236}">
                <a16:creationId xmlns:a16="http://schemas.microsoft.com/office/drawing/2014/main" id="{9ADA089E-8483-2C4F-9B18-16772BA621D8}"/>
              </a:ext>
            </a:extLst>
          </p:cNvPr>
          <p:cNvSpPr/>
          <p:nvPr/>
        </p:nvSpPr>
        <p:spPr bwMode="auto">
          <a:xfrm>
            <a:off x="2611632" y="4596731"/>
            <a:ext cx="2654191" cy="300942"/>
          </a:xfrm>
          <a:prstGeom prst="roundRect">
            <a:avLst/>
          </a:prstGeom>
          <a:noFill/>
          <a:ln w="19050">
            <a:solidFill>
              <a:srgbClr val="D1276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20" name="Left Arrow 19">
            <a:extLst>
              <a:ext uri="{FF2B5EF4-FFF2-40B4-BE49-F238E27FC236}">
                <a16:creationId xmlns:a16="http://schemas.microsoft.com/office/drawing/2014/main" id="{731E0A6C-C2B3-194F-B497-2B78846981B3}"/>
              </a:ext>
            </a:extLst>
          </p:cNvPr>
          <p:cNvSpPr/>
          <p:nvPr/>
        </p:nvSpPr>
        <p:spPr bwMode="auto">
          <a:xfrm>
            <a:off x="5351326" y="4596731"/>
            <a:ext cx="465756" cy="300942"/>
          </a:xfrm>
          <a:prstGeom prst="leftArrow">
            <a:avLst/>
          </a:prstGeom>
          <a:solidFill>
            <a:srgbClr val="D1276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nvGrpSpPr>
          <p:cNvPr id="14" name="Group 13">
            <a:extLst>
              <a:ext uri="{FF2B5EF4-FFF2-40B4-BE49-F238E27FC236}">
                <a16:creationId xmlns:a16="http://schemas.microsoft.com/office/drawing/2014/main" id="{8DF0A036-CB1D-9940-A7FC-02B447750380}"/>
              </a:ext>
            </a:extLst>
          </p:cNvPr>
          <p:cNvGrpSpPr/>
          <p:nvPr/>
        </p:nvGrpSpPr>
        <p:grpSpPr>
          <a:xfrm>
            <a:off x="2509764" y="1416077"/>
            <a:ext cx="3333508" cy="1804090"/>
            <a:chOff x="2523282" y="1634980"/>
            <a:chExt cx="3333508" cy="1804090"/>
          </a:xfrm>
        </p:grpSpPr>
        <p:pic>
          <p:nvPicPr>
            <p:cNvPr id="9" name="Picture 8">
              <a:extLst>
                <a:ext uri="{FF2B5EF4-FFF2-40B4-BE49-F238E27FC236}">
                  <a16:creationId xmlns:a16="http://schemas.microsoft.com/office/drawing/2014/main" id="{0E02435A-5859-7646-96E7-A5C83E1E69D2}"/>
                </a:ext>
              </a:extLst>
            </p:cNvPr>
            <p:cNvPicPr>
              <a:picLocks noChangeAspect="1"/>
            </p:cNvPicPr>
            <p:nvPr/>
          </p:nvPicPr>
          <p:blipFill>
            <a:blip r:embed="rId3"/>
            <a:stretch>
              <a:fillRect/>
            </a:stretch>
          </p:blipFill>
          <p:spPr>
            <a:xfrm>
              <a:off x="2523282" y="1634980"/>
              <a:ext cx="3333508" cy="1804090"/>
            </a:xfrm>
            <a:prstGeom prst="rect">
              <a:avLst/>
            </a:prstGeom>
          </p:spPr>
        </p:pic>
        <p:sp>
          <p:nvSpPr>
            <p:cNvPr id="12" name="Rounded Rectangle 11">
              <a:extLst>
                <a:ext uri="{FF2B5EF4-FFF2-40B4-BE49-F238E27FC236}">
                  <a16:creationId xmlns:a16="http://schemas.microsoft.com/office/drawing/2014/main" id="{2B1DC45A-7A30-E94F-B254-B5F2F7367352}"/>
                </a:ext>
              </a:extLst>
            </p:cNvPr>
            <p:cNvSpPr/>
            <p:nvPr/>
          </p:nvSpPr>
          <p:spPr bwMode="auto">
            <a:xfrm>
              <a:off x="4230229" y="2824223"/>
              <a:ext cx="783900" cy="300942"/>
            </a:xfrm>
            <a:prstGeom prst="roundRect">
              <a:avLst/>
            </a:prstGeom>
            <a:noFill/>
            <a:ln w="19050">
              <a:solidFill>
                <a:srgbClr val="D12765"/>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sp>
          <p:nvSpPr>
            <p:cNvPr id="13" name="Left Arrow 12">
              <a:extLst>
                <a:ext uri="{FF2B5EF4-FFF2-40B4-BE49-F238E27FC236}">
                  <a16:creationId xmlns:a16="http://schemas.microsoft.com/office/drawing/2014/main" id="{E69D74BC-12E4-6440-AC6B-C5DC3D47E549}"/>
                </a:ext>
              </a:extLst>
            </p:cNvPr>
            <p:cNvSpPr/>
            <p:nvPr/>
          </p:nvSpPr>
          <p:spPr bwMode="auto">
            <a:xfrm>
              <a:off x="5099632" y="2824223"/>
              <a:ext cx="465756" cy="300942"/>
            </a:xfrm>
            <a:prstGeom prst="leftArrow">
              <a:avLst/>
            </a:prstGeom>
            <a:solidFill>
              <a:srgbClr val="D12765"/>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H" sz="1400" b="0" i="0" u="none" strike="noStrike" cap="none" normalizeH="0" baseline="0" dirty="0">
                <a:ln>
                  <a:noFill/>
                </a:ln>
                <a:solidFill>
                  <a:schemeClr val="bg1"/>
                </a:solidFill>
                <a:effectLst/>
                <a:latin typeface="IBM Plex Sans" panose="020B0503050203000203" pitchFamily="34" charset="0"/>
              </a:endParaRPr>
            </a:p>
          </p:txBody>
        </p:sp>
      </p:grpSp>
    </p:spTree>
    <p:extLst>
      <p:ext uri="{BB962C8B-B14F-4D97-AF65-F5344CB8AC3E}">
        <p14:creationId xmlns:p14="http://schemas.microsoft.com/office/powerpoint/2010/main" val="986312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D6C9A9-75AF-4F39-8E08-3D392092E418}"/>
              </a:ext>
            </a:extLst>
          </p:cNvPr>
          <p:cNvSpPr>
            <a:spLocks noGrp="1"/>
          </p:cNvSpPr>
          <p:nvPr>
            <p:ph type="ftr" sz="quarter" idx="10"/>
          </p:nvPr>
        </p:nvSpPr>
        <p:spPr/>
        <p:txBody>
          <a:bodyPr/>
          <a:lstStyle/>
          <a:p>
            <a:r>
              <a:rPr lang="en-US"/>
              <a:t>IBM Quantum / © 2021 IBM Corporation</a:t>
            </a:r>
            <a:endParaRPr lang="en-US" dirty="0"/>
          </a:p>
        </p:txBody>
      </p:sp>
      <p:sp>
        <p:nvSpPr>
          <p:cNvPr id="3" name="Slide Number Placeholder 2">
            <a:extLst>
              <a:ext uri="{FF2B5EF4-FFF2-40B4-BE49-F238E27FC236}">
                <a16:creationId xmlns:a16="http://schemas.microsoft.com/office/drawing/2014/main" id="{C8CF712E-4EEC-4D78-828D-CBD24CF43023}"/>
              </a:ext>
            </a:extLst>
          </p:cNvPr>
          <p:cNvSpPr>
            <a:spLocks noGrp="1"/>
          </p:cNvSpPr>
          <p:nvPr>
            <p:ph type="sldNum" sz="quarter" idx="11"/>
          </p:nvPr>
        </p:nvSpPr>
        <p:spPr/>
        <p:txBody>
          <a:bodyPr/>
          <a:lstStyle/>
          <a:p>
            <a:fld id="{59395FB3-9C97-154F-86B2-7E381B951268}" type="slidenum">
              <a:rPr lang="en-US" smtClean="0"/>
              <a:pPr/>
              <a:t>81</a:t>
            </a:fld>
            <a:endParaRPr lang="en-US" dirty="0"/>
          </a:p>
        </p:txBody>
      </p:sp>
    </p:spTree>
    <p:extLst>
      <p:ext uri="{BB962C8B-B14F-4D97-AF65-F5344CB8AC3E}">
        <p14:creationId xmlns:p14="http://schemas.microsoft.com/office/powerpoint/2010/main" val="1090258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EDDE-D826-42CD-9224-45700DE48A9F}"/>
              </a:ext>
            </a:extLst>
          </p:cNvPr>
          <p:cNvSpPr>
            <a:spLocks noGrp="1"/>
          </p:cNvSpPr>
          <p:nvPr>
            <p:ph type="title"/>
          </p:nvPr>
        </p:nvSpPr>
        <p:spPr/>
        <p:txBody>
          <a:bodyPr/>
          <a:lstStyle/>
          <a:p>
            <a:r>
              <a:rPr lang="en-US" dirty="0"/>
              <a:t>Machine Learning Examples</a:t>
            </a:r>
            <a:endParaRPr lang="en-IE" dirty="0"/>
          </a:p>
        </p:txBody>
      </p:sp>
      <p:sp>
        <p:nvSpPr>
          <p:cNvPr id="3" name="Text Placeholder 2">
            <a:extLst>
              <a:ext uri="{FF2B5EF4-FFF2-40B4-BE49-F238E27FC236}">
                <a16:creationId xmlns:a16="http://schemas.microsoft.com/office/drawing/2014/main" id="{AF5E068C-676C-49DA-9614-55401D08CD63}"/>
              </a:ext>
            </a:extLst>
          </p:cNvPr>
          <p:cNvSpPr>
            <a:spLocks noGrp="1"/>
          </p:cNvSpPr>
          <p:nvPr>
            <p:ph type="body" sz="quarter" idx="12"/>
          </p:nvPr>
        </p:nvSpPr>
        <p:spPr>
          <a:xfrm>
            <a:off x="219457" y="1243584"/>
            <a:ext cx="2218944" cy="556863"/>
          </a:xfrm>
        </p:spPr>
        <p:txBody>
          <a:bodyPr/>
          <a:lstStyle/>
          <a:p>
            <a:r>
              <a:rPr lang="en-US" dirty="0"/>
              <a:t>Classification</a:t>
            </a:r>
            <a:endParaRPr lang="en-IE" dirty="0"/>
          </a:p>
        </p:txBody>
      </p:sp>
      <p:sp>
        <p:nvSpPr>
          <p:cNvPr id="4" name="Footer Placeholder 3">
            <a:extLst>
              <a:ext uri="{FF2B5EF4-FFF2-40B4-BE49-F238E27FC236}">
                <a16:creationId xmlns:a16="http://schemas.microsoft.com/office/drawing/2014/main" id="{5CFF4173-FB2E-4814-92D1-98F0048A82BE}"/>
              </a:ext>
            </a:extLst>
          </p:cNvPr>
          <p:cNvSpPr>
            <a:spLocks noGrp="1"/>
          </p:cNvSpPr>
          <p:nvPr>
            <p:ph type="ftr" sz="quarter" idx="10"/>
          </p:nvPr>
        </p:nvSpPr>
        <p:spPr/>
        <p:txBody>
          <a:bodyPr/>
          <a:lstStyle/>
          <a:p>
            <a:r>
              <a:rPr lang="en-US"/>
              <a:t>IBM Quantum / © 2021 IBM Corporation</a:t>
            </a:r>
            <a:endParaRPr lang="en-US" dirty="0"/>
          </a:p>
        </p:txBody>
      </p:sp>
      <p:sp>
        <p:nvSpPr>
          <p:cNvPr id="5" name="Slide Number Placeholder 4">
            <a:extLst>
              <a:ext uri="{FF2B5EF4-FFF2-40B4-BE49-F238E27FC236}">
                <a16:creationId xmlns:a16="http://schemas.microsoft.com/office/drawing/2014/main" id="{3A26932C-8051-4FCB-BF9B-0BB8A1DE80AF}"/>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16" name="Picture 4" descr="email icon | IconBros">
            <a:extLst>
              <a:ext uri="{FF2B5EF4-FFF2-40B4-BE49-F238E27FC236}">
                <a16:creationId xmlns:a16="http://schemas.microsoft.com/office/drawing/2014/main" id="{1C7DE4DA-2328-49FC-9C0E-980709B32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676" y="1865773"/>
            <a:ext cx="1666588" cy="16665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1A1398E-98BC-427B-AD1D-1666E23B5591}"/>
              </a:ext>
            </a:extLst>
          </p:cNvPr>
          <p:cNvSpPr txBox="1"/>
          <p:nvPr/>
        </p:nvSpPr>
        <p:spPr>
          <a:xfrm>
            <a:off x="6569961" y="2133318"/>
            <a:ext cx="557845" cy="223331"/>
          </a:xfrm>
          <a:prstGeom prst="rect">
            <a:avLst/>
          </a:prstGeom>
          <a:noFill/>
        </p:spPr>
        <p:txBody>
          <a:bodyPr wrap="none" lIns="0" tIns="0" rIns="0" bIns="0" rtlCol="0">
            <a:spAutoFit/>
          </a:bodyPr>
          <a:lstStyle/>
          <a:p>
            <a:pPr algn="l">
              <a:lnSpc>
                <a:spcPct val="110000"/>
              </a:lnSpc>
              <a:spcBef>
                <a:spcPts val="1100"/>
              </a:spcBef>
            </a:pPr>
            <a:r>
              <a:rPr lang="en-US" sz="1400" b="1" dirty="0">
                <a:solidFill>
                  <a:schemeClr val="accent3"/>
                </a:solidFill>
                <a:latin typeface="IBM Plex Sans" charset="0"/>
                <a:ea typeface="IBM Plex Sans" charset="0"/>
                <a:cs typeface="IBM Plex Sans" charset="0"/>
              </a:rPr>
              <a:t>SPAM!</a:t>
            </a:r>
          </a:p>
        </p:txBody>
      </p:sp>
      <p:cxnSp>
        <p:nvCxnSpPr>
          <p:cNvPr id="18" name="Straight Arrow Connector 17">
            <a:extLst>
              <a:ext uri="{FF2B5EF4-FFF2-40B4-BE49-F238E27FC236}">
                <a16:creationId xmlns:a16="http://schemas.microsoft.com/office/drawing/2014/main" id="{E7A4DFAE-2576-4F53-8EF5-8ED8A81585B4}"/>
              </a:ext>
            </a:extLst>
          </p:cNvPr>
          <p:cNvCxnSpPr>
            <a:cxnSpLocks/>
          </p:cNvCxnSpPr>
          <p:nvPr/>
        </p:nvCxnSpPr>
        <p:spPr bwMode="auto">
          <a:xfrm>
            <a:off x="2566416" y="2699067"/>
            <a:ext cx="829056"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9EB9F04-F948-428D-A2B6-6C34A8EDD450}"/>
              </a:ext>
            </a:extLst>
          </p:cNvPr>
          <p:cNvCxnSpPr>
            <a:cxnSpLocks/>
          </p:cNvCxnSpPr>
          <p:nvPr/>
        </p:nvCxnSpPr>
        <p:spPr bwMode="auto">
          <a:xfrm flipV="1">
            <a:off x="5352288" y="1865773"/>
            <a:ext cx="1030224" cy="838628"/>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C6E9EE9-56D1-4548-B45C-6EBC583D2288}"/>
              </a:ext>
            </a:extLst>
          </p:cNvPr>
          <p:cNvCxnSpPr>
            <a:cxnSpLocks/>
          </p:cNvCxnSpPr>
          <p:nvPr/>
        </p:nvCxnSpPr>
        <p:spPr bwMode="auto">
          <a:xfrm>
            <a:off x="5346192" y="2701844"/>
            <a:ext cx="1036320" cy="70582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A8A4868C-F968-449E-95D5-9B2CF64E8549}"/>
              </a:ext>
            </a:extLst>
          </p:cNvPr>
          <p:cNvSpPr/>
          <p:nvPr/>
        </p:nvSpPr>
        <p:spPr bwMode="auto">
          <a:xfrm>
            <a:off x="3494782" y="2206753"/>
            <a:ext cx="1741682" cy="932688"/>
          </a:xfrm>
          <a:prstGeom prst="rect">
            <a:avLst/>
          </a:prstGeom>
          <a:no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2" name="TextBox 21">
            <a:extLst>
              <a:ext uri="{FF2B5EF4-FFF2-40B4-BE49-F238E27FC236}">
                <a16:creationId xmlns:a16="http://schemas.microsoft.com/office/drawing/2014/main" id="{369A2002-43F1-445F-A938-F629EB4E8CE9}"/>
              </a:ext>
            </a:extLst>
          </p:cNvPr>
          <p:cNvSpPr txBox="1"/>
          <p:nvPr/>
        </p:nvSpPr>
        <p:spPr>
          <a:xfrm>
            <a:off x="3580152" y="2443117"/>
            <a:ext cx="1570943" cy="526041"/>
          </a:xfrm>
          <a:prstGeom prst="rect">
            <a:avLst/>
          </a:prstGeom>
          <a:noFill/>
        </p:spPr>
        <p:txBody>
          <a:bodyPr wrap="none" lIns="0" tIns="0" rIns="0" bIns="0" rtlCol="0">
            <a:spAutoFit/>
          </a:bodyPr>
          <a:lstStyle/>
          <a:p>
            <a:pPr algn="ctr">
              <a:lnSpc>
                <a:spcPct val="110000"/>
              </a:lnSpc>
              <a:spcBef>
                <a:spcPts val="1100"/>
              </a:spcBef>
            </a:pPr>
            <a:r>
              <a:rPr lang="en-US" sz="1600" dirty="0">
                <a:solidFill>
                  <a:schemeClr val="bg1"/>
                </a:solidFill>
                <a:latin typeface="IBM Plex Sans" charset="0"/>
                <a:ea typeface="IBM Plex Sans" charset="0"/>
                <a:cs typeface="IBM Plex Sans" charset="0"/>
              </a:rPr>
              <a:t>Machine learning</a:t>
            </a:r>
            <a:br>
              <a:rPr lang="en-US" sz="1600" dirty="0">
                <a:solidFill>
                  <a:schemeClr val="bg1"/>
                </a:solidFill>
                <a:latin typeface="IBM Plex Sans" charset="0"/>
                <a:ea typeface="IBM Plex Sans" charset="0"/>
                <a:cs typeface="IBM Plex Sans" charset="0"/>
              </a:rPr>
            </a:br>
            <a:r>
              <a:rPr lang="en-US" sz="1600" dirty="0">
                <a:solidFill>
                  <a:schemeClr val="bg1"/>
                </a:solidFill>
                <a:latin typeface="IBM Plex Sans" charset="0"/>
                <a:ea typeface="IBM Plex Sans" charset="0"/>
                <a:cs typeface="IBM Plex Sans" charset="0"/>
              </a:rPr>
              <a:t>model</a:t>
            </a:r>
          </a:p>
        </p:txBody>
      </p:sp>
      <p:pic>
        <p:nvPicPr>
          <p:cNvPr id="23" name="Picture 6" descr="Delete remove trash trash bin trash can icon - 25 Free Ui Icons">
            <a:extLst>
              <a:ext uri="{FF2B5EF4-FFF2-40B4-BE49-F238E27FC236}">
                <a16:creationId xmlns:a16="http://schemas.microsoft.com/office/drawing/2014/main" id="{D82E93F1-ADD7-43AD-B07F-809BC101B6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518" y="1229171"/>
            <a:ext cx="804672" cy="80467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Eyes Icon – Free Download, PNG and Vector">
            <a:extLst>
              <a:ext uri="{FF2B5EF4-FFF2-40B4-BE49-F238E27FC236}">
                <a16:creationId xmlns:a16="http://schemas.microsoft.com/office/drawing/2014/main" id="{4D6B3B06-B7CE-45D0-822F-A7CA2C2A3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1" y="3212736"/>
            <a:ext cx="468853" cy="4688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email icon | IconBros">
            <a:extLst>
              <a:ext uri="{FF2B5EF4-FFF2-40B4-BE49-F238E27FC236}">
                <a16:creationId xmlns:a16="http://schemas.microsoft.com/office/drawing/2014/main" id="{3B67169C-94BB-43D6-A1FA-FAA73DFF6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2053" y="3123701"/>
            <a:ext cx="584534" cy="58453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A8F7612-AD5F-4DAF-8621-A2E1282C8132}"/>
              </a:ext>
            </a:extLst>
          </p:cNvPr>
          <p:cNvSpPr txBox="1"/>
          <p:nvPr/>
        </p:nvSpPr>
        <p:spPr>
          <a:xfrm>
            <a:off x="6521193" y="3711848"/>
            <a:ext cx="904094" cy="223331"/>
          </a:xfrm>
          <a:prstGeom prst="rect">
            <a:avLst/>
          </a:prstGeom>
          <a:noFill/>
        </p:spPr>
        <p:txBody>
          <a:bodyPr wrap="none" lIns="0" tIns="0" rIns="0" bIns="0" rtlCol="0">
            <a:spAutoFit/>
          </a:bodyPr>
          <a:lstStyle/>
          <a:p>
            <a:pPr algn="l">
              <a:lnSpc>
                <a:spcPct val="110000"/>
              </a:lnSpc>
              <a:spcBef>
                <a:spcPts val="1100"/>
              </a:spcBef>
            </a:pPr>
            <a:r>
              <a:rPr lang="en-US" sz="1400" b="1" dirty="0">
                <a:solidFill>
                  <a:schemeClr val="accent3"/>
                </a:solidFill>
                <a:latin typeface="IBM Plex Sans" charset="0"/>
                <a:ea typeface="IBM Plex Sans" charset="0"/>
                <a:cs typeface="IBM Plex Sans" charset="0"/>
              </a:rPr>
              <a:t>NOT SPAM</a:t>
            </a:r>
          </a:p>
        </p:txBody>
      </p:sp>
      <p:sp>
        <p:nvSpPr>
          <p:cNvPr id="27" name="Text Placeholder 2">
            <a:extLst>
              <a:ext uri="{FF2B5EF4-FFF2-40B4-BE49-F238E27FC236}">
                <a16:creationId xmlns:a16="http://schemas.microsoft.com/office/drawing/2014/main" id="{F8755763-EB95-4392-BA68-618068144026}"/>
              </a:ext>
            </a:extLst>
          </p:cNvPr>
          <p:cNvSpPr txBox="1">
            <a:spLocks/>
          </p:cNvSpPr>
          <p:nvPr/>
        </p:nvSpPr>
        <p:spPr>
          <a:xfrm>
            <a:off x="219457" y="4299778"/>
            <a:ext cx="7676990" cy="556863"/>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a:lnSpc>
                <a:spcPct val="110000"/>
              </a:lnSpc>
              <a:spcBef>
                <a:spcPts val="1100"/>
              </a:spcBef>
            </a:pPr>
            <a:r>
              <a:rPr lang="en-US" sz="1400" b="1" dirty="0">
                <a:solidFill>
                  <a:schemeClr val="bg1"/>
                </a:solidFill>
                <a:latin typeface="IBM Plex Sans" charset="0"/>
                <a:ea typeface="IBM Plex Sans" charset="0"/>
                <a:cs typeface="IBM Plex Sans" charset="0"/>
              </a:rPr>
              <a:t>Task: </a:t>
            </a:r>
            <a:r>
              <a:rPr lang="en-US" sz="1400" dirty="0">
                <a:solidFill>
                  <a:schemeClr val="bg1"/>
                </a:solidFill>
                <a:latin typeface="IBM Plex Sans" charset="0"/>
                <a:ea typeface="IBM Plex Sans" charset="0"/>
                <a:cs typeface="IBM Plex Sans" charset="0"/>
              </a:rPr>
              <a:t>use emails seen so far to produce rules to predict whether </a:t>
            </a:r>
            <a:r>
              <a:rPr lang="en-US" sz="1400" i="1" dirty="0">
                <a:solidFill>
                  <a:schemeClr val="bg1"/>
                </a:solidFill>
                <a:latin typeface="IBM Plex Sans" charset="0"/>
                <a:ea typeface="IBM Plex Sans" charset="0"/>
                <a:cs typeface="IBM Plex Sans" charset="0"/>
              </a:rPr>
              <a:t>future</a:t>
            </a:r>
            <a:r>
              <a:rPr lang="en-US" sz="1400" dirty="0">
                <a:solidFill>
                  <a:schemeClr val="bg1"/>
                </a:solidFill>
                <a:latin typeface="IBM Plex Sans" charset="0"/>
                <a:ea typeface="IBM Plex Sans" charset="0"/>
                <a:cs typeface="IBM Plex Sans" charset="0"/>
              </a:rPr>
              <a:t> emails are spam or not</a:t>
            </a:r>
          </a:p>
        </p:txBody>
      </p:sp>
    </p:spTree>
    <p:extLst>
      <p:ext uri="{BB962C8B-B14F-4D97-AF65-F5344CB8AC3E}">
        <p14:creationId xmlns:p14="http://schemas.microsoft.com/office/powerpoint/2010/main" val="1382598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2.7221"/>
  <p:tag name="LATEXADDIN" val="\documentclass{article}&#10;\usepackage{amsmath}&#10;\pagestyle{empty}&#10;\begin{document}&#10;&#10;$g(\mathbf{x})$&#10;&#10;&#10;&#10;\end{document}"/>
  <p:tag name="IGUANATEXSIZE" val="16"/>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5.7368"/>
  <p:tag name="LATEXADDIN" val="\documentclass{article}&#10;\usepackage{amsmath}&#10;\pagestyle{empty}&#10;\begin{document}&#10;&#10;$N$&#10;&#10;&#10;\end{document}"/>
  <p:tag name="IGUANATEXSIZE" val="16"/>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160.105"/>
  <p:tag name="LATEXADDIN" val="\documentclass{article}&#10;\usepackage{amsmath}&#10;\pagestyle{empty}&#10;\begin{document}&#10;&#10;$&#10;y \leftarrow g_3(\Theta_{3,1} \mathbf{y}_2 + b_{3,1})&#10;$&#10;&#10;&#10;\end{document}"/>
  <p:tag name="IGUANATEXSIZE" val="16"/>
  <p:tag name="IGUANATEXCURSOR" val="132"/>
  <p:tag name="TRANSPARENCY" val="True"/>
  <p:tag name="FILENAME" val=""/>
  <p:tag name="LATEXENGINEID" val="0"/>
  <p:tag name="TEMPFOLDER" val="c:\temp\"/>
  <p:tag name="LATEXFORMHEIGHT" val="312"/>
  <p:tag name="LATEXFORMWIDTH" val="508.5"/>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37.345"/>
  <p:tag name="LATEXADDIN" val="\documentclass{article}&#10;\usepackage{amsmath}&#10;\pagestyle{empty}&#10;\begin{document}&#10;&#10;$&#10;y_1^{(2)} \leftarrow g_1(\Theta_{1,2} \mathbf{x} + b_{1,2})&#10;$&#10;&#10;&#10;\end{document}"/>
  <p:tag name="IGUANATEXSIZE" val="16"/>
  <p:tag name="IGUANATEXCURSOR" val="140"/>
  <p:tag name="TRANSPARENCY" val="True"/>
  <p:tag name="FILENAME" val=""/>
  <p:tag name="LATEXENGINEID" val="0"/>
  <p:tag name="TEMPFOLDER" val="c:\temp\"/>
  <p:tag name="LATEXFORMHEIGHT" val="312"/>
  <p:tag name="LATEXFORMWIDTH" val="508.5"/>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37.345"/>
  <p:tag name="LATEXADDIN" val="\documentclass{article}&#10;\usepackage{amsmath}&#10;\pagestyle{empty}&#10;\begin{document}&#10;&#10;$&#10;y_1^{(3)} \leftarrow g_1(\Theta_{1,3} \mathbf{x} + b_{1,3})&#10;$&#10;&#10;&#10;\end{document}"/>
  <p:tag name="IGUANATEXSIZE" val="16"/>
  <p:tag name="IGUANATEXCURSOR" val="140"/>
  <p:tag name="TRANSPARENCY" val="True"/>
  <p:tag name="FILENAME" val=""/>
  <p:tag name="LATEXENGINEID" val="0"/>
  <p:tag name="TEMPFOLDER" val="c:\temp\"/>
  <p:tag name="LATEXFORMHEIGHT" val="312"/>
  <p:tag name="LATEXFORMWIDTH" val="508.5"/>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37.345"/>
  <p:tag name="LATEXADDIN" val="\documentclass{article}&#10;\usepackage{amsmath}&#10;\pagestyle{empty}&#10;\begin{document}&#10;&#10;$&#10;y_1^{(4)} \leftarrow g_1(\Theta_{1,4} \mathbf{x} + b_{1,4})&#10;$&#10;&#10;&#10;\end{document}"/>
  <p:tag name="IGUANATEXSIZE" val="16"/>
  <p:tag name="IGUANATEXCURSOR" val="140"/>
  <p:tag name="TRANSPARENCY" val="True"/>
  <p:tag name="FILENAME" val=""/>
  <p:tag name="LATEXENGINEID" val="0"/>
  <p:tag name="TEMPFOLDER" val="c:\temp\"/>
  <p:tag name="LATEXFORMHEIGHT" val="312"/>
  <p:tag name="LATEXFORMWIDTH" val="508.5"/>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93.588"/>
  <p:tag name="LATEXADDIN" val="\documentclass{article}&#10;\usepackage{amsmath}&#10;\pagestyle{empty}&#10;\begin{document}&#10;&#10;$&#10;y_2^{(2)} \leftarrow g_2(\Theta_{2,2} \mathbf{y}_1 + b_{2,2})&#10;$&#10;&#10;&#10;\end{document}"/>
  <p:tag name="IGUANATEXSIZE" val="16"/>
  <p:tag name="IGUANATEXCURSOR" val="142"/>
  <p:tag name="TRANSPARENCY" val="True"/>
  <p:tag name="FILENAME" val=""/>
  <p:tag name="LATEXENGINEID" val="0"/>
  <p:tag name="TEMPFOLDER" val="c:\temp\"/>
  <p:tag name="LATEXFORMHEIGHT" val="312"/>
  <p:tag name="LATEXFORMWIDTH" val="508.5"/>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93.588"/>
  <p:tag name="LATEXADDIN" val="\documentclass{article}&#10;\usepackage{amsmath}&#10;\pagestyle{empty}&#10;\begin{document}&#10;&#10;$&#10;y_2^{(3)} \leftarrow g_2(\Theta_{2,3} \mathbf{y}_1 + b_{2,3})&#10;$&#10;&#10;&#10;\end{document}"/>
  <p:tag name="IGUANATEXSIZE" val="16"/>
  <p:tag name="IGUANATEXCURSOR" val="142"/>
  <p:tag name="TRANSPARENCY" val="True"/>
  <p:tag name="FILENAME" val=""/>
  <p:tag name="LATEXENGINEID" val="0"/>
  <p:tag name="TEMPFOLDER" val="c:\temp\"/>
  <p:tag name="LATEXFORMHEIGHT" val="312"/>
  <p:tag name="LATEXFORMWIDTH" val="508.5"/>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93.588"/>
  <p:tag name="LATEXADDIN" val="\documentclass{article}&#10;\usepackage{amsmath}&#10;\pagestyle{empty}&#10;\begin{document}&#10;&#10;$&#10;y_2^{(4)} \leftarrow g_2(\Theta_{2,4} \mathbf{y}_1 + b_{2,4})&#10;$&#10;&#10;&#10;\end{document}"/>
  <p:tag name="IGUANATEXSIZE" val="16"/>
  <p:tag name="IGUANATEXCURSOR" val="142"/>
  <p:tag name="TRANSPARENCY" val="True"/>
  <p:tag name="FILENAME" val=""/>
  <p:tag name="LATEXENGINEID" val="0"/>
  <p:tag name="TEMPFOLDER" val="c:\temp\"/>
  <p:tag name="LATEXFORMHEIGHT" val="312"/>
  <p:tag name="LATEXFORMWIDTH" val="508.5"/>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09.4863"/>
  <p:tag name="LATEXADDIN" val="\documentclass{article}&#10;\usepackage{amsmath}&#10;\pagestyle{empty}&#10;\begin{document}&#10;&#10;&#10;$x_1$&#10;&#10;\end{document}"/>
  <p:tag name="IGUANATEXSIZE" val="16"/>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112.4859"/>
  <p:tag name="LATEXADDIN" val="\documentclass{article}&#10;\usepackage{amsmath}&#10;\pagestyle{empty}&#10;\begin{document}&#10;&#10;&#10;$x_2$&#10;&#10;\end{document}"/>
  <p:tag name="IGUANATEXSIZE" val="16"/>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8.49268"/>
  <p:tag name="LATEXADDIN" val="\documentclass{article}&#10;\usepackage{amsmath}&#10;\pagestyle{empty}&#10;\begin{document}&#10;&#10;$\hat{y}$&#10;&#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671.916"/>
  <p:tag name="ORIGINALWIDTH" val="1979.752"/>
  <p:tag name="LATEXADDIN" val="\documentclass{article}&#10;\usepackage{amsmath}&#10;\pagestyle{empty}&#10;\begin{document}&#10;&#10;$&#10;\mathbf{Dataset} = \begin{bmatrix}&#10;    -0.6   &amp; 0.7    &amp; \dots  &amp; 0.2 \\&#10;    -0.2   &amp; 0.9    &amp; \dots  &amp; -0.6 \\&#10;    \vdots &amp; \vdots &amp; \ddots &amp; \vdots \\&#10; 0.3  &amp; 0.4    &amp; \dots  &amp; -0.8&#10;\end{bmatrix}&#10;$&#10;&#10;\end{document}"/>
  <p:tag name="IGUANATEXSIZE" val="16"/>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62.7297"/>
  <p:tag name="ORIGINALWIDTH" val="180.7274"/>
  <p:tag name="LATEXADDIN" val="\documentclass{article}&#10;\usepackage{amsmath}&#10;\pagestyle{empty}&#10;\begin{document}&#10;&#10;&#10;$&#10;y_1^{(1)}&#10;$&#10;&#10;\end{document}"/>
  <p:tag name="IGUANATEXSIZE" val="16"/>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62.7297"/>
  <p:tag name="ORIGINALWIDTH" val="180.7274"/>
  <p:tag name="LATEXADDIN" val="\documentclass{article}&#10;\usepackage{amsmath}&#10;\pagestyle{empty}&#10;\begin{document}&#10;&#10;&#10;$&#10;y_1^{(4)}&#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62.7297"/>
  <p:tag name="ORIGINALWIDTH" val="180.7274"/>
  <p:tag name="LATEXADDIN" val="\documentclass{article}&#10;\usepackage{amsmath}&#10;\pagestyle{empty}&#10;\begin{document}&#10;&#10;&#10;$&#10;y_2^{(1)}&#10;$&#10;&#10;\end{document}"/>
  <p:tag name="IGUANATEXSIZE" val="16"/>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62.7297"/>
  <p:tag name="ORIGINALWIDTH" val="180.7274"/>
  <p:tag name="LATEXADDIN" val="\documentclass{article}&#10;\usepackage{amsmath}&#10;\pagestyle{empty}&#10;\begin{document}&#10;&#10;&#10;$&#10;y_2^{(4)}&#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0.24"/>
  <p:tag name="LATEXADDIN" val="\documentclass{article}&#10;\usepackage{amsmath}&#10;\pagestyle{empty}&#10;\begin{document}&#10;&#10;&#10;$\mathbf{f}_1$&#10;&#10;\end{document}"/>
  <p:tag name="IGUANATEXSIZE" val="16"/>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3.23961"/>
  <p:tag name="LATEXADDIN" val="\documentclass{article}&#10;\usepackage{amsmath}&#10;\pagestyle{empty}&#10;\begin{document}&#10;&#10;&#10;$\mathbf{f}_2$&#10;&#10;\end{document}"/>
  <p:tag name="IGUANATEXSIZE" val="16"/>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99.73756"/>
  <p:tag name="LATEXADDIN" val="\documentclass{article}&#10;\usepackage{amsmath}&#10;\pagestyle{empty}&#10;\begin{document}&#10;&#10;&#10;$f_3$&#10;&#10;\end{document}"/>
  <p:tag name="IGUANATEXSIZE" val="16"/>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90.9636"/>
  <p:tag name="LATEXADDIN" val="\documentclass{article}&#10;\usepackage{amsmath}&#10;\pagestyle{empty}&#10;\begin{document}&#10;&#10;$x = 3$&#10;&#10;&#10;\end{document}"/>
  <p:tag name="IGUANATEXSIZE" val="16"/>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9.4863"/>
  <p:tag name="LATEXADDIN" val="\documentclass{article}&#10;\usepackage{amsmath}&#10;\pagestyle{empty}&#10;\begin{document}&#10;&#10;$10$&#10;&#10;&#10;\end{document}"/>
  <p:tag name="IGUANATEXSIZE" val="16"/>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9.9775"/>
  <p:tag name="LATEXADDIN" val="\documentclass{article}&#10;\usepackage{amsmath}&#10;\pagestyle{empty}&#10;\begin{document}&#10;&#10;$|10\rangle$&#10;&#10;&#10;\end{document}"/>
  <p:tag name="IGUANATEXSIZE" val="1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14.7357"/>
  <p:tag name="LATEXADDIN" val="\documentclass{article}&#10;\usepackage{amsmath}&#10;\pagestyle{empty}&#10;\begin{document}&#10;&#10;$\mathbf{x}_1$&#10;&#10;&#10;\end{document}"/>
  <p:tag name="IGUANATEXSIZE" val="16"/>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25.609"/>
  <p:tag name="LATEXADDIN" val="\documentclass{article}&#10;\usepackage{amsmath}&#10;\pagestyle{empty}&#10;\begin{document}&#10;&#10;$\mathbf{x} = (1.0, 2.0, 3.0, 4.0)$&#10;&#10;&#10;\end{document}"/>
  <p:tag name="IGUANATEXSIZE" val="16"/>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75.478"/>
  <p:tag name="ORIGINALWIDTH" val="3439.07"/>
  <p:tag name="LATEXADDIN" val="\documentclass{article}&#10;\usepackage{amsmath}&#10;\pagestyle{empty}&#10;\begin{document}&#10;&#10;$\lvert\psi_{\mathbf{x}}\rangle = \frac{1}{\sqrt{1.0^2 + 2.0^2 + 3.0^2 + 4.0^2}} (1.0|00\rangle + 2.0|01\rangle + 3.0|10\rangle + 4.0|11\rangle)$&#10;&#10;&#10;\end{document}"/>
  <p:tag name="IGUANATEXSIZE" val="16"/>
  <p:tag name="IGUANATEXCURSOR" val="135"/>
  <p:tag name="TRANSPARENCY" val="True"/>
  <p:tag name="FILENAME" val=""/>
  <p:tag name="LATEXENGINEID" val="0"/>
  <p:tag name="TEMPFOLDER" val="c:\temp\"/>
  <p:tag name="LATEXFORMHEIGHT" val="312"/>
  <p:tag name="LATEXFORMWIDTH" val="507"/>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59.2051"/>
  <p:tag name="LATEXADDIN" val="\documentclass{article}&#10;\usepackage{amsmath}&#10;\pagestyle{empty}&#10;\begin{document}&#10;&#10;$R_z(x_1)$&#10;&#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59.2051"/>
  <p:tag name="LATEXADDIN" val="\documentclass{article}&#10;\usepackage{amsmath}&#10;\pagestyle{empty}&#10;\begin{document}&#10;&#10;$R_z(x_2)$&#10;&#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1008.624"/>
  <p:tag name="LATEXADDIN" val="\documentclass{article}&#10;\usepackage{amsmath}&#10;\pagestyle{empty}&#10;\begin{document}&#10;&#10;&#10;$\langle\psi\left(\theta\right)|\hat{O}\left(\omega\right)|\psi\left(\theta\right)\rangle$&#10;&#10;\end{document}"/>
  <p:tag name="IGUANATEXSIZE" val="16"/>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pagestyle{empty}&#10;\begin{document}&#10;$T$&#10;&#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660.6674"/>
  <p:tag name="ORIGINALWIDTH" val="1036.37"/>
  <p:tag name="LATEXADDIN" val="\documentclass{article}&#10;\usepackage{amsmath}&#10;\usepackage{amssymb}&#10;&#10;\pagestyle{empty}&#10;\begin{document}&#10;\noindent&#10;$T = \{\mathbf{x}_1, ..., \mathbf{x}_M\}$\\[9pt]&#10;$S = \{\mathbf{x}_1', ..., \mathbf{x}_m'\}$\\[9pt]&#10;$c_{\mid T}: T \rightarrow \{+1, -1\}$&#10;&#10;%$T = \{\mathbf{x}_1, ..., \mathbf{x}_M\}, \, \mathbf{x}_i \in \mathbb{R}^s$\\[9pt]&#10;%$S = \{\mathbf{x}_1', ..., \mathbf{x}_m'\}, \mathbf{x}_i \in \mathbb{R}^s$\\[9pt]&#10;%$\mathbf{x}_i \in \mathbb{R}^s$\\[9pt]&#10;%$\mathbf{x}_i \in \mathbb{R}^s$, $y_i \in \{-1, +1\}$&#10;&#10;&#10;&#10;\end{document}"/>
  <p:tag name="IGUANATEXSIZE" val="20"/>
  <p:tag name="IGUANATEXCURSOR" val="226"/>
  <p:tag name="TRANSPARENCY" val="True"/>
  <p:tag name="FILENAME" val=""/>
  <p:tag name="LATEXENGINEID" val="0"/>
  <p:tag name="TEMPFOLDER" val="c:\temp\"/>
  <p:tag name="LATEXFORMHEIGHT" val="282"/>
  <p:tag name="LATEXFORMWIDTH" val="821.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398.2002"/>
  <p:tag name="LATEXADDIN" val="\documentclass{article}&#10;\usepackage{amsmath}&#10;\usepackage{amssymb}&#10;\pagestyle{empty}&#10;\begin{document}&#10;$\mathbf{x}_i \in \mathbb{R}^s$&#10;&#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47.357"/>
  <p:tag name="LATEXADDIN" val="\documentclass{article}&#10;\usepackage{amsmath}&#10;\pagestyle{empty}&#10;\begin{document}&#10;&#10;$\Tilde{c}: T \cup S \rightarrow\{+1,-1\}$&#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49.49378"/>
  <p:tag name="LATEXADDIN" val="\documentclass{article}&#10;\usepackage{amsmath}&#10;\pagestyle{empty}&#10;\begin{document}&#10;$c$&#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17.7353"/>
  <p:tag name="LATEXADDIN" val="\documentclass{article}&#10;\usepackage{amsmath}&#10;\pagestyle{empty}&#10;\begin{document}&#10;&#10;$\mathbf{x}_2$&#10;&#10;&#10;\end{document}"/>
  <p:tag name="IGUANATEXSIZE" val="16"/>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230.2212"/>
  <p:tag name="LATEXADDIN" val="\documentclass{article}&#10;\usepackage{amsmath}&#10;&#10;\newcommand{\norm}[1]{\left\lVert#1\right\rVert}&#10;&#10;\pagestyle{empty}&#10;\begin{document}&#10;&#10;\begin{align*}&#10;\frac{2}{\norm{\mathbf{w}}}&#10;\end{align*}&#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69.6663"/>
  <p:tag name="LATEXADDIN" val="\documentclass{article}&#10;\usepackage{amsmath}&#10;\pagestyle{empty}&#10;\begin{document}&#10;&#10;\begin{align*}&#10;\Tilde{c}_{\text{SVM}}(\mathbf{x}) = 0&#10;\end{align*}&#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97.48779"/>
  <p:tag name="LATEXADDIN" val="\documentclass{article}&#10;\usepackage{amsmath}&#10;&#10;\newcommand{\norm}[1]{\left\lVert#1\right\rVert}&#10;&#10;\pagestyle{empty}&#10;\begin{document}&#10;&#10;$\mathbf{w}$&#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83.98952"/>
  <p:tag name="ORIGINALWIDTH" val="85.48929"/>
  <p:tag name="LATEXADDIN" val="\documentclass{article}&#10;\usepackage{amsmath}&#10;\pagestyle{empty}&#10;\begin{document}&#10;$T$&#10;&#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6941.882"/>
  <p:tag name="ORIGINALWIDTH" val="1802.775"/>
  <p:tag name="LATEXADDIN" val="\documentclass{article}&#10;\usepackage{optidef}&#10;\usepackage{amssymb}&#10;\usepackage{amsmath}&#10;\begin{document}&#10;&#10;\newcommand{\norm}[1]{\left\lVert#1\right\rVert}&#10;&#10;\begin{mini*}|s|&#10;  {\mathbf{w} \in \mathbb{R}^s, b \in \mathbb{R}}{\norm{\mathbf{w}}^2}{}{}&#10;  \addConstraint{y_i (\mathbf{w}^\top \mathbf{x}_i - b) \leq 1}&#10;\end{mini*}&#10;\end{document}&#10;"/>
  <p:tag name="IGUANATEXSIZE" val="20"/>
  <p:tag name="IGUANATEXCURSOR" val="338"/>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1412.823"/>
  <p:tag name="LATEXADDIN" val="\documentclass{article}&#10;\usepackage{amsmath}&#10;\pagestyle{empty}&#10;\begin{document}&#10;&#10;\begin{align*}&#10;\Tilde{c}_{\text{SVM}}(\mathbf{x}) = \text{sign}\left( \mathbf{w}^\top \mathbf{x} + b \right)&#10;\end{align*}&#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725.534"/>
  <p:tag name="LATEXADDIN" val="\documentclass{article}&#10;\usepackage{amsmath}&#10;\usepackage{amssymb}&#10;\pagestyle{empty}&#10;\begin{document}&#10;\noindent&#10;$\phi: \mathbb{R}^s \rightarrow \mathcal{V}, \quad \mathcal{V}$\\[5pt]&#10;$\Tilde{c}_\text{SVM}(\mathbf{x}) = \text{sign}\left(\left\langle w, \, \phi(\mathbf{x})\right\rangle_\mathcal{V} + b\right)$&#10;%$\Tilde{c}_\text{SVM}(\mathbf{x}) = \text{sign}\left(\left\langle \vec{w}, \, \vec{\phi}(\mathbf{x})\right\rangle_\mathcal{V} + b\right)$&#10;\end{document}"/>
  <p:tag name="IGUANATEXSIZE" val="20"/>
  <p:tag name="IGUANATEXCURSOR" val="258"/>
  <p:tag name="TRANSPARENCY" val="True"/>
  <p:tag name="FILENAME" val=""/>
  <p:tag name="LATEXENGINEID" val="0"/>
  <p:tag name="TEMPFOLDER" val="c:\temp\"/>
  <p:tag name="LATEXFORMHEIGHT" val="312"/>
  <p:tag name="LATEXFORMWIDTH" val="1032.6"/>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368.579"/>
  <p:tag name="LATEXADDIN" val="\documentclass{article}&#10;\usepackage{amsmath}&#10;\usepackage{amssymb}&#10;\pagestyle{empty}&#10;&#10;\newcommand{\norm}[1]{\left\lVert#1\right\rVert}&#10;&#10;\begin{document}&#10;\noindent&#10;$k(\mathbf{x}, \mathbf{x}') = \langle \phi(\mathbf{x}), \, \phi(\mathbf{x}') \rangle_\mathcal{V}$,&#10;&#10;\end{document}"/>
  <p:tag name="IGUANATEXSIZE" val="20"/>
  <p:tag name="IGUANATEXCURSOR" val="260"/>
  <p:tag name="TRANSPARENCY" val="True"/>
  <p:tag name="FILENAME" val=""/>
  <p:tag name="LATEXENGINEID" val="0"/>
  <p:tag name="TEMPFOLDER" val="c:\temp\"/>
  <p:tag name="LATEXFORMHEIGHT" val="312"/>
  <p:tag name="LATEXFORMWIDTH" val="1029"/>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8.7214"/>
  <p:tag name="LATEXADDIN" val="\documentclass{article}&#10;\usepackage{amsmath}&#10;\pagestyle{empty}&#10;\begin{document}&#10;$\phi(\mathbf{x})$&#1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656.9178"/>
  <p:tag name="ORIGINALWIDTH" val="1606.299"/>
  <p:tag name="LATEXADDIN" val="\documentclass{article}&#10;\usepackage{amsmath}&#10;\usepackage{amssymb}&#10;\pagestyle{empty}&#10;&#10;\newcommand{\norm}[1]{\left\lVert#1\right\rVert}&#10;&#10;\begin{document}&#10;\noindent&#10;$\mathbf{x} \in \mathbb{R}^2$ \\[9pt]&#10;$\phi(\mathbf{x}) = (x_1, \, x_2, \, x_1^2 + x_2^2) \in \mathbb{R}^3$ \\[9pt]&#10;$k(\mathbf{x}, \mathbf{x}') = \phi(\mathbf{x}) \cdot \phi(\mathbf{x}')$ &#10;%&amp;= \mathbf{x} \cdot \mathbf{x}' + \norm{\mathbf{x}}^2 \norm{\mathbf{x}'}^2$&#10;\end{document}"/>
  <p:tag name="IGUANATEXSIZE" val="20"/>
  <p:tag name="IGUANATEXCURSOR" val="268"/>
  <p:tag name="TRANSPARENCY" val="True"/>
  <p:tag name="FILENAME" val=""/>
  <p:tag name="LATEXENGINEID" val="0"/>
  <p:tag name="TEMPFOLDER" val="c:\temp\"/>
  <p:tag name="LATEXFORMHEIGHT" val="465.6"/>
  <p:tag name="LATEXFORMWIDTH" val="672.6"/>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74.24071"/>
  <p:tag name="ORIGINALWIDTH" val="157.4803"/>
  <p:tag name="LATEXADDIN" val="\documentclass{article}&#10;\usepackage{amsmath}&#10;\pagestyle{empty}&#10;\begin{document}&#10;&#10;$\mathbf{x}_N$&#10;&#10;&#10;\end{document}"/>
  <p:tag name="IGUANATEXSIZE" val="16"/>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1108.361"/>
  <p:tag name="LATEXADDIN" val="\documentclass{article}&#10;\usepackage{amsmath}&#10;\usepackage{amssymb}&#10;\pagestyle{empty}&#10;&#10;\newcommand{\norm}[1]{\left\lVert#1\right\rVert}&#10;&#10;\begin{document}&#10;\noindent&#10;$= \mathbf{x} \cdot \mathbf{x}' + \norm{\mathbf{x}}^2 \norm{\mathbf{x}'}^2$&#10;\end{document}"/>
  <p:tag name="IGUANATEXSIZE" val="20"/>
  <p:tag name="IGUANATEXCURSOR" val="163"/>
  <p:tag name="TRANSPARENCY" val="True"/>
  <p:tag name="FILENAME" val=""/>
  <p:tag name="LATEXENGINEID" val="0"/>
  <p:tag name="TEMPFOLDER" val="c:\temp\"/>
  <p:tag name="LATEXFORMHEIGHT" val="312"/>
  <p:tag name="LATEXFORMWIDTH" val="805.8"/>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211.849"/>
  <p:tag name="LATEXADDIN" val="\documentclass{article}&#10;\usepackage{amsmath}&#10;\usepackage{amssymb}&#10;\usepackage{braket}&#10;\pagestyle{empty}&#10;\begin{document}&#10;\noindent&#10;\begin{align*}&#10;%\psi: \mathbb{R}^s &amp;\rightarrow \text{States}(2^q) \\%[5pt]&#10;\psi: \mathbb{R}^s &amp;\rightarrow \mathcal{S}(2^q) \\%[5pt]&#10;\mathbf{x} &amp;\mapsto \ket{\psi(\mathbf{x})} \bra{\psi(\mathbf{x})}&#10;\end{align*}&#10;&#10;%$\psi: \mathbb{R}^s \rightarrow \text{States}(2^q)$ \\%[5pt]&#10;%$\mathbf{x} \mapsto \ket{\psi(\mathbf{x})} \bra{\psi(\mathbf{x})}$&#10;\end{document}"/>
  <p:tag name="IGUANATEXSIZE" val="20"/>
  <p:tag name="IGUANATEXCURSOR" val="249"/>
  <p:tag name="TRANSPARENCY" val="True"/>
  <p:tag name="FILENAME" val=""/>
  <p:tag name="LATEXENGINEID" val="0"/>
  <p:tag name="TEMPFOLDER" val="c:\temp\"/>
  <p:tag name="LATEXFORMHEIGHT" val="509.4"/>
  <p:tag name="LATEXFORMWIDTH" val="949.2"/>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4.7206"/>
  <p:tag name="LATEXADDIN" val="\documentclass{article}&#10;\usepackage{amsmath}&#10;\pagestyle{empty}&#10;\begin{document}&#10;$\mathcal{E}(\mathbf{x})$&#10;&#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4.7206"/>
  <p:tag name="LATEXADDIN" val="\documentclass{article}&#10;\usepackage{amsmath}&#10;\usepackage{braket}&#10;\pagestyle{empty}&#10;\begin{document}&#10;&#10;$\mathcal{E}(\mathbf{x})$&#10;&#10;&#10;\end{document}"/>
  <p:tag name="IGUANATEXSIZE" val="3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267.7165"/>
  <p:tag name="LATEXADDIN" val="\documentclass{article}&#10;\usepackage{amsmath}&#10;\pagestyle{empty}&#10;\begin{document}&#10;&#10;&#10;$n \cdot m$&#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4.6382"/>
  <p:tag name="LATEXADDIN" val="\documentclass{article}&#10;\usepackage{amsmath}&#10;\usepackage{braket}&#10;\pagestyle{empty}&#10;\begin{document}&#10;$\ket{\psi(\mathbf{x})} = \mathcal{E}(\mathbf{x}) \ket{0}$&#10;&#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211.849"/>
  <p:tag name="LATEXADDIN" val="\documentclass{article}&#10;\usepackage{amsmath}&#10;\usepackage{amssymb}&#10;\usepackage{braket}&#10;\pagestyle{empty}&#10;\begin{document}&#10;\noindent&#10;\begin{align*}&#10;%\psi: \mathbb{R}^s &amp;\rightarrow \text{States}(2^q) \\%[5pt]&#10;\psi: \mathbb{R}^s &amp;\rightarrow \mathcal{S}(2^q) \\%[5pt]&#10;\mathbf{x} &amp;\mapsto \ket{\psi(\mathbf{x})} \bra{\psi(\mathbf{x})}&#10;\end{align*}&#10;&#10;%$\psi: \mathbb{R}^s \rightarrow \text{States}(2^q)$ \\%[5pt]&#10;%$\mathbf{x} \mapsto \ket{\psi(\mathbf{x})} \bra{\psi(\mathbf{x})}$&#10;\end{document}"/>
  <p:tag name="IGUANATEXSIZE" val="20"/>
  <p:tag name="IGUANATEXCURSOR" val="249"/>
  <p:tag name="TRANSPARENCY" val="True"/>
  <p:tag name="FILENAME" val=""/>
  <p:tag name="LATEXENGINEID" val="0"/>
  <p:tag name="TEMPFOLDER" val="c:\temp\"/>
  <p:tag name="LATEXFORMHEIGHT" val="509.4"/>
  <p:tag name="LATEXFORMWIDTH" val="949.2"/>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4.7206"/>
  <p:tag name="LATEXADDIN" val="\documentclass{article}&#10;\usepackage{amsmath}&#10;\pagestyle{empty}&#10;\begin{document}&#10;$\mathcal{E}(\mathbf{x})$&#10;&#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4.7206"/>
  <p:tag name="LATEXADDIN" val="\documentclass{article}&#10;\usepackage{amsmath}&#10;\usepackage{braket}&#10;\pagestyle{empty}&#10;\begin{document}&#10;&#10;$\mathcal{E}(\mathbf{x})$&#10;&#10;&#10;\end{document}"/>
  <p:tag name="IGUANATEXSIZE" val="3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55.49307"/>
  <p:tag name="ORIGINALWIDTH" val="71.2411"/>
  <p:tag name="LATEXADDIN" val="\documentclass{article}&#10;\usepackage{amsmath}&#10;\pagestyle{empty}&#10;\begin{document}&#10;&#10;&#10;$\mathbf{x}$&#10;&#10;\end{document}"/>
  <p:tag name="IGUANATEXSIZE" val="16"/>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4.6382"/>
  <p:tag name="LATEXADDIN" val="\documentclass{article}&#10;\usepackage{amsmath}&#10;\usepackage{braket}&#10;\pagestyle{empty}&#10;\begin{document}&#10;$\ket{\psi(\mathbf{x})} = \mathcal{E}(\mathbf{x}) \ket{0}$&#10;&#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1211.849"/>
  <p:tag name="LATEXADDIN" val="\documentclass{article}&#10;\usepackage{amsmath}&#10;\usepackage{amssymb}&#10;\usepackage{braket}&#10;\pagestyle{empty}&#10;\begin{document}&#10;\noindent&#10;\begin{align*}&#10;%\psi: \mathbb{R}^s &amp;\rightarrow \text{States}(2^q) \\%[5pt]&#10;\psi: \mathbb{R}^s &amp;\rightarrow \mathcal{S}(2^q) \\%[5pt]&#10;\mathbf{x} &amp;\mapsto \ket{\psi(\mathbf{x})} \bra{\psi(\mathbf{x})}&#10;\end{align*}&#10;&#10;%$\psi: \mathbb{R}^s \rightarrow \text{States}(2^q)$ \\%[5pt]&#10;%$\mathbf{x} \mapsto \ket{\psi(\mathbf{x})} \bra{\psi(\mathbf{x})}$&#10;\end{document}"/>
  <p:tag name="IGUANATEXSIZE" val="20"/>
  <p:tag name="IGUANATEXCURSOR" val="249"/>
  <p:tag name="TRANSPARENCY" val="True"/>
  <p:tag name="FILENAME" val=""/>
  <p:tag name="LATEXENGINEID" val="0"/>
  <p:tag name="TEMPFOLDER" val="c:\temp\"/>
  <p:tag name="LATEXFORMHEIGHT" val="509.4"/>
  <p:tag name="LATEXFORMWIDTH" val="949.2"/>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4.7206"/>
  <p:tag name="LATEXADDIN" val="\documentclass{article}&#10;\usepackage{amsmath}&#10;\pagestyle{empty}&#10;\begin{document}&#10;$\mathcal{E}(\mathbf{x})$&#10;&#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4.7206"/>
  <p:tag name="LATEXADDIN" val="\documentclass{article}&#10;\usepackage{amsmath}&#10;\usepackage{braket}&#10;\pagestyle{empty}&#10;\begin{document}&#10;&#10;$\mathcal{E}(\mathbf{x})$&#10;&#10;&#10;\end{document}"/>
  <p:tag name="IGUANATEXSIZE" val="3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0.2025"/>
  <p:tag name="LATEXADDIN" val="\documentclass{article}&#10;\usepackage{amsmath}&#10;\pagestyle{empty}&#10;\begin{document}&#10;&#10;&#10;$f(\mathbf{x}, \Theta)$&#10;&#10;&#10;\end{document}"/>
  <p:tag name="IGUANATEXSIZE" val="16"/>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4.6382"/>
  <p:tag name="LATEXADDIN" val="\documentclass{article}&#10;\usepackage{amsmath}&#10;\usepackage{braket}&#10;\pagestyle{empty}&#10;\begin{document}&#10;$\ket{\psi(\mathbf{x})} = \mathcal{E}(\mathbf{x}) \ket{0}$&#10;&#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320.9598"/>
  <p:tag name="LATEXADDIN" val="\documentclass{article}&#10;\usepackage{amsmath}&#10;\usepackage{braket}&#10;\pagestyle{empty}&#10;\begin{document}&#10;&#10;$\mathcal{E}(\mathbf{x}')^\dagger$&#10;&#10;&#10;\end{document}"/>
  <p:tag name="IGUANATEXSIZE" val="3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37.9828"/>
  <p:tag name="ORIGINALWIDTH" val="320.9598"/>
  <p:tag name="LATEXADDIN" val="\documentclass{article}&#10;\usepackage{amsmath}&#10;\usepackage{braket}&#10;\pagestyle{empty}&#10;\begin{document}&#10;&#10;$\mathcal{E}(\mathbf{x}')^\dagger$&#10;&#10;&#10;\end{document}"/>
  <p:tag name="IGUANATEXSIZE" val="3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34.7206"/>
  <p:tag name="LATEXADDIN" val="\documentclass{article}&#10;\usepackage{amsmath}&#10;\usepackage{braket}&#10;\pagestyle{empty}&#10;\begin{document}&#10;&#10;$\mathcal{E}(\mathbf{x})$&#10;&#10;&#10;\end{document}"/>
  <p:tag name="IGUANATEXSIZE" val="3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8.49268"/>
  <p:tag name="LATEXADDIN" val="\documentclass{article}&#10;\usepackage{amsmath}&#10;\pagestyle{empty}&#10;\begin{document}&#10;&#10;$\hat{y}$&#10;&#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7.7353"/>
  <p:tag name="LATEXADDIN" val="\documentclass{article}&#10;\usepackage{amsmath}&#10;\usepackage{braket}&#10;\pagestyle{empty}&#10;\begin{document}&#10;$\ket{0}$&#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4.6382"/>
  <p:tag name="LATEXADDIN" val="\documentclass{article}&#10;\usepackage{amsmath}&#10;\usepackage{braket}&#10;\pagestyle{empty}&#10;\begin{document}&#10;$\ket{\psi(\mathbf{x})} = \mathcal{E}(\mathbf{x}) \ket{0}$&#10;&#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8.684"/>
  <p:tag name="LATEXADDIN" val="\documentclass{article}&#10;\usepackage{amsmath}&#10;\pagestyle{empty}&#10;\begin{document}&#10;&#10;$C = (\hat{y}, y)$&#10;&#10;&#10;\end{document}"/>
  <p:tag name="IGUANATEXSIZE" val="16"/>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0.2025"/>
  <p:tag name="LATEXADDIN" val="\documentclass{article}&#10;\usepackage{amsmath}&#10;\pagestyle{empty}&#10;\begin{document}&#10;&#10;$f(\mathbf{\bar{x}}, \Theta)$&#10;&#10;&#10;&#10;\end{document}"/>
  <p:tag name="IGUANATEXSIZE" val="16"/>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14.9232"/>
  <p:tag name="LATEXADDIN" val="\documentclass{article}&#10;\usepackage{amsmath}&#10;\pagestyle{empty}&#10;\begin{document}&#10;&#10;$\hat{y} = f(\mathbf{x}, \Theta)$&#10;&#10;&#10;\end{document}"/>
  <p:tag name="IGUANATEXSIZE" val="16"/>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10;\pagestyle{empty}&#10;\begin{document}&#10;&#10;&#10;$y$&#10;&#10;\end{document}"/>
  <p:tag name="IGUANATEXSIZE" val="16"/>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34.2332"/>
  <p:tag name="ORIGINALWIDTH" val="854.1432"/>
  <p:tag name="LATEXADDIN" val="\documentclass{article}&#10;\usepackage{amsmath}&#10;\pagestyle{empty}&#10;\begin{document}&#10;&#10;&#10;$\text{MSE} = (\hat{y} - y) ^ 2$&#10;&#10;\end{document}"/>
  <p:tag name="IGUANATEXSIZE" val="16"/>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9.85"/>
  <p:tag name="LATEXADDIN" val="\documentclass{article}&#10;\usepackage{amsmath}&#10;\pagestyle{empty}&#10;\begin{document}&#10;&#10;$\{(\mathbf{x}_1, y_1), ..., (\mathbf{x}_N, y_N)\}$&#10;&#10;&#10;\end{document}"/>
  <p:tag name="IGUANATEXSIZE" val="16"/>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671.916"/>
  <p:tag name="ORIGINALWIDTH" val="603.6746"/>
  <p:tag name="LATEXADDIN" val="\documentclass{article}&#10;\usepackage{amsmath}&#10;\pagestyle{empty}&#10;\begin{document}&#10;&#10;$&#10;\mathbf{x}_i = \begin{bmatrix}&#10;    x_{i, 1} \\&#10;    x_{i, 2} \\&#10;    \vdots \\&#10; x_{i, k}&#10;\end{bmatrix}&#10;$&#10;&#10;\end{document}"/>
  <p:tag name="IGUANATEXSIZE" val="15"/>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317.9602"/>
  <p:tag name="LATEXADDIN" val="\documentclass{article}&#10;\usepackage{amsmath}&#10;\pagestyle{empty}&#10;\begin{document}&#10;&#10;$y_i = 1$&#10;&#10;&#10;\end{document}"/>
  <p:tag name="IGUANATEXSIZE" val="16"/>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671.916"/>
  <p:tag name="ORIGINALWIDTH" val="620.1724"/>
  <p:tag name="LATEXADDIN" val="\documentclass{article}&#10;\usepackage{amsmath}&#10;\pagestyle{empty}&#10;\begin{document}&#10;&#10;$&#10;\mathbf{x}_j = \begin{bmatrix}&#10;    x_{j, 1} \\&#10;    x_{j, 2} \\&#10;    \vdots \\&#10; x_{j, k}&#10;\end{bmatrix}&#10;$&#10;&#10;\end{document}"/>
  <p:tag name="IGUANATEXSIZE" val="15"/>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425.9468"/>
  <p:tag name="LATEXADDIN" val="\documentclass{article}&#10;\usepackage{amsmath}&#10;\pagestyle{empty}&#10;\begin{document}&#10;&#10;$y_j = -1$&#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6.99291"/>
  <p:tag name="LATEXADDIN" val="\documentclass{article}&#10;\usepackage{amsmath}&#10;\pagestyle{empty}&#10;\begin{document}&#10;&#10;$k$&#10;&#10;&#10;\end{document}"/>
  <p:tag name="IGUANATEXSIZE" val="1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10;&#10;$n$&#10;&#10;\end{document}"/>
  <p:tag name="IGUANATEXSIZE" val="16"/>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10;$n$&#10;&#10;&#10;\end{document}"/>
  <p:tag name="IGUANATEXSIZE" val="16"/>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102.7372"/>
  <p:tag name="LATEXADDIN" val="\documentclass{article}&#10;\usepackage{amsmath}&#10;\pagestyle{empty}&#10;\begin{document}&#10;&#10;&#10;$m$&#10;&#10;\end{document}"/>
  <p:tag name="IGUANATEXSIZE" val="16"/>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95.23811"/>
  <p:tag name="ORIGINALWIDTH" val="608.174"/>
  <p:tag name="LATEXADDIN" val="\documentclass{article}&#10;\usepackage{amsmath}&#10;\pagestyle{empty}&#10;\begin{document}&#10;&#10;&#10;$N = n + m$&#10;&#10;\end{document}"/>
  <p:tag name="IGUANATEXSIZE" val="16"/>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90.2137"/>
  <p:tag name="LATEXADDIN" val="\documentclass{article}&#10;\usepackage{amsmath}&#10;\pagestyle{empty}&#10;\begin{document}&#10;&#10;&#10;$d = k$&#10;&#10;\end{document}"/>
  <p:tag name="IGUANATEXSIZE" val="16"/>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56.99291"/>
  <p:tag name="LATEXADDIN" val="\documentclass{article}&#10;\usepackage{amsmath}&#10;\pagestyle{empty}&#10;\begin{document}&#10;&#10;$k$&#10;&#10;&#10;\end{document}"/>
  <p:tag name="IGUANATEXSIZE" val="1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1132.358"/>
  <p:tag name="LATEXADDIN" val="\documentclass{article}&#10;\usepackage{amsmath}&#10;\pagestyle{empty}&#10;\begin{document}&#10;&#10;&#10;$\hat{y} = f(\mathbf{x}, \Theta) = \Theta^T \cdot \mathbf{x}$&#10;&#10;&#10;\end{document}"/>
  <p:tag name="IGUANATEXSIZE" val="16"/>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8.49268"/>
  <p:tag name="LATEXADDIN" val="\documentclass{article}&#10;\usepackage{amsmath}&#10;\pagestyle{empty}&#10;\begin{document}&#10;&#10;$\hat{y}$&#10;&#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10;\pagestyle{empty}&#10;\begin{document}&#10;&#10;$y$&#10;&#10;&#10;\end{document}"/>
  <p:tag name="IGUANATEXSIZE" val="16"/>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10;&#10;$n$&#10;&#10;\end{document}"/>
  <p:tag name="IGUANATEXSIZE" val="16"/>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50.7312"/>
  <p:tag name="ORIGINALWIDTH" val="1167.604"/>
  <p:tag name="LATEXADDIN" val="\documentclass{article}&#10;\usepackage{amsmath}&#10;\pagestyle{empty}&#10;\begin{document}&#10;&#10;$C = \frac{1}{n}\sum_{i=1}^n (\hat{y}_i - y_i)^2$&#10;&#10;&#10;\end{document}"/>
  <p:tag name="IGUANATEXSIZE" val="16"/>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80.2025"/>
  <p:tag name="LATEXADDIN" val="\documentclass{article}&#10;\usepackage{amsmath}&#10;\pagestyle{empty}&#10;\begin{document}&#10;&#10;&#10;$f(\mathbf{x}, \Theta)$&#10;&#10;&#10;\end{document}"/>
  <p:tag name="IGUANATEXSIZE" val="16"/>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102.7372"/>
  <p:tag name="LATEXADDIN" val="\documentclass{article}&#10;\usepackage{amsmath}&#10;\pagestyle{empty}&#10;\begin{document}&#10;&#10;$m$&#10;&#10;&#10;\end{document}"/>
  <p:tag name="IGUANATEXSIZE" val="1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3.23961"/>
  <p:tag name="LATEXADDIN" val="\documentclass{article}&#10;\usepackage{amsmath}&#10;\pagestyle{empty}&#10;\begin{document}&#10;&#10;$\Theta$&#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1.4286"/>
  <p:tag name="LATEXADDIN" val="\documentclass{article}&#10;\usepackage{amsmath}&#10;\pagestyle{empty}&#10;\begin{document}&#10;&#10;$&#10;\Theta_1 = \begin{bmatrix}&#10;    0.1 \\&#10;    0.8 \\&#10;\end{bmatrix}&#10;$&#10;&#10;&#10;\end{document}"/>
  <p:tag name="IGUANATEXSIZE" val="16"/>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1.4286"/>
  <p:tag name="LATEXADDIN" val="\documentclass{article}&#10;\usepackage{amsmath}&#10;\pagestyle{empty}&#10;\begin{document}&#10;&#10;$&#10;\Theta_2 = \begin{bmatrix}&#10;    0.5 \\&#10;    2.0 \\&#10;\end{bmatrix}&#10;$&#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3.23961"/>
  <p:tag name="LATEXADDIN" val="\documentclass{article}&#10;\usepackage{amsmath}&#10;\pagestyle{empty}&#10;\begin{document}&#10;&#10;$\Theta$&#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31.2336"/>
  <p:tag name="LATEXADDIN" val="\documentclass{article}&#10;\usepackage{amsmath}&#10;\pagestyle{empty}&#10;\begin{document}&#10;&#10;$\Theta_1$&#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24.4844"/>
  <p:tag name="LATEXADDIN" val="\documentclass{article}&#10;\usepackage{amsmath}&#10;\pagestyle{empty}&#10;\begin{document}&#10;&#10;$C_1$&#10;&#10;&#10;\end{document}"/>
  <p:tag name="IGUANATEXSIZE" val="16"/>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34.2332"/>
  <p:tag name="LATEXADDIN" val="\documentclass{article}&#10;\usepackage{amsmath}&#10;\pagestyle{empty}&#10;\begin{document}&#10;&#10;$\Theta_2$&#10;&#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47.7315"/>
  <p:tag name="LATEXADDIN" val="\documentclass{article}&#10;\usepackage{amsmath}&#10;\pagestyle{empty}&#10;\begin{document}&#10;&#10;$\Theta_n$&#10;&#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67.2291"/>
  <p:tag name="ORIGINALWIDTH" val="155.2306"/>
  <p:tag name="LATEXADDIN" val="\documentclass{article}&#10;\usepackage{amsmath}&#10;\pagestyle{empty}&#10;\begin{document}&#10;&#10;$\frac{\partial C}{\partial \theta_1}$&#10;&#10;&#10;\end{document}"/>
  <p:tag name="IGUANATEXSIZE" val="16"/>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4.349"/>
  <p:tag name="LATEXADDIN" val="\documentclass{article}&#10;\usepackage{amsmath}&#10;\pagestyle{empty}&#10;\begin{document}&#10;&#10;$\Theta_{i+1} = \Theta_i - \eta \nabla C(\Theta_i)$&#10;&#10;&#10;\end{document}"/>
  <p:tag name="IGUANATEXSIZE" val="16"/>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7.2103"/>
  <p:tag name="LATEXADDIN" val="\documentclass{article}&#10;\usepackage{amsmath}&#10;\pagestyle{empty}&#10;\begin{document}&#10;&#10;&#10;$[-1, 1]$&#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9.2426"/>
  <p:tag name="LATEXADDIN" val="\documentclass{article}&#10;\usepackage{amsmath}&#10;\pagestyle{empty}&#10;\begin{document}&#10;&#10;$\eta$&#10;&#10;&#10;\end{document}"/>
  <p:tag name="IGUANATEXSIZE" val="16"/>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3.23961"/>
  <p:tag name="LATEXADDIN" val="\documentclass{article}&#10;\usepackage{amsmath}&#10;\pagestyle{empty}&#10;\begin{document}&#10;&#10;$\Theta$&#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31.2336"/>
  <p:tag name="LATEXADDIN" val="\documentclass{article}&#10;\usepackage{amsmath}&#10;\pagestyle{empty}&#10;\begin{document}&#10;&#10;$\Theta_1$&#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147.7315"/>
  <p:tag name="LATEXADDIN" val="\documentclass{article}&#10;\usepackage{amsmath}&#10;\pagestyle{empty}&#10;\begin{document}&#10;&#10;$\Theta_n$&#10;&#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4.349"/>
  <p:tag name="LATEXADDIN" val="\documentclass{article}&#10;\usepackage{amsmath}&#10;\pagestyle{empty}&#10;\begin{document}&#10;&#10;$\Theta_{i+1} = \Theta_i - \eta \nabla C(\Theta_i)$&#10;&#10;&#10;\end{document}"/>
  <p:tag name="IGUANATEXSIZE" val="16"/>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59.2426"/>
  <p:tag name="LATEXADDIN" val="\documentclass{article}&#10;\usepackage{amsmath}&#10;\pagestyle{empty}&#10;\begin{document}&#10;&#10;$\eta$&#10;&#10;&#10;\end{document}"/>
  <p:tag name="IGUANATEXSIZE" val="16"/>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33.7083"/>
  <p:tag name="LATEXADDIN" val="\documentclass{article}&#10;\usepackage{amsmath}&#10;\pagestyle{empty}&#10;\begin{document}&#10;&#10;$X_{train}$&#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48.4064"/>
  <p:tag name="LATEXADDIN" val="\documentclass{article}&#10;\usepackage{amsmath}&#10;\pagestyle{empty}&#10;\begin{document}&#10;&#10;&#10;$(\mathbf{x}_1, \mathbf{x}_2, ..., \mathbf{x}_n)$&#10;&#10;\end{document}"/>
  <p:tag name="IGUANATEXSIZE" val="16"/>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1.6385"/>
  <p:tag name="LATEXADDIN" val="\documentclass{article}&#10;\usepackage{amsmath}&#10;\pagestyle{empty}&#10;\begin{document}&#10;&#10;$f(X_{train}, \Theta) = \hat{y}$&#10;&#10;&#10;\end{document}"/>
  <p:tag name="IGUANATEXSIZE" val="16"/>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33.7083"/>
  <p:tag name="LATEXADDIN" val="\documentclass{article}&#10;\usepackage{amsmath}&#10;\pagestyle{empty}&#10;\begin{document}&#10;&#10;$X_{train}$&#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671.916"/>
  <p:tag name="ORIGINALWIDTH" val="677.1653"/>
  <p:tag name="LATEXADDIN" val="\documentclass{article}&#10;\usepackage{amsmath}&#10;\pagestyle{empty}&#10;\begin{document}&#10;&#10;$&#10;\mathbf{x}_1 = \begin{bmatrix}&#10;    -0.6 \\&#10;    -0.2 \\&#10;    \vdots \\&#10; 0.3&#10;\end{bmatrix}&#10;$&#10;&#10;\end{document}"/>
  <p:tag name="IGUANATEXSIZE" val="16"/>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31.2336"/>
  <p:tag name="LATEXADDIN" val="\documentclass{article}&#10;\usepackage{amsmath}&#10;\pagestyle{empty}&#10;\begin{document}&#10;&#10;$\Theta_1$&#10;&#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04.9119"/>
  <p:tag name="LATEXADDIN" val="\documentclass{article}&#10;\usepackage{amsmath}&#10;\pagestyle{empty}&#10;\begin{document}&#10;&#10;$(\hat{y}_1, \hat{y}_2, ..., \hat{y}_n)$&#10;&#10;&#10;\end{document}"/>
  <p:tag name="IGUANATEXSIZE" val="16"/>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67.379"/>
  <p:tag name="LATEXADDIN" val="\documentclass{article}&#10;\usepackage{amsmath}&#10;\pagestyle{empty}&#10;\begin{document}&#10;&#10;&#10;$C(f(X_{train}, \Theta), y)$&#10;&#10;\end{document}"/>
  <p:tag name="IGUANATEXSIZE" val="16"/>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1.6385"/>
  <p:tag name="LATEXADDIN" val="\documentclass{article}&#10;\usepackage{amsmath}&#10;\pagestyle{empty}&#10;\begin{document}&#10;&#10;$f(X_{train}, \Theta) = \hat{y}$&#10;&#10;&#10;\end{document}"/>
  <p:tag name="IGUANATEXSIZE" val="16"/>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33.7083"/>
  <p:tag name="LATEXADDIN" val="\documentclass{article}&#10;\usepackage{amsmath}&#10;\pagestyle{empty}&#10;\begin{document}&#10;&#10;$X_{train}$&#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8.48898"/>
  <p:tag name="LATEXADDIN" val="\documentclass{article}&#10;\usepackage{amsmath}&#10;\pagestyle{empty}&#10;\begin{document}&#10;&#10;&#10;$\hat{y}_i$&#10;&#10;&#10;\end{document}"/>
  <p:tag name="IGUANATEXSIZE" val="16"/>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58.49268"/>
  <p:tag name="LATEXADDIN" val="\documentclass{article}&#10;\usepackage{amsmath}&#10;\pagestyle{empty}&#10;\begin{document}&#10;&#10;$y$&#10;&#10;&#10;\end{document}"/>
  <p:tag name="IGUANATEXSIZE" val="16"/>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54.106"/>
  <p:tag name="LATEXADDIN" val="\documentclass{article}&#10;\usepackage{amsmath}&#10;\pagestyle{empty}&#10;\begin{document}&#10;&#10;$\nabla_{\Theta}C(f(X_{train}, \Theta), y)$&#10;&#10;&#10;\end{document}"/>
  <p:tag name="IGUANATEXSIZE" val="16"/>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67.379"/>
  <p:tag name="LATEXADDIN" val="\documentclass{article}&#10;\usepackage{amsmath}&#10;\pagestyle{empty}&#10;\begin{document}&#10;&#10;&#10;$C(f(X_{train}, \Theta), y)$&#10;&#10;\end{document}"/>
  <p:tag name="IGUANATEXSIZE" val="16"/>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1.6385"/>
  <p:tag name="LATEXADDIN" val="\documentclass{article}&#10;\usepackage{amsmath}&#10;\pagestyle{empty}&#10;\begin{document}&#10;&#10;$f(X_{train}, \Theta) = \hat{y}$&#10;&#10;&#10;\end{document}"/>
  <p:tag name="IGUANATEXSIZE" val="16"/>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267.7165"/>
  <p:tag name="LATEXADDIN" val="\documentclass{article}&#10;\usepackage{amsmath}&#10;\pagestyle{empty}&#10;\begin{document}&#10;&#10;&#10;$n \cdot m$&#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33.7083"/>
  <p:tag name="LATEXADDIN" val="\documentclass{article}&#10;\usepackage{amsmath}&#10;\pagestyle{empty}&#10;\begin{document}&#10;&#10;$X_{train}$&#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54.106"/>
  <p:tag name="LATEXADDIN" val="\documentclass{article}&#10;\usepackage{amsmath}&#10;\pagestyle{empty}&#10;\begin{document}&#10;&#10;$\nabla_{\Theta}C(f(X_{train}, \Theta), y)$&#10;&#10;&#10;\end{document}"/>
  <p:tag name="IGUANATEXSIZE" val="16"/>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67.379"/>
  <p:tag name="LATEXADDIN" val="\documentclass{article}&#10;\usepackage{amsmath}&#10;\pagestyle{empty}&#10;\begin{document}&#10;&#10;&#10;$C(f(X_{train}, \Theta), y)$&#10;&#10;\end{document}"/>
  <p:tag name="IGUANATEXSIZE" val="16"/>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1.6385"/>
  <p:tag name="LATEXADDIN" val="\documentclass{article}&#10;\usepackage{amsmath}&#10;\pagestyle{empty}&#10;\begin{document}&#10;&#10;$f(X_{train}, \Theta) = \hat{y}$&#10;&#10;&#10;\end{document}"/>
  <p:tag name="IGUANATEXSIZE" val="16"/>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33.7083"/>
  <p:tag name="LATEXADDIN" val="\documentclass{article}&#10;\usepackage{amsmath}&#10;\pagestyle{empty}&#10;\begin{document}&#10;&#10;$X_{train}$&#10;&#10;&#10;\end{document}"/>
  <p:tag name="IGUANATEXSIZE" val="16"/>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83.23961"/>
  <p:tag name="LATEXADDIN" val="\documentclass{article}&#10;\usepackage{amsmath}&#10;\pagestyle{empty}&#10;\begin{document}&#10;&#10;$\Theta$&#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66.2167"/>
  <p:tag name="LATEXADDIN" val="\documentclass{article}&#10;\usepackage{amsmath}&#10;\pagestyle{empty}&#10;\begin{document}&#10;&#10;$X_{test}$&#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75.4031"/>
  <p:tag name="LATEXADDIN" val="\documentclass{article}&#10;\usepackage{amsmath}&#10;\pagestyle{empty}&#10;\begin{document}&#10;&#10;&#10;$(\mathbf{x}_1, \mathbf{x}_2, ..., \mathbf{x}_m)$&#10;&#10;\end{document}"/>
  <p:tag name="IGUANATEXSIZE" val="16"/>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1.1398"/>
  <p:tag name="LATEXADDIN" val="\documentclass{article}&#10;\usepackage{amsmath}&#10;\pagestyle{empty}&#10;\begin{document}&#10;&#10;$f(X_{test}, \Theta^{\star}) = \hat{y}$&#10;&#10;&#10;\end{document}"/>
  <p:tag name="IGUANATEXSIZE" val="16"/>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66.2167"/>
  <p:tag name="LATEXADDIN" val="\documentclass{article}&#10;\usepackage{amsmath}&#10;\pagestyle{empty}&#10;\begin{document}&#10;&#10;$X_{test}$&#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267.7165"/>
  <p:tag name="LATEXADDIN" val="\documentclass{article}&#10;\usepackage{amsmath}&#10;\pagestyle{empty}&#10;\begin{document}&#10;&#10;&#10;$n \cdot m$&#10;&#10;\end{document}"/>
  <p:tag name="IGUANATEXSIZE" val="16"/>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37.9828"/>
  <p:tag name="LATEXADDIN" val="\documentclass{article}&#10;\usepackage{amsmath}&#10;\pagestyle{empty}&#10;\begin{document}&#10;&#10;$\Theta^{\star}$&#10;&#10;&#10;\end{document}"/>
  <p:tag name="IGUANATEXSIZE" val="16"/>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31.9085"/>
  <p:tag name="LATEXADDIN" val="\documentclass{article}&#10;\usepackage{amsmath}&#10;\pagestyle{empty}&#10;\begin{document}&#10;&#10;$(\hat{y}_1, \hat{y}_2, ..., \hat{y}_m)$&#10;&#10;&#10;\end{document}"/>
  <p:tag name="IGUANATEXSIZE" val="16"/>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956.8804"/>
  <p:tag name="LATEXADDIN" val="\documentclass{article}&#10;\usepackage{amsmath}&#10;\pagestyle{empty}&#10;\begin{document}&#10;&#10;&#10;$C(f(X_{test}, \Theta^{\star}), y)$&#10;&#10;\end{document}"/>
  <p:tag name="IGUANATEXSIZE" val="16"/>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1.1398"/>
  <p:tag name="LATEXADDIN" val="\documentclass{article}&#10;\usepackage{amsmath}&#10;\pagestyle{empty}&#10;\begin{document}&#10;&#10;$f(X_{test}, \Theta^{\star}) = \hat{y}$&#10;&#10;&#10;\end{document}"/>
  <p:tag name="IGUANATEXSIZE" val="16"/>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66.2167"/>
  <p:tag name="LATEXADDIN" val="\documentclass{article}&#10;\usepackage{amsmath}&#10;\pagestyle{empty}&#10;\begin{document}&#10;&#10;$X_{test}$&#10;&#10;&#10;\end{document}"/>
  <p:tag name="IGUANATEXSIZE" val="16"/>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07.6865"/>
  <p:tag name="LATEXADDIN" val="\documentclass{article}&#10;\usepackage{amsmath}&#10;\pagestyle{empty}&#10;\begin{document}&#10;&#10;$&#10;\mathbf{x}_i = \begin{bmatrix}&#10;    x_1 \\&#10;    x_2 \\&#10;\end{bmatrix}&#10;$&#10;&#10;\end{document}"/>
  <p:tag name="IGUANATEXSIZE" val="16"/>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46.6816"/>
  <p:tag name="LATEXADDIN" val="\documentclass{article}&#10;\usepackage{amsmath}&#10;\pagestyle{empty}&#10;\begin{document}&#10;&#10;&#10;$\hat{y}_i \in \{0, 1\}$&#10;&#10;\end{document}"/>
  <p:tag name="IGUANATEXSIZE" val="16"/>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683.1646"/>
  <p:tag name="LATEXADDIN" val="\documentclass{article}&#10;\usepackage{amsmath}&#10;\pagestyle{empty}&#10;\begin{document}&#10;&#10;$\hat{y} = \Theta^T \mathbf{x} + b$&#10;&#10;&#10;\end{document}"/>
  <p:tag name="IGUANATEXSIZE" val="16"/>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298.838"/>
  <p:tag name="LATEXADDIN" val="\documentclass{article}&#10;\usepackage{amsmath}&#10;\pagestyle{empty}&#10;\begin{document}&#10;&#10;&#10;$&#10;\hat{y} =&#10;\begin{cases}&#10;0,\; \text{if}\;\; \Theta^T x + b &gt; 0\\&#10;1,\; \text{otherwise}&#10;\end{cases}&#10;$&#10;&#10;\end{document}"/>
  <p:tag name="IGUANATEXSIZE" val="16"/>
  <p:tag name="IGUANATEXCURSOR" val="126"/>
  <p:tag name="TRANSPARENCY" val="True"/>
  <p:tag name="FILENAME" val=""/>
  <p:tag name="LATEXENGINEID" val="0"/>
  <p:tag name="TEMPFOLDER" val="c:\temp\"/>
  <p:tag name="LATEXFORMHEIGHT" val="358.5"/>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5.7368"/>
  <p:tag name="LATEXADDIN" val="\documentclass{article}&#10;\usepackage{amsmath}&#10;\pagestyle{empty}&#10;\begin{document}&#10;&#10;&#10;$H$&#10;&#10;\end{document}"/>
  <p:tag name="IGUANATEXSIZE" val="16"/>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74.6531"/>
  <p:tag name="LATEXADDIN" val="\documentclass{article}&#10;\usepackage{amsmath}&#10;\pagestyle{empty}&#10;\begin{document}&#10;&#10;$(\mathbf{x}_1, \mathbf{x}_2, ..., \mathbf{x}_N)$&#10;&#10;&#10;\end{document}"/>
  <p:tag name="IGUANATEXSIZE" val="16"/>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35.7331"/>
  <p:tag name="ORIGINALWIDTH" val="882.6397"/>
  <p:tag name="LATEXADDIN" val="\documentclass{article}&#10;\usepackage{amsmath}&#10;\pagestyle{empty}&#10;\begin{document}&#10;&#10;$\hat{y} = H(\Theta^T \mathbf{x} + b)$&#10;&#10;&#10;\end{document}"/>
  <p:tag name="IGUANATEXSIZE" val="16"/>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99.1376"/>
  <p:tag name="LATEXADDIN" val="\documentclass{article}&#10;\usepackage{amsmath}&#10;\pagestyle{empty}&#10;\begin{document}&#10;&#10;$\hat{y} = f_3(\mathbf{f}_2(\mathbf{f}_1(\mathbf{x})))$&#10;&#10;&#10;\end{document}"/>
  <p:tag name="IGUANATEXSIZE" val="16"/>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08.099"/>
  <p:tag name="LATEXADDIN" val="\documentclass{article}&#10;\usepackage{amsmath}&#10;\pagestyle{empty}&#10;\begin{document}&#10;&#10;&#10;$&#10;\mathbf{f}_i(\mathbf{x}) = \mathbf{g}_i(\boldsymbol{\Theta}_i \cdot \mathbf{x} + \mathbf{b}_i)&#10;$&#10;&#10;\end{document}"/>
  <p:tag name="IGUANATEXSIZE" val="16"/>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238.4702"/>
  <p:tag name="LATEXADDIN" val="\documentclass{article}&#10;\usepackage{amsmath}&#10;\pagestyle{empty}&#10;\begin{document}&#10;&#10;&#10;$\mathbf{f}_1, \mathbf{f}_2$&#10;&#10;\end{document}"/>
  <p:tag name="IGUANATEXSIZE" val="16"/>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98.23772"/>
  <p:tag name="LATEXADDIN" val="\documentclass{article}&#10;\usepackage{amsmath}&#10;\pagestyle{empty}&#10;\begin{document}&#10;&#10;&#10;$&#10;\mathbf{g}_i$&#10;&#10;\end{document}"/>
  <p:tag name="IGUANATEXSIZE" val="16"/>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83.23961"/>
  <p:tag name="ORIGINALWIDTH" val="33.74575"/>
  <p:tag name="LATEXADDIN" val="\documentclass{article}&#10;\usepackage{amsmath}&#10;\pagestyle{empty}&#10;\begin{document}&#10;&#10;&#10;$i$&#10;&#10;\end{document}"/>
  <p:tag name="IGUANATEXSIZE" val="16"/>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34.9832"/>
  <p:tag name="LATEXADDIN" val="\documentclass{article}&#10;\usepackage{amsmath}&#10;\pagestyle{empty}&#10;\begin{document}&#10;&#10;&#10;$&#10;\boldsymbol{\Theta}_i$&#10;&#10;\end{document}"/>
  <p:tag name="IGUANATEXSIZE" val="16"/>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5.7368"/>
  <p:tag name="LATEXADDIN" val="\documentclass{article}&#10;\usepackage{amsmath}&#10;\pagestyle{empty}&#10;\begin{document}&#10;&#10;&#10;$&#10;\mathbf{b}_i&#10;$&#10;&#10;\end{document}"/>
  <p:tag name="IGUANATEXSIZE" val="16"/>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37.345"/>
  <p:tag name="LATEXADDIN" val="\documentclass{article}&#10;\usepackage{amsmath}&#10;\pagestyle{empty}&#10;\begin{document}&#10;&#10;$&#10;y_1^{(1)} \leftarrow g_1(\Theta_{1,1} \mathbf{x} + b_{1,1})&#10;$&#10;&#10;&#10;\end{document}"/>
  <p:tag name="IGUANATEXSIZE" val="16"/>
  <p:tag name="IGUANATEXCURSOR" val="142"/>
  <p:tag name="TRANSPARENCY" val="True"/>
  <p:tag name="FILENAME" val=""/>
  <p:tag name="LATEXENGINEID" val="0"/>
  <p:tag name="TEMPFOLDER" val="c:\temp\"/>
  <p:tag name="LATEXFORMHEIGHT" val="312"/>
  <p:tag name="LATEXFORMWIDTH" val="508.5"/>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65.7293"/>
  <p:tag name="ORIGINALWIDTH" val="1293.588"/>
  <p:tag name="LATEXADDIN" val="\documentclass{article}&#10;\usepackage{amsmath}&#10;\pagestyle{empty}&#10;\begin{document}&#10;&#10;$&#10;y_2^{(1)} \leftarrow g_2(\Theta_{2,1} \mathbf{y}_1 + b_{2,1})&#10;$&#10;&#10;&#10;\end{document}"/>
  <p:tag name="IGUANATEXSIZE" val="16"/>
  <p:tag name="IGUANATEXCURSOR" val="133"/>
  <p:tag name="TRANSPARENCY" val="True"/>
  <p:tag name="FILENAME" val=""/>
  <p:tag name="LATEXENGINEID" val="0"/>
  <p:tag name="TEMPFOLDER" val="c:\temp\"/>
  <p:tag name="LATEXFORMHEIGHT" val="312"/>
  <p:tag name="LATEXFORMWIDTH" val="508.5"/>
  <p:tag name="LATEXFORMWRAP" val="True"/>
  <p:tag name="BITMAPVECTOR" val="0"/>
</p:tagLst>
</file>

<file path=ppt/theme/theme1.xml><?xml version="1.0" encoding="utf-8"?>
<a:theme xmlns:a="http://schemas.openxmlformats.org/drawingml/2006/main" name="IBM Quantum Master (Dark)">
  <a:themeElements>
    <a:clrScheme name="Custom 16">
      <a:dk1>
        <a:srgbClr val="161616"/>
      </a:dk1>
      <a:lt1>
        <a:srgbClr val="F4F4F4"/>
      </a:lt1>
      <a:dk2>
        <a:srgbClr val="262626"/>
      </a:dk2>
      <a:lt2>
        <a:srgbClr val="DFDFDF"/>
      </a:lt2>
      <a:accent1>
        <a:srgbClr val="0F61FE"/>
      </a:accent1>
      <a:accent2>
        <a:srgbClr val="33B1FF"/>
      </a:accent2>
      <a:accent3>
        <a:srgbClr val="002C9C"/>
      </a:accent3>
      <a:accent4>
        <a:srgbClr val="82CFFF"/>
      </a:accent4>
      <a:accent5>
        <a:srgbClr val="C6C6C6"/>
      </a:accent5>
      <a:accent6>
        <a:srgbClr val="383838"/>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 id="{A23C19F8-0068-F743-9913-923EB2A34FFB}" vid="{75105282-5E8A-C24D-9A18-FB95AACE400E}"/>
    </a:ext>
  </a:extLst>
</a:theme>
</file>

<file path=ppt/theme/theme2.xml><?xml version="1.0" encoding="utf-8"?>
<a:theme xmlns:a="http://schemas.openxmlformats.org/drawingml/2006/main" name="IBM Quantum Master (Light)">
  <a:themeElements>
    <a:clrScheme name="Custom 13">
      <a:dk1>
        <a:srgbClr val="161616"/>
      </a:dk1>
      <a:lt1>
        <a:srgbClr val="FFFFFF"/>
      </a:lt1>
      <a:dk2>
        <a:srgbClr val="262626"/>
      </a:dk2>
      <a:lt2>
        <a:srgbClr val="F4F4F4"/>
      </a:lt2>
      <a:accent1>
        <a:srgbClr val="0F61FE"/>
      </a:accent1>
      <a:accent2>
        <a:srgbClr val="82CFFF"/>
      </a:accent2>
      <a:accent3>
        <a:srgbClr val="33B1FF"/>
      </a:accent3>
      <a:accent4>
        <a:srgbClr val="002C9C"/>
      </a:accent4>
      <a:accent5>
        <a:srgbClr val="C6C6C6"/>
      </a:accent5>
      <a:accent6>
        <a:srgbClr val="A8A8A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 id="{A23C19F8-0068-F743-9913-923EB2A34FFB}" vid="{02B0C227-5A48-A54D-A328-53F5E8F76AA3}"/>
    </a:ext>
  </a:extLst>
</a:theme>
</file>

<file path=ppt/theme/theme3.xml><?xml version="1.0" encoding="utf-8"?>
<a:theme xmlns:a="http://schemas.openxmlformats.org/drawingml/2006/main" name="1_IBM Quantum Master (Light)">
  <a:themeElements>
    <a:clrScheme name="Custom 2">
      <a:dk1>
        <a:srgbClr val="161616"/>
      </a:dk1>
      <a:lt1>
        <a:srgbClr val="FFFFFF"/>
      </a:lt1>
      <a:dk2>
        <a:srgbClr val="262626"/>
      </a:dk2>
      <a:lt2>
        <a:srgbClr val="F4F4F4"/>
      </a:lt2>
      <a:accent1>
        <a:srgbClr val="001D6C"/>
      </a:accent1>
      <a:accent2>
        <a:srgbClr val="4589FF"/>
      </a:accent2>
      <a:accent3>
        <a:srgbClr val="A6C8FF"/>
      </a:accent3>
      <a:accent4>
        <a:srgbClr val="E0E0E0"/>
      </a:accent4>
      <a:accent5>
        <a:srgbClr val="C6C6C6"/>
      </a:accent5>
      <a:accent6>
        <a:srgbClr val="A8A8A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lnSpc>
            <a:spcPct val="120000"/>
          </a:lnSpc>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Presentation-Template_2020.2.28" id="{67BD32EB-F372-DC4F-BEAC-6B8AFBC0F7BC}" vid="{76F6F80C-B436-E546-973B-5E3B9F7E7E76}"/>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IBM-Quantum_External_Presentation_2021</Template>
  <TotalTime>43193</TotalTime>
  <Words>3373</Words>
  <Application>Microsoft Office PowerPoint</Application>
  <PresentationFormat>On-screen Show (16:9)</PresentationFormat>
  <Paragraphs>809</Paragraphs>
  <Slides>81</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81</vt:i4>
      </vt:variant>
    </vt:vector>
  </HeadingPairs>
  <TitlesOfParts>
    <vt:vector size="96" baseType="lpstr">
      <vt:lpstr>.AppleSystemUIFont</vt:lpstr>
      <vt:lpstr>Arial</vt:lpstr>
      <vt:lpstr>Cambria Math</vt:lpstr>
      <vt:lpstr>Courier New</vt:lpstr>
      <vt:lpstr>Helvetica Neue</vt:lpstr>
      <vt:lpstr>HelvNeue Light for IBM</vt:lpstr>
      <vt:lpstr>IBM Plex Sans</vt:lpstr>
      <vt:lpstr>IBM Plex Sans Light</vt:lpstr>
      <vt:lpstr>IBM Plex Sans Regular</vt:lpstr>
      <vt:lpstr>IBM Plex Sans SemiBold</vt:lpstr>
      <vt:lpstr>System Font Regular</vt:lpstr>
      <vt:lpstr>Wingdings</vt:lpstr>
      <vt:lpstr>IBM Quantum Master (Dark)</vt:lpstr>
      <vt:lpstr>IBM Quantum Master (Light)</vt:lpstr>
      <vt:lpstr>1_IBM Quantum Master (Light)</vt:lpstr>
      <vt:lpstr>PowerPoint Presentation</vt:lpstr>
      <vt:lpstr>Table of Contents</vt:lpstr>
      <vt:lpstr>Machine Learning</vt:lpstr>
      <vt:lpstr>Machine Learning</vt:lpstr>
      <vt:lpstr>Machine Learning Ingredients: Data</vt:lpstr>
      <vt:lpstr>Machine Learning Ingredients: Data</vt:lpstr>
      <vt:lpstr>Machine Learning Ingredients: Model</vt:lpstr>
      <vt:lpstr>Machine Learning Ingredients: Cost</vt:lpstr>
      <vt:lpstr>Machine Learning Examples</vt:lpstr>
      <vt:lpstr>Machine Learning Examples</vt:lpstr>
      <vt:lpstr>Machine Learning Examples</vt:lpstr>
      <vt:lpstr>Machine Learning Examples</vt:lpstr>
      <vt:lpstr>Machine Learning Examples</vt:lpstr>
      <vt:lpstr>Supervised Learning</vt:lpstr>
      <vt:lpstr>Supervised Setting: Data</vt:lpstr>
      <vt:lpstr>Supervised Setting: Model</vt:lpstr>
      <vt:lpstr>Supervised Setting: Cost</vt:lpstr>
      <vt:lpstr>How do we optimize our model</vt:lpstr>
      <vt:lpstr>How do we optimize our model</vt:lpstr>
      <vt:lpstr>How do we optimize our model</vt:lpstr>
      <vt:lpstr>How do we optimize our model</vt:lpstr>
      <vt:lpstr>Training the model</vt:lpstr>
      <vt:lpstr>Training the model</vt:lpstr>
      <vt:lpstr>Training the model</vt:lpstr>
      <vt:lpstr>Training the model</vt:lpstr>
      <vt:lpstr>Training the model</vt:lpstr>
      <vt:lpstr>How do we assess our model?</vt:lpstr>
      <vt:lpstr>How do we assess our model?</vt:lpstr>
      <vt:lpstr>How do we assess our model?</vt:lpstr>
      <vt:lpstr>How do we assess our model?</vt:lpstr>
      <vt:lpstr>Choosing the right model</vt:lpstr>
      <vt:lpstr>Choosing the right model</vt:lpstr>
      <vt:lpstr>Choosing the right model</vt:lpstr>
      <vt:lpstr>Choosing the right model</vt:lpstr>
      <vt:lpstr>Models with high variance</vt:lpstr>
      <vt:lpstr>Choosing the right model</vt:lpstr>
      <vt:lpstr>Models with high bias</vt:lpstr>
      <vt:lpstr>Choosing the right model</vt:lpstr>
      <vt:lpstr>A quick recap of neural networks</vt:lpstr>
      <vt:lpstr>Neural Networks</vt:lpstr>
      <vt:lpstr>Neural Networks</vt:lpstr>
      <vt:lpstr>Neural Networks</vt:lpstr>
      <vt:lpstr>Table of Contents</vt:lpstr>
      <vt:lpstr>Quantum machine learning</vt:lpstr>
      <vt:lpstr>Quantum machine learning</vt:lpstr>
      <vt:lpstr>How can we build a quantum model?</vt:lpstr>
      <vt:lpstr>How can we build a quantum model?</vt:lpstr>
      <vt:lpstr>Data encoding</vt:lpstr>
      <vt:lpstr>Data Encoding: Basis Encoding</vt:lpstr>
      <vt:lpstr>Data Encoding: Amplitude Encoding</vt:lpstr>
      <vt:lpstr>Data Encoding: Angle Encoding</vt:lpstr>
      <vt:lpstr>How can we build a quantum model?</vt:lpstr>
      <vt:lpstr>Ansatz</vt:lpstr>
      <vt:lpstr>How can we build a quantum model?</vt:lpstr>
      <vt:lpstr>Measurement</vt:lpstr>
      <vt:lpstr>Post Processing</vt:lpstr>
      <vt:lpstr>Quantum model</vt:lpstr>
      <vt:lpstr>Optimization</vt:lpstr>
      <vt:lpstr>Optimization</vt:lpstr>
      <vt:lpstr>Calculating gradients</vt:lpstr>
      <vt:lpstr>Optimization: Qiskit Gradient Framework</vt:lpstr>
      <vt:lpstr>PowerPoint Presentation</vt:lpstr>
      <vt:lpstr>Problem Setting</vt:lpstr>
      <vt:lpstr>Support Vector Machine (SVM)</vt:lpstr>
      <vt:lpstr>Kernelized SVM</vt:lpstr>
      <vt:lpstr>Kernelized SVM: Example</vt:lpstr>
      <vt:lpstr>Quantum SVM</vt:lpstr>
      <vt:lpstr>Quantum SVM</vt:lpstr>
      <vt:lpstr>Quantum SVM</vt:lpstr>
      <vt:lpstr>Quantum SVM</vt:lpstr>
      <vt:lpstr>Quantum SVM</vt:lpstr>
      <vt:lpstr>Table of Contents</vt:lpstr>
      <vt:lpstr>Qiskit Machine Learning</vt:lpstr>
      <vt:lpstr>Qiskit Machine Learning Package</vt:lpstr>
      <vt:lpstr>Quantum Neural Networks</vt:lpstr>
      <vt:lpstr>Neural Network Classifier/Regressor</vt:lpstr>
      <vt:lpstr>VQC/VQR</vt:lpstr>
      <vt:lpstr>QuantumKernel, QSVC/QSVR</vt:lpstr>
      <vt:lpstr>Pytorch Connector</vt:lpstr>
      <vt:lpstr>Following the tutorials live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Quantum presentation template</dc:title>
  <dc:creator>Anton Dekusar</dc:creator>
  <cp:lastModifiedBy>Anton Dekusar</cp:lastModifiedBy>
  <cp:revision>230</cp:revision>
  <dcterms:created xsi:type="dcterms:W3CDTF">2021-10-29T14:30:32Z</dcterms:created>
  <dcterms:modified xsi:type="dcterms:W3CDTF">2021-12-01T16:06:18Z</dcterms:modified>
</cp:coreProperties>
</file>